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9" r:id="rId2"/>
    <p:sldId id="323" r:id="rId3"/>
    <p:sldId id="257" r:id="rId4"/>
    <p:sldId id="324" r:id="rId5"/>
    <p:sldId id="325" r:id="rId6"/>
    <p:sldId id="272" r:id="rId7"/>
    <p:sldId id="319" r:id="rId8"/>
    <p:sldId id="317" r:id="rId9"/>
    <p:sldId id="326" r:id="rId10"/>
    <p:sldId id="309" r:id="rId11"/>
    <p:sldId id="286" r:id="rId12"/>
    <p:sldId id="299" r:id="rId13"/>
    <p:sldId id="310" r:id="rId14"/>
    <p:sldId id="327" r:id="rId15"/>
    <p:sldId id="322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1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C49C5-E2DB-46BE-8EAF-36E1B12C79FE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D7EE633-85A1-4170-A078-6BC4562A151F}">
      <dgm:prSet phldrT="[Text]" custT="1"/>
      <dgm:spPr/>
      <dgm:t>
        <a:bodyPr/>
        <a:lstStyle/>
        <a:p>
          <a:r>
            <a:rPr lang="en-GB" sz="20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SÀN GD CHỨNG KHOÁN</a:t>
          </a:r>
        </a:p>
      </dgm:t>
    </dgm:pt>
    <dgm:pt modelId="{6B3CF414-EDA1-4962-861D-4B18F264892D}" type="parTrans" cxnId="{5A973D5E-1BD4-4F35-9D6E-D4D373A58C0A}">
      <dgm:prSet/>
      <dgm:spPr/>
      <dgm:t>
        <a:bodyPr/>
        <a:lstStyle/>
        <a:p>
          <a:endParaRPr lang="en-GB"/>
        </a:p>
      </dgm:t>
    </dgm:pt>
    <dgm:pt modelId="{4E4F5457-6415-418E-84C9-B363DEBF10EE}" type="sibTrans" cxnId="{5A973D5E-1BD4-4F35-9D6E-D4D373A58C0A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85619320-A34A-4455-868D-3F074C119871}">
      <dgm:prSet phldrT="[Text]" custT="1"/>
      <dgm:spPr/>
      <dgm:t>
        <a:bodyPr/>
        <a:lstStyle/>
        <a:p>
          <a:r>
            <a:rPr lang="en-GB" sz="20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CÔNG TY BẢO HIỂM</a:t>
          </a:r>
        </a:p>
      </dgm:t>
    </dgm:pt>
    <dgm:pt modelId="{855BA14A-B16B-4E87-BDF8-7FAF09B5B2DC}" type="parTrans" cxnId="{4259E719-7AE7-4AF0-849A-D88BFF3F2901}">
      <dgm:prSet/>
      <dgm:spPr/>
      <dgm:t>
        <a:bodyPr/>
        <a:lstStyle/>
        <a:p>
          <a:endParaRPr lang="en-GB"/>
        </a:p>
      </dgm:t>
    </dgm:pt>
    <dgm:pt modelId="{F7D13B8A-A88E-47A3-B046-BB2B99AA9F45}" type="sibTrans" cxnId="{4259E719-7AE7-4AF0-849A-D88BFF3F2901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5CBE6071-BF7F-4D27-A204-B45CE367DA0C}">
      <dgm:prSet phldrT="[Text]" custT="1"/>
      <dgm:spPr/>
      <dgm:t>
        <a:bodyPr/>
        <a:lstStyle/>
        <a:p>
          <a:r>
            <a:rPr lang="en-GB" sz="19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QUỸ ĐẦU TƯ</a:t>
          </a:r>
        </a:p>
      </dgm:t>
    </dgm:pt>
    <dgm:pt modelId="{0CDC5A71-3CDC-4DA8-9C71-2827F43D7D5A}" type="parTrans" cxnId="{F323E29A-ECC8-4DEB-8A76-21D921979C36}">
      <dgm:prSet/>
      <dgm:spPr/>
      <dgm:t>
        <a:bodyPr/>
        <a:lstStyle/>
        <a:p>
          <a:endParaRPr lang="en-GB"/>
        </a:p>
      </dgm:t>
    </dgm:pt>
    <dgm:pt modelId="{03BD1911-3CA7-4757-A76B-BBB3BF0BCDDA}" type="sibTrans" cxnId="{F323E29A-ECC8-4DEB-8A76-21D921979C36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DD6E4FDE-E85F-4BB1-9D53-1D19AB9A083E}">
      <dgm:prSet phldrT="[Text]" custT="1"/>
      <dgm:spPr/>
      <dgm:t>
        <a:bodyPr/>
        <a:lstStyle/>
        <a:p>
          <a:r>
            <a:rPr lang="en-GB" sz="19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CÔNG TY CHO THUÊ TÀI CHÍNH</a:t>
          </a:r>
          <a:endParaRPr lang="en-GB" sz="1900" dirty="0">
            <a:solidFill>
              <a:schemeClr val="accent6">
                <a:lumMod val="75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7714F0D-D1FA-4A28-AF1D-88A123A8DF18}" type="parTrans" cxnId="{72565825-ADA3-4006-A410-78707F19CA62}">
      <dgm:prSet/>
      <dgm:spPr/>
      <dgm:t>
        <a:bodyPr/>
        <a:lstStyle/>
        <a:p>
          <a:endParaRPr lang="en-GB"/>
        </a:p>
      </dgm:t>
    </dgm:pt>
    <dgm:pt modelId="{3849C678-FA21-4D4F-B04F-1544D3571C3D}" type="sibTrans" cxnId="{72565825-ADA3-4006-A410-78707F19CA6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A92E5A89-FC91-4FD7-994D-4448E35C0842}">
      <dgm:prSet phldrT="[Text]" custT="1"/>
      <dgm:spPr/>
      <dgm:t>
        <a:bodyPr/>
        <a:lstStyle/>
        <a:p>
          <a:r>
            <a:rPr lang="en-GB" sz="20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NGÂN HÀNG</a:t>
          </a:r>
          <a:endParaRPr lang="en-GB" sz="2000" dirty="0">
            <a:solidFill>
              <a:schemeClr val="accent6">
                <a:lumMod val="75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5B3C457-3297-48A9-91F3-C4658BDBB310}" type="parTrans" cxnId="{575F4E40-09AE-4F77-9A53-75436E56BC36}">
      <dgm:prSet/>
      <dgm:spPr/>
      <dgm:t>
        <a:bodyPr/>
        <a:lstStyle/>
        <a:p>
          <a:endParaRPr lang="en-GB"/>
        </a:p>
      </dgm:t>
    </dgm:pt>
    <dgm:pt modelId="{B32319D6-30A2-419F-8EC9-0B155F7DDF10}" type="sibTrans" cxnId="{575F4E40-09AE-4F77-9A53-75436E56BC36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AA0926FA-AEEA-41E9-BB05-E27276B70252}" type="pres">
      <dgm:prSet presAssocID="{2CAC49C5-E2DB-46BE-8EAF-36E1B12C79FE}" presName="cycle" presStyleCnt="0">
        <dgm:presLayoutVars>
          <dgm:dir/>
          <dgm:resizeHandles val="exact"/>
        </dgm:presLayoutVars>
      </dgm:prSet>
      <dgm:spPr/>
    </dgm:pt>
    <dgm:pt modelId="{5484EE4A-68A7-4A0B-B66D-6974269112A5}" type="pres">
      <dgm:prSet presAssocID="{2D7EE633-85A1-4170-A078-6BC4562A151F}" presName="dummy" presStyleCnt="0"/>
      <dgm:spPr/>
    </dgm:pt>
    <dgm:pt modelId="{3A1BF958-C532-4D93-9CC5-10443DD1D869}" type="pres">
      <dgm:prSet presAssocID="{2D7EE633-85A1-4170-A078-6BC4562A151F}" presName="node" presStyleLbl="revTx" presStyleIdx="0" presStyleCnt="5" custRadScaleRad="99724" custRadScaleInc="-912">
        <dgm:presLayoutVars>
          <dgm:bulletEnabled val="1"/>
        </dgm:presLayoutVars>
      </dgm:prSet>
      <dgm:spPr/>
    </dgm:pt>
    <dgm:pt modelId="{BE9946E7-0CC2-40A7-AFF4-316E577CA0A8}" type="pres">
      <dgm:prSet presAssocID="{4E4F5457-6415-418E-84C9-B363DEBF10EE}" presName="sibTrans" presStyleLbl="node1" presStyleIdx="0" presStyleCnt="5"/>
      <dgm:spPr/>
    </dgm:pt>
    <dgm:pt modelId="{EE47F406-8D65-44A2-8BE9-40E6007181D0}" type="pres">
      <dgm:prSet presAssocID="{85619320-A34A-4455-868D-3F074C119871}" presName="dummy" presStyleCnt="0"/>
      <dgm:spPr/>
    </dgm:pt>
    <dgm:pt modelId="{182BA101-A983-48D3-B539-D5CD4595180D}" type="pres">
      <dgm:prSet presAssocID="{85619320-A34A-4455-868D-3F074C119871}" presName="node" presStyleLbl="revTx" presStyleIdx="1" presStyleCnt="5">
        <dgm:presLayoutVars>
          <dgm:bulletEnabled val="1"/>
        </dgm:presLayoutVars>
      </dgm:prSet>
      <dgm:spPr/>
    </dgm:pt>
    <dgm:pt modelId="{58E39831-6488-49E7-A98C-5EBCE91D8011}" type="pres">
      <dgm:prSet presAssocID="{F7D13B8A-A88E-47A3-B046-BB2B99AA9F45}" presName="sibTrans" presStyleLbl="node1" presStyleIdx="1" presStyleCnt="5"/>
      <dgm:spPr/>
    </dgm:pt>
    <dgm:pt modelId="{71B66558-3A59-41F1-AF9F-589D71BBC632}" type="pres">
      <dgm:prSet presAssocID="{5CBE6071-BF7F-4D27-A204-B45CE367DA0C}" presName="dummy" presStyleCnt="0"/>
      <dgm:spPr/>
    </dgm:pt>
    <dgm:pt modelId="{A2704E50-99E8-4E6E-93DD-2960FDA0DD3C}" type="pres">
      <dgm:prSet presAssocID="{5CBE6071-BF7F-4D27-A204-B45CE367DA0C}" presName="node" presStyleLbl="revTx" presStyleIdx="2" presStyleCnt="5">
        <dgm:presLayoutVars>
          <dgm:bulletEnabled val="1"/>
        </dgm:presLayoutVars>
      </dgm:prSet>
      <dgm:spPr/>
    </dgm:pt>
    <dgm:pt modelId="{9422BD33-515E-41FA-B75B-07DB7FBA99D9}" type="pres">
      <dgm:prSet presAssocID="{03BD1911-3CA7-4757-A76B-BBB3BF0BCDDA}" presName="sibTrans" presStyleLbl="node1" presStyleIdx="2" presStyleCnt="5"/>
      <dgm:spPr/>
    </dgm:pt>
    <dgm:pt modelId="{BAA1033B-D616-486F-9393-A888E96ABBA3}" type="pres">
      <dgm:prSet presAssocID="{DD6E4FDE-E85F-4BB1-9D53-1D19AB9A083E}" presName="dummy" presStyleCnt="0"/>
      <dgm:spPr/>
    </dgm:pt>
    <dgm:pt modelId="{C1FD41D6-2AB9-4E95-8EA5-B659A29A3406}" type="pres">
      <dgm:prSet presAssocID="{DD6E4FDE-E85F-4BB1-9D53-1D19AB9A083E}" presName="node" presStyleLbl="revTx" presStyleIdx="3" presStyleCnt="5">
        <dgm:presLayoutVars>
          <dgm:bulletEnabled val="1"/>
        </dgm:presLayoutVars>
      </dgm:prSet>
      <dgm:spPr/>
    </dgm:pt>
    <dgm:pt modelId="{5D08BD72-555B-4C64-A4CD-940CC3DC9727}" type="pres">
      <dgm:prSet presAssocID="{3849C678-FA21-4D4F-B04F-1544D3571C3D}" presName="sibTrans" presStyleLbl="node1" presStyleIdx="3" presStyleCnt="5"/>
      <dgm:spPr/>
    </dgm:pt>
    <dgm:pt modelId="{2B39518B-4D09-485D-A7C2-2059EC096B1E}" type="pres">
      <dgm:prSet presAssocID="{A92E5A89-FC91-4FD7-994D-4448E35C0842}" presName="dummy" presStyleCnt="0"/>
      <dgm:spPr/>
    </dgm:pt>
    <dgm:pt modelId="{F678CF60-54DC-4784-A79F-00034A9F51DB}" type="pres">
      <dgm:prSet presAssocID="{A92E5A89-FC91-4FD7-994D-4448E35C0842}" presName="node" presStyleLbl="revTx" presStyleIdx="4" presStyleCnt="5" custScaleX="102510">
        <dgm:presLayoutVars>
          <dgm:bulletEnabled val="1"/>
        </dgm:presLayoutVars>
      </dgm:prSet>
      <dgm:spPr/>
    </dgm:pt>
    <dgm:pt modelId="{DB86E6CC-EA41-4F59-B41B-D3A7BFA73D95}" type="pres">
      <dgm:prSet presAssocID="{B32319D6-30A2-419F-8EC9-0B155F7DDF10}" presName="sibTrans" presStyleLbl="node1" presStyleIdx="4" presStyleCnt="5"/>
      <dgm:spPr/>
    </dgm:pt>
  </dgm:ptLst>
  <dgm:cxnLst>
    <dgm:cxn modelId="{B835B70C-BA61-4316-B5FA-3E2D0EC6C7A1}" type="presOf" srcId="{3849C678-FA21-4D4F-B04F-1544D3571C3D}" destId="{5D08BD72-555B-4C64-A4CD-940CC3DC9727}" srcOrd="0" destOrd="0" presId="urn:microsoft.com/office/officeart/2005/8/layout/cycle1"/>
    <dgm:cxn modelId="{4259E719-7AE7-4AF0-849A-D88BFF3F2901}" srcId="{2CAC49C5-E2DB-46BE-8EAF-36E1B12C79FE}" destId="{85619320-A34A-4455-868D-3F074C119871}" srcOrd="1" destOrd="0" parTransId="{855BA14A-B16B-4E87-BDF8-7FAF09B5B2DC}" sibTransId="{F7D13B8A-A88E-47A3-B046-BB2B99AA9F45}"/>
    <dgm:cxn modelId="{72565825-ADA3-4006-A410-78707F19CA62}" srcId="{2CAC49C5-E2DB-46BE-8EAF-36E1B12C79FE}" destId="{DD6E4FDE-E85F-4BB1-9D53-1D19AB9A083E}" srcOrd="3" destOrd="0" parTransId="{37714F0D-D1FA-4A28-AF1D-88A123A8DF18}" sibTransId="{3849C678-FA21-4D4F-B04F-1544D3571C3D}"/>
    <dgm:cxn modelId="{891DE430-60CA-4D21-8945-8C60406ED7C4}" type="presOf" srcId="{85619320-A34A-4455-868D-3F074C119871}" destId="{182BA101-A983-48D3-B539-D5CD4595180D}" srcOrd="0" destOrd="0" presId="urn:microsoft.com/office/officeart/2005/8/layout/cycle1"/>
    <dgm:cxn modelId="{D654FB3B-2CCF-404D-8000-C8BFFC67F22C}" type="presOf" srcId="{5CBE6071-BF7F-4D27-A204-B45CE367DA0C}" destId="{A2704E50-99E8-4E6E-93DD-2960FDA0DD3C}" srcOrd="0" destOrd="0" presId="urn:microsoft.com/office/officeart/2005/8/layout/cycle1"/>
    <dgm:cxn modelId="{575F4E40-09AE-4F77-9A53-75436E56BC36}" srcId="{2CAC49C5-E2DB-46BE-8EAF-36E1B12C79FE}" destId="{A92E5A89-FC91-4FD7-994D-4448E35C0842}" srcOrd="4" destOrd="0" parTransId="{D5B3C457-3297-48A9-91F3-C4658BDBB310}" sibTransId="{B32319D6-30A2-419F-8EC9-0B155F7DDF10}"/>
    <dgm:cxn modelId="{5A973D5E-1BD4-4F35-9D6E-D4D373A58C0A}" srcId="{2CAC49C5-E2DB-46BE-8EAF-36E1B12C79FE}" destId="{2D7EE633-85A1-4170-A078-6BC4562A151F}" srcOrd="0" destOrd="0" parTransId="{6B3CF414-EDA1-4962-861D-4B18F264892D}" sibTransId="{4E4F5457-6415-418E-84C9-B363DEBF10EE}"/>
    <dgm:cxn modelId="{6209E968-4A99-4EEA-8E4D-5704DCF2FB08}" type="presOf" srcId="{2CAC49C5-E2DB-46BE-8EAF-36E1B12C79FE}" destId="{AA0926FA-AEEA-41E9-BB05-E27276B70252}" srcOrd="0" destOrd="0" presId="urn:microsoft.com/office/officeart/2005/8/layout/cycle1"/>
    <dgm:cxn modelId="{D5FCFB75-2109-4A43-80DC-7E01E4532149}" type="presOf" srcId="{A92E5A89-FC91-4FD7-994D-4448E35C0842}" destId="{F678CF60-54DC-4784-A79F-00034A9F51DB}" srcOrd="0" destOrd="0" presId="urn:microsoft.com/office/officeart/2005/8/layout/cycle1"/>
    <dgm:cxn modelId="{F323E29A-ECC8-4DEB-8A76-21D921979C36}" srcId="{2CAC49C5-E2DB-46BE-8EAF-36E1B12C79FE}" destId="{5CBE6071-BF7F-4D27-A204-B45CE367DA0C}" srcOrd="2" destOrd="0" parTransId="{0CDC5A71-3CDC-4DA8-9C71-2827F43D7D5A}" sibTransId="{03BD1911-3CA7-4757-A76B-BBB3BF0BCDDA}"/>
    <dgm:cxn modelId="{9454799F-4D54-46EA-A7AA-4B1E4AA43B50}" type="presOf" srcId="{DD6E4FDE-E85F-4BB1-9D53-1D19AB9A083E}" destId="{C1FD41D6-2AB9-4E95-8EA5-B659A29A3406}" srcOrd="0" destOrd="0" presId="urn:microsoft.com/office/officeart/2005/8/layout/cycle1"/>
    <dgm:cxn modelId="{EA296AA2-4ABF-4C0C-8791-7CEBAAC7371A}" type="presOf" srcId="{4E4F5457-6415-418E-84C9-B363DEBF10EE}" destId="{BE9946E7-0CC2-40A7-AFF4-316E577CA0A8}" srcOrd="0" destOrd="0" presId="urn:microsoft.com/office/officeart/2005/8/layout/cycle1"/>
    <dgm:cxn modelId="{2C8EC7CF-6FBE-4110-8020-88496F1CBE20}" type="presOf" srcId="{03BD1911-3CA7-4757-A76B-BBB3BF0BCDDA}" destId="{9422BD33-515E-41FA-B75B-07DB7FBA99D9}" srcOrd="0" destOrd="0" presId="urn:microsoft.com/office/officeart/2005/8/layout/cycle1"/>
    <dgm:cxn modelId="{B1BA07DC-D483-48E8-933D-504F696B8942}" type="presOf" srcId="{F7D13B8A-A88E-47A3-B046-BB2B99AA9F45}" destId="{58E39831-6488-49E7-A98C-5EBCE91D8011}" srcOrd="0" destOrd="0" presId="urn:microsoft.com/office/officeart/2005/8/layout/cycle1"/>
    <dgm:cxn modelId="{72C5EEEC-31CE-4CF5-AF18-C47413FC04D4}" type="presOf" srcId="{B32319D6-30A2-419F-8EC9-0B155F7DDF10}" destId="{DB86E6CC-EA41-4F59-B41B-D3A7BFA73D95}" srcOrd="0" destOrd="0" presId="urn:microsoft.com/office/officeart/2005/8/layout/cycle1"/>
    <dgm:cxn modelId="{CE086FF6-A3A5-4671-B053-EA0C4302A9D1}" type="presOf" srcId="{2D7EE633-85A1-4170-A078-6BC4562A151F}" destId="{3A1BF958-C532-4D93-9CC5-10443DD1D869}" srcOrd="0" destOrd="0" presId="urn:microsoft.com/office/officeart/2005/8/layout/cycle1"/>
    <dgm:cxn modelId="{498E578E-49C4-4CBB-A328-DE51FAAA831A}" type="presParOf" srcId="{AA0926FA-AEEA-41E9-BB05-E27276B70252}" destId="{5484EE4A-68A7-4A0B-B66D-6974269112A5}" srcOrd="0" destOrd="0" presId="urn:microsoft.com/office/officeart/2005/8/layout/cycle1"/>
    <dgm:cxn modelId="{F521A564-A4AF-4F90-8671-82BCC90DEBFD}" type="presParOf" srcId="{AA0926FA-AEEA-41E9-BB05-E27276B70252}" destId="{3A1BF958-C532-4D93-9CC5-10443DD1D869}" srcOrd="1" destOrd="0" presId="urn:microsoft.com/office/officeart/2005/8/layout/cycle1"/>
    <dgm:cxn modelId="{6CF3153A-F424-4190-888C-4EA832811B38}" type="presParOf" srcId="{AA0926FA-AEEA-41E9-BB05-E27276B70252}" destId="{BE9946E7-0CC2-40A7-AFF4-316E577CA0A8}" srcOrd="2" destOrd="0" presId="urn:microsoft.com/office/officeart/2005/8/layout/cycle1"/>
    <dgm:cxn modelId="{31F0850E-DBEE-4958-BC48-DA5FF54A2D6F}" type="presParOf" srcId="{AA0926FA-AEEA-41E9-BB05-E27276B70252}" destId="{EE47F406-8D65-44A2-8BE9-40E6007181D0}" srcOrd="3" destOrd="0" presId="urn:microsoft.com/office/officeart/2005/8/layout/cycle1"/>
    <dgm:cxn modelId="{C622F909-62DE-4C50-91BD-283C6DA0C427}" type="presParOf" srcId="{AA0926FA-AEEA-41E9-BB05-E27276B70252}" destId="{182BA101-A983-48D3-B539-D5CD4595180D}" srcOrd="4" destOrd="0" presId="urn:microsoft.com/office/officeart/2005/8/layout/cycle1"/>
    <dgm:cxn modelId="{59681911-3AAB-4501-974D-A79160D4C318}" type="presParOf" srcId="{AA0926FA-AEEA-41E9-BB05-E27276B70252}" destId="{58E39831-6488-49E7-A98C-5EBCE91D8011}" srcOrd="5" destOrd="0" presId="urn:microsoft.com/office/officeart/2005/8/layout/cycle1"/>
    <dgm:cxn modelId="{089EC462-38FD-4307-AED2-B773A2BB0AC7}" type="presParOf" srcId="{AA0926FA-AEEA-41E9-BB05-E27276B70252}" destId="{71B66558-3A59-41F1-AF9F-589D71BBC632}" srcOrd="6" destOrd="0" presId="urn:microsoft.com/office/officeart/2005/8/layout/cycle1"/>
    <dgm:cxn modelId="{ADE4205B-D60F-41E0-B785-3878DAA45032}" type="presParOf" srcId="{AA0926FA-AEEA-41E9-BB05-E27276B70252}" destId="{A2704E50-99E8-4E6E-93DD-2960FDA0DD3C}" srcOrd="7" destOrd="0" presId="urn:microsoft.com/office/officeart/2005/8/layout/cycle1"/>
    <dgm:cxn modelId="{B3F23979-3287-4FE8-B38C-960A8ABCBF0B}" type="presParOf" srcId="{AA0926FA-AEEA-41E9-BB05-E27276B70252}" destId="{9422BD33-515E-41FA-B75B-07DB7FBA99D9}" srcOrd="8" destOrd="0" presId="urn:microsoft.com/office/officeart/2005/8/layout/cycle1"/>
    <dgm:cxn modelId="{05CC7FC0-EC54-4594-8693-26AAF725A1E7}" type="presParOf" srcId="{AA0926FA-AEEA-41E9-BB05-E27276B70252}" destId="{BAA1033B-D616-486F-9393-A888E96ABBA3}" srcOrd="9" destOrd="0" presId="urn:microsoft.com/office/officeart/2005/8/layout/cycle1"/>
    <dgm:cxn modelId="{DE555F42-580C-41B1-BC8C-51376FFAEA0B}" type="presParOf" srcId="{AA0926FA-AEEA-41E9-BB05-E27276B70252}" destId="{C1FD41D6-2AB9-4E95-8EA5-B659A29A3406}" srcOrd="10" destOrd="0" presId="urn:microsoft.com/office/officeart/2005/8/layout/cycle1"/>
    <dgm:cxn modelId="{554E8B52-6FD9-4240-B62D-7A530CE7C209}" type="presParOf" srcId="{AA0926FA-AEEA-41E9-BB05-E27276B70252}" destId="{5D08BD72-555B-4C64-A4CD-940CC3DC9727}" srcOrd="11" destOrd="0" presId="urn:microsoft.com/office/officeart/2005/8/layout/cycle1"/>
    <dgm:cxn modelId="{15E8B1FB-E886-4FAC-AFDB-6EA0725AA533}" type="presParOf" srcId="{AA0926FA-AEEA-41E9-BB05-E27276B70252}" destId="{2B39518B-4D09-485D-A7C2-2059EC096B1E}" srcOrd="12" destOrd="0" presId="urn:microsoft.com/office/officeart/2005/8/layout/cycle1"/>
    <dgm:cxn modelId="{8E249B29-8603-4127-B539-DBAECAA40D54}" type="presParOf" srcId="{AA0926FA-AEEA-41E9-BB05-E27276B70252}" destId="{F678CF60-54DC-4784-A79F-00034A9F51DB}" srcOrd="13" destOrd="0" presId="urn:microsoft.com/office/officeart/2005/8/layout/cycle1"/>
    <dgm:cxn modelId="{4EC5EE53-B505-4C23-BAE6-38836DD8C92E}" type="presParOf" srcId="{AA0926FA-AEEA-41E9-BB05-E27276B70252}" destId="{DB86E6CC-EA41-4F59-B41B-D3A7BFA73D95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1BF958-C532-4D93-9CC5-10443DD1D869}">
      <dsp:nvSpPr>
        <dsp:cNvPr id="0" name=""/>
        <dsp:cNvSpPr/>
      </dsp:nvSpPr>
      <dsp:spPr>
        <a:xfrm>
          <a:off x="4694160" y="39139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SÀN GD CHỨNG KHOÁN</a:t>
          </a:r>
        </a:p>
      </dsp:txBody>
      <dsp:txXfrm>
        <a:off x="4694160" y="39139"/>
        <a:ext cx="1341437" cy="1341437"/>
      </dsp:txXfrm>
    </dsp:sp>
    <dsp:sp modelId="{BE9946E7-0CC2-40A7-AFF4-316E577CA0A8}">
      <dsp:nvSpPr>
        <dsp:cNvPr id="0" name=""/>
        <dsp:cNvSpPr/>
      </dsp:nvSpPr>
      <dsp:spPr>
        <a:xfrm>
          <a:off x="1549492" y="12303"/>
          <a:ext cx="5028878" cy="5028878"/>
        </a:xfrm>
        <a:prstGeom prst="circularArrow">
          <a:avLst>
            <a:gd name="adj1" fmla="val 5202"/>
            <a:gd name="adj2" fmla="val 336015"/>
            <a:gd name="adj3" fmla="val 21274461"/>
            <a:gd name="adj4" fmla="val 19745238"/>
            <a:gd name="adj5" fmla="val 6068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2BA101-A983-48D3-B539-D5CD4595180D}">
      <dsp:nvSpPr>
        <dsp:cNvPr id="0" name=""/>
        <dsp:cNvSpPr/>
      </dsp:nvSpPr>
      <dsp:spPr>
        <a:xfrm>
          <a:off x="5515145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CÔNG TY BẢO HIỂM</a:t>
          </a:r>
        </a:p>
      </dsp:txBody>
      <dsp:txXfrm>
        <a:off x="5515145" y="2533541"/>
        <a:ext cx="1341437" cy="1341437"/>
      </dsp:txXfrm>
    </dsp:sp>
    <dsp:sp modelId="{58E39831-6488-49E7-A98C-5EBCE91D8011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04E50-99E8-4E6E-93DD-2960FDA0DD3C}">
      <dsp:nvSpPr>
        <dsp:cNvPr id="0" name=""/>
        <dsp:cNvSpPr/>
      </dsp:nvSpPr>
      <dsp:spPr>
        <a:xfrm>
          <a:off x="3393281" y="4075166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QUỸ ĐẦU TƯ</a:t>
          </a:r>
        </a:p>
      </dsp:txBody>
      <dsp:txXfrm>
        <a:off x="3393281" y="4075166"/>
        <a:ext cx="1341437" cy="1341437"/>
      </dsp:txXfrm>
    </dsp:sp>
    <dsp:sp modelId="{9422BD33-515E-41FA-B75B-07DB7FBA99D9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D41D6-2AB9-4E95-8EA5-B659A29A3406}">
      <dsp:nvSpPr>
        <dsp:cNvPr id="0" name=""/>
        <dsp:cNvSpPr/>
      </dsp:nvSpPr>
      <dsp:spPr>
        <a:xfrm>
          <a:off x="1271416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CÔNG TY CHO THUÊ TÀI CHÍNH</a:t>
          </a:r>
          <a:endParaRPr lang="en-GB" sz="1900" kern="1200" dirty="0">
            <a:solidFill>
              <a:schemeClr val="accent6">
                <a:lumMod val="75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271416" y="2533541"/>
        <a:ext cx="1341437" cy="1341437"/>
      </dsp:txXfrm>
    </dsp:sp>
    <dsp:sp modelId="{5D08BD72-555B-4C64-A4CD-940CC3DC9727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8CF60-54DC-4784-A79F-00034A9F51DB}">
      <dsp:nvSpPr>
        <dsp:cNvPr id="0" name=""/>
        <dsp:cNvSpPr/>
      </dsp:nvSpPr>
      <dsp:spPr>
        <a:xfrm>
          <a:off x="2065061" y="39140"/>
          <a:ext cx="137510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rPr>
            <a:t>NGÂN HÀNG</a:t>
          </a:r>
          <a:endParaRPr lang="en-GB" sz="2000" kern="1200" dirty="0">
            <a:solidFill>
              <a:schemeClr val="accent6">
                <a:lumMod val="75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065061" y="39140"/>
        <a:ext cx="1375107" cy="1341437"/>
      </dsp:txXfrm>
    </dsp:sp>
    <dsp:sp modelId="{DB86E6CC-EA41-4F59-B41B-D3A7BFA73D95}">
      <dsp:nvSpPr>
        <dsp:cNvPr id="0" name=""/>
        <dsp:cNvSpPr/>
      </dsp:nvSpPr>
      <dsp:spPr>
        <a:xfrm>
          <a:off x="1538599" y="3547"/>
          <a:ext cx="5028878" cy="5028878"/>
        </a:xfrm>
        <a:prstGeom prst="circularArrow">
          <a:avLst>
            <a:gd name="adj1" fmla="val 5202"/>
            <a:gd name="adj2" fmla="val 336015"/>
            <a:gd name="adj3" fmla="val 16865990"/>
            <a:gd name="adj4" fmla="val 15243357"/>
            <a:gd name="adj5" fmla="val 6068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B9524-0A0E-4933-9A9A-C162598DA31F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6630F-B8F7-4B55-BC4A-C7CC2258A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14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a6a7888ae_2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</a:rPr>
              <a:t>Co-founders of kardiachain, building Blockchain to connect other blockchains, allow transfer assets and data without requiring any changes on participating blockchains. 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</a:rPr>
              <a:t>International team with diverse background from technology, infrastructure, finance, and entrepreneurship with a team from GS, Nomura, GG, MS, Momo…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</a:rPr>
              <a:t>Advisors leading visionaries, global thinkers, international &amp; vn business leaders.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132" name="Google Shape;132;g3a6a7888ae_2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2a00fea35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2a00fea35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289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42a00fea35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42a00fea35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a6a7888ae_2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Implication of Q4 Milestone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  <p:sp>
        <p:nvSpPr>
          <p:cNvPr id="214" name="Google Shape;214;g3a6a7888ae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1339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de3461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3dde3461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0323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a6a7888ae_2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a6a7888ae_2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04A74-11B4-4EAC-819E-94289DA4A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46B0D-9E7F-4F86-A14C-0AF76D25F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98AE6-484B-4743-AC10-002345FA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3B021-FF83-4F4B-B7DD-758BAB4D5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948A7-3B78-4DF3-B590-700B9C3B3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29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6C68-06CB-419A-ABD7-9A5FA87BB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6675E-3C72-41FA-A107-7ED07FF5C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A4DE9-1A89-4002-8133-AB93D770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CD343-923E-47D2-840E-C2D70822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6973B-5030-4932-9BD6-B0B8E638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46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5E972-7758-4C36-892E-8483F8F1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42A85-CB2F-4BAE-A1E6-5C76F94B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34E80-916B-4D1A-BF87-4E82C572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F0B96-3C2D-41BF-933D-E95D6A84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D2B1A-641F-4B0E-A473-79C24B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95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7574-72E2-4AF8-B2E6-F88E1971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63793-D701-40B8-9369-E8B2E3F060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600F3-7FD2-425D-AC3D-CBB15CD36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3A04C-4C09-4488-A306-1CAD6F72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A85FC-5034-45F7-8577-4BD9A0C7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3DFA4-361E-46C0-B464-3AEBD173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0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DF38-9535-4DB0-ACBE-F26147AF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44327-A9D7-41CF-80D8-49A0C869E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8EDAC-5865-42DA-9553-28B87CC6B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43456-A3CB-4239-A764-A63D6A984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DFABA-BDE1-4270-9BF9-B9003A39C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D001FE-AA40-4F24-8579-E12DC3934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D6E7B-0E1B-4E05-8333-3BC94D547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EB02C6-3BFB-4CD6-A268-1720105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76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87E43-53D8-4170-B6AF-307B974B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33F2AA-06EC-4957-AC95-E1963569B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F3664-FB51-49F5-9F61-9CC12E07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2FA30B-C745-4058-B36A-8AD75C1E9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91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BA3CE-034C-4B9C-9206-62687AD2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45CD9-85F7-40FE-82D9-556EF67D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E6CEB-0861-4169-872F-5ECFB6EA4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533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AACF4-0672-4571-A88D-09CF24B4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9BD14-6E81-45F5-A6F1-BC64A491A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F156F-49C0-47D0-B70D-7293E7667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A11B6-B6B3-4C27-9421-A08699FF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70923-95E6-4E91-B1D7-15CC33632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B2BF3-7A95-4D1C-985F-6C0AF788D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0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B81F-DDAB-4BF3-9750-2FF48E37F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BF9C2E-E922-4CD8-B83C-37427495E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949CF-F0BE-4DE7-9871-B0A26AF24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5E439-1D17-48C1-B045-774201FA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EA91C-96C4-456C-8C36-865B9670E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A89A4-EADE-471B-9730-D6BBCDDC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90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4828-3859-4AF2-A662-4F394C2C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3FADDA-E44B-47A4-84B1-BB267073C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1D884-D7AF-40BE-B3EE-569EBFB0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627E9-6599-4E41-868A-5374D341D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F959F-4424-4BBD-960F-FBF62344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7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88379-A58E-4215-9FCA-0D405C765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A13D0-7256-4F82-B227-121F9FF70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BEF60-B849-4023-9A5C-1B97F39C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ACFC0-46CE-4FDA-BC9A-767DB6CCA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5CBB4-8318-479D-B16C-3A4BAFE0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47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EFC3EE-E008-4CB6-AB7B-5BA5654C8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54569-6378-448A-AB4F-F4BFD9B62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FA99-DFAE-4D28-8838-D299AB4CD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C8035-9160-482B-A5C3-BC809513D1B6}" type="datetimeFigureOut">
              <a:rPr lang="en-GB" smtClean="0"/>
              <a:t>24/11/2018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BBDF6-0486-4ADD-A837-DCE492039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FBA9A-699F-45F4-ACC6-C95F3B9A4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3A780-5E49-479B-8B7A-FC6352066D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18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jp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2.svg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54.svg"/><Relationship Id="rId5" Type="http://schemas.openxmlformats.org/officeDocument/2006/relationships/image" Target="../media/image24.svg"/><Relationship Id="rId10" Type="http://schemas.openxmlformats.org/officeDocument/2006/relationships/image" Target="../media/image53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5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92F45E-B9CD-4F95-8F85-83BC068D9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083"/>
            <a:ext cx="12192000" cy="69420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5A5798-4A5B-43E7-850F-DD71B6EB09EE}"/>
              </a:ext>
            </a:extLst>
          </p:cNvPr>
          <p:cNvSpPr txBox="1"/>
          <p:nvPr/>
        </p:nvSpPr>
        <p:spPr>
          <a:xfrm>
            <a:off x="3905810" y="4096969"/>
            <a:ext cx="4380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GIẢI PHÁP SỬ DỤNG BLOCKCHAIN </a:t>
            </a:r>
          </a:p>
          <a:p>
            <a:pPr algn="ctr"/>
            <a:r>
              <a:rPr lang="en-GB" sz="20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 HỆ THỐNG NHẬN DẠNG SỐ VÀ ĐIỂM TÍN DỤNG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26">
            <a:extLst>
              <a:ext uri="{FF2B5EF4-FFF2-40B4-BE49-F238E27FC236}">
                <a16:creationId xmlns:a16="http://schemas.microsoft.com/office/drawing/2014/main" id="{4243F2FB-A743-49D9-93F0-EA01687409A6}"/>
              </a:ext>
            </a:extLst>
          </p:cNvPr>
          <p:cNvSpPr/>
          <p:nvPr/>
        </p:nvSpPr>
        <p:spPr>
          <a:xfrm>
            <a:off x="-17417" y="-24494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8" name="Google Shape;144;p26">
            <a:extLst>
              <a:ext uri="{FF2B5EF4-FFF2-40B4-BE49-F238E27FC236}">
                <a16:creationId xmlns:a16="http://schemas.microsoft.com/office/drawing/2014/main" id="{39AA49BD-67E4-4CA9-B3E9-3496C192B2BC}"/>
              </a:ext>
            </a:extLst>
          </p:cNvPr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sz="10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37;p26">
            <a:extLst>
              <a:ext uri="{FF2B5EF4-FFF2-40B4-BE49-F238E27FC236}">
                <a16:creationId xmlns:a16="http://schemas.microsoft.com/office/drawing/2014/main" id="{CDDE89D8-8F8E-4B51-9FDA-7A1C1EE6F8D2}"/>
              </a:ext>
            </a:extLst>
          </p:cNvPr>
          <p:cNvSpPr txBox="1"/>
          <p:nvPr/>
        </p:nvSpPr>
        <p:spPr>
          <a:xfrm>
            <a:off x="120400" y="128944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TỔNG QUAN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3B3392-E91D-49D8-875C-FD181A12DB9C}"/>
              </a:ext>
            </a:extLst>
          </p:cNvPr>
          <p:cNvSpPr txBox="1"/>
          <p:nvPr/>
        </p:nvSpPr>
        <p:spPr>
          <a:xfrm>
            <a:off x="498917" y="1713530"/>
            <a:ext cx="349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mbria"/>
                <a:cs typeface="Cambria"/>
              </a:rPr>
              <a:t>Nội Dung</a:t>
            </a: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68C9EF3A-3BAD-43AB-91CA-5E9BD80D58F5}"/>
              </a:ext>
            </a:extLst>
          </p:cNvPr>
          <p:cNvSpPr/>
          <p:nvPr/>
        </p:nvSpPr>
        <p:spPr>
          <a:xfrm>
            <a:off x="9465013" y="0"/>
            <a:ext cx="2107107" cy="6858000"/>
          </a:xfrm>
          <a:custGeom>
            <a:avLst/>
            <a:gdLst/>
            <a:ahLst/>
            <a:cxnLst/>
            <a:rect l="l" t="t" r="r" b="b"/>
            <a:pathLst>
              <a:path w="3581400" h="10287000">
                <a:moveTo>
                  <a:pt x="0" y="0"/>
                </a:moveTo>
                <a:lnTo>
                  <a:pt x="3581400" y="0"/>
                </a:lnTo>
                <a:lnTo>
                  <a:pt x="35814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276D3FEA-6C9A-40D9-B77C-6403718E5E16}"/>
              </a:ext>
            </a:extLst>
          </p:cNvPr>
          <p:cNvSpPr/>
          <p:nvPr/>
        </p:nvSpPr>
        <p:spPr>
          <a:xfrm>
            <a:off x="7882759" y="314581"/>
            <a:ext cx="3300248" cy="622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64874165-0B97-4385-952E-5FF668536DCB}"/>
              </a:ext>
            </a:extLst>
          </p:cNvPr>
          <p:cNvSpPr txBox="1"/>
          <p:nvPr/>
        </p:nvSpPr>
        <p:spPr>
          <a:xfrm>
            <a:off x="978857" y="2344304"/>
            <a:ext cx="553085" cy="30649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40" dirty="0">
                <a:solidFill>
                  <a:srgbClr val="1F1F1F"/>
                </a:solidFill>
                <a:latin typeface="Cambria"/>
                <a:cs typeface="Cambria"/>
              </a:rPr>
              <a:t>01</a:t>
            </a:r>
            <a:r>
              <a:rPr sz="2500" b="1" spc="-25" dirty="0">
                <a:solidFill>
                  <a:srgbClr val="1F1F1F"/>
                </a:solidFill>
                <a:latin typeface="Cambria"/>
                <a:cs typeface="Cambria"/>
              </a:rPr>
              <a:t>.</a:t>
            </a:r>
            <a:endParaRPr sz="2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500" b="1" spc="-40" dirty="0">
                <a:solidFill>
                  <a:srgbClr val="1F1F1F"/>
                </a:solidFill>
                <a:latin typeface="Cambria"/>
                <a:cs typeface="Cambria"/>
              </a:rPr>
              <a:t>02</a:t>
            </a:r>
            <a:r>
              <a:rPr sz="2500" b="1" spc="-25" dirty="0">
                <a:solidFill>
                  <a:srgbClr val="1F1F1F"/>
                </a:solidFill>
                <a:latin typeface="Cambria"/>
                <a:cs typeface="Cambria"/>
              </a:rPr>
              <a:t>.</a:t>
            </a:r>
            <a:endParaRPr sz="2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30"/>
              </a:spcBef>
            </a:pPr>
            <a:r>
              <a:rPr sz="2500" b="1" spc="-40" dirty="0">
                <a:solidFill>
                  <a:srgbClr val="1F1F1F"/>
                </a:solidFill>
                <a:latin typeface="Cambria"/>
                <a:cs typeface="Cambria"/>
              </a:rPr>
              <a:t>03</a:t>
            </a:r>
            <a:r>
              <a:rPr sz="2500" b="1" spc="-25" dirty="0">
                <a:solidFill>
                  <a:srgbClr val="1F1F1F"/>
                </a:solidFill>
                <a:latin typeface="Cambria"/>
                <a:cs typeface="Cambria"/>
              </a:rPr>
              <a:t>.</a:t>
            </a:r>
            <a:endParaRPr sz="2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500" b="1" spc="-40" dirty="0">
                <a:solidFill>
                  <a:srgbClr val="1F1F1F"/>
                </a:solidFill>
                <a:latin typeface="Cambria"/>
                <a:cs typeface="Cambria"/>
              </a:rPr>
              <a:t>04</a:t>
            </a:r>
            <a:r>
              <a:rPr sz="2500" b="1" spc="-25" dirty="0">
                <a:solidFill>
                  <a:srgbClr val="1F1F1F"/>
                </a:solidFill>
                <a:latin typeface="Cambria"/>
                <a:cs typeface="Cambria"/>
              </a:rPr>
              <a:t>.</a:t>
            </a:r>
            <a:endParaRPr sz="2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30"/>
              </a:spcBef>
            </a:pPr>
            <a:r>
              <a:rPr sz="2500" b="1" spc="-40" dirty="0">
                <a:solidFill>
                  <a:srgbClr val="1F1F1F"/>
                </a:solidFill>
                <a:latin typeface="Cambria"/>
                <a:cs typeface="Cambria"/>
              </a:rPr>
              <a:t>05</a:t>
            </a:r>
            <a:r>
              <a:rPr sz="2500" b="1" spc="-25" dirty="0">
                <a:solidFill>
                  <a:srgbClr val="1F1F1F"/>
                </a:solidFill>
                <a:latin typeface="Cambria"/>
                <a:cs typeface="Cambria"/>
              </a:rPr>
              <a:t>.</a:t>
            </a:r>
            <a:endParaRPr sz="2500" dirty="0">
              <a:latin typeface="Cambria"/>
              <a:cs typeface="Cambria"/>
            </a:endParaRPr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7DCACB16-0BFE-4A0D-8A4C-439FDB35A1CD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903A9DD-48D4-476C-BDE5-C05EBA67C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7B4865-3440-45A3-BBD0-0ACECB70561E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724539-82DE-4A83-BE05-4AF664F68D0E}"/>
              </a:ext>
            </a:extLst>
          </p:cNvPr>
          <p:cNvSpPr txBox="1"/>
          <p:nvPr/>
        </p:nvSpPr>
        <p:spPr>
          <a:xfrm>
            <a:off x="1531942" y="4381318"/>
            <a:ext cx="5486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Giải pháp đề xuất của 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9528CB-0389-4F6E-A9D9-770E5DEB76F9}"/>
              </a:ext>
            </a:extLst>
          </p:cNvPr>
          <p:cNvSpPr txBox="1"/>
          <p:nvPr/>
        </p:nvSpPr>
        <p:spPr>
          <a:xfrm>
            <a:off x="1531942" y="5048366"/>
            <a:ext cx="5486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Lợi thế của 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2BB915-D46B-45F1-8B41-5462872AFC64}"/>
              </a:ext>
            </a:extLst>
          </p:cNvPr>
          <p:cNvSpPr txBox="1"/>
          <p:nvPr/>
        </p:nvSpPr>
        <p:spPr>
          <a:xfrm>
            <a:off x="1531942" y="3728607"/>
            <a:ext cx="5486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Hệ thống quản lý thông tin tín dụng trong n</a:t>
            </a:r>
            <a:r>
              <a:rPr lang="vi-VN" sz="1600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ớc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F13913-3584-4652-8A08-9CF15752B5D6}"/>
              </a:ext>
            </a:extLst>
          </p:cNvPr>
          <p:cNvSpPr txBox="1"/>
          <p:nvPr/>
        </p:nvSpPr>
        <p:spPr>
          <a:xfrm>
            <a:off x="1531942" y="3073123"/>
            <a:ext cx="6912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Ứng dụng blockchain trong quản lý thông tin tín dụng trên thế giới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953553-25C4-4785-B114-6E84A8724779}"/>
              </a:ext>
            </a:extLst>
          </p:cNvPr>
          <p:cNvSpPr txBox="1"/>
          <p:nvPr/>
        </p:nvSpPr>
        <p:spPr>
          <a:xfrm>
            <a:off x="1531941" y="2405060"/>
            <a:ext cx="6143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Tổng quan dự án công nghệ kết nối blockchain 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33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>
            <a:off x="215900" y="1400417"/>
            <a:ext cx="11721200" cy="20568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2667" dirty="0"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GB" sz="2500" dirty="0" err="1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KardiaChain</a:t>
            </a:r>
            <a:r>
              <a:rPr lang="en-GB" sz="2500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là blockchain nhằm </a:t>
            </a:r>
            <a:r>
              <a:rPr lang="en-GB" sz="2500" b="1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kết nối các blockchain</a:t>
            </a:r>
            <a:r>
              <a:rPr lang="en-GB" sz="2500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, cho phép trao đổi </a:t>
            </a:r>
            <a:r>
              <a:rPr lang="en-GB" sz="2500" b="1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tài sản và dữ liệu</a:t>
            </a:r>
            <a:r>
              <a:rPr lang="en-GB" sz="2500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mà </a:t>
            </a:r>
            <a:r>
              <a:rPr lang="en-GB" sz="2500" b="1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không</a:t>
            </a:r>
            <a:r>
              <a:rPr lang="en-GB" sz="2500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yêu cầu các blockchain tham gia phải thay đổi</a:t>
            </a:r>
            <a:endParaRPr sz="2500" dirty="0"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1333" dirty="0"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GB" sz="2667" dirty="0"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         	  Đội ngũ quốc tế                                               	Ban cố vấn</a:t>
            </a:r>
            <a:endParaRPr sz="2667" dirty="0"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138" name="Google Shape;138;p26"/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GB" sz="1067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3</a:t>
            </a:fld>
            <a:endParaRPr sz="1067">
              <a:solidFill>
                <a:srgbClr val="000000"/>
              </a:solidFill>
            </a:endParaRPr>
          </a:p>
        </p:txBody>
      </p:sp>
      <p:sp>
        <p:nvSpPr>
          <p:cNvPr id="139" name="Google Shape;139;p26"/>
          <p:cNvSpPr/>
          <p:nvPr/>
        </p:nvSpPr>
        <p:spPr>
          <a:xfrm>
            <a:off x="-21703" y="-28276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t="28062" b="38660"/>
          <a:stretch/>
        </p:blipFill>
        <p:spPr>
          <a:xfrm>
            <a:off x="3716501" y="192234"/>
            <a:ext cx="4720001" cy="157029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/>
        </p:nvSpPr>
        <p:spPr>
          <a:xfrm>
            <a:off x="5432778" y="3338233"/>
            <a:ext cx="6350000" cy="32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nhà quản lý doanh nghiệp quốc tế </a:t>
            </a:r>
            <a:r>
              <a:rPr lang="en-GB" sz="2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GB" sz="2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en-GB" sz="2400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GB" sz="2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Nam với tầm nhìn bao quát, cách mạng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9585" indent="-457189">
              <a:buSzPts val="1800"/>
              <a:buChar char="●"/>
            </a:pP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giám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đốc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điều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 FPT Software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9585" indent="-457189">
              <a:buSzPts val="1800"/>
              <a:buChar char="●"/>
            </a:pPr>
            <a:r>
              <a:rPr lang="en-GB" sz="24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Giám đốc điều hành của Nomura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9585" indent="-457189">
              <a:buSzPts val="1800"/>
              <a:buChar char="●"/>
            </a:pP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Giám đốc điều hành của Goldman Sachs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9585" indent="-457189">
              <a:buSzPts val="1800"/>
              <a:buChar char="●"/>
            </a:pP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Chủ tịch HĐQT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Mitec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9585" indent="-457189">
              <a:buSzPts val="1800"/>
              <a:buChar char="●"/>
            </a:pP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Chủ tịch HĐQT </a:t>
            </a:r>
            <a:r>
              <a:rPr lang="en-GB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Technimex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Google Shape;137;p26">
            <a:extLst>
              <a:ext uri="{FF2B5EF4-FFF2-40B4-BE49-F238E27FC236}">
                <a16:creationId xmlns:a16="http://schemas.microsoft.com/office/drawing/2014/main" id="{8880BAF1-9685-4450-8774-ACFF36BB074E}"/>
              </a:ext>
            </a:extLst>
          </p:cNvPr>
          <p:cNvSpPr txBox="1"/>
          <p:nvPr/>
        </p:nvSpPr>
        <p:spPr>
          <a:xfrm>
            <a:off x="120400" y="128944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GIỚI THIỆU</a:t>
            </a:r>
          </a:p>
        </p:txBody>
      </p:sp>
      <p:pic>
        <p:nvPicPr>
          <p:cNvPr id="30" name="Google Shape;263;p41">
            <a:extLst>
              <a:ext uri="{FF2B5EF4-FFF2-40B4-BE49-F238E27FC236}">
                <a16:creationId xmlns:a16="http://schemas.microsoft.com/office/drawing/2014/main" id="{3BCA1560-9644-460E-B410-300FF16FC76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871" y="3640408"/>
            <a:ext cx="1017775" cy="445856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" name="Google Shape;264;p41">
            <a:extLst>
              <a:ext uri="{FF2B5EF4-FFF2-40B4-BE49-F238E27FC236}">
                <a16:creationId xmlns:a16="http://schemas.microsoft.com/office/drawing/2014/main" id="{601B025C-19F7-4A80-AC91-FD497456A55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8140" y="3557107"/>
            <a:ext cx="1087124" cy="570493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" name="Google Shape;265;p41">
            <a:extLst>
              <a:ext uri="{FF2B5EF4-FFF2-40B4-BE49-F238E27FC236}">
                <a16:creationId xmlns:a16="http://schemas.microsoft.com/office/drawing/2014/main" id="{0EF24A15-FD9C-4A39-A61B-5CC28D13427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5516" y="3557108"/>
            <a:ext cx="1202510" cy="563267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3" name="Google Shape;274;p41">
            <a:extLst>
              <a:ext uri="{FF2B5EF4-FFF2-40B4-BE49-F238E27FC236}">
                <a16:creationId xmlns:a16="http://schemas.microsoft.com/office/drawing/2014/main" id="{409153E8-7469-413C-BC27-C2C0F02256BA}"/>
              </a:ext>
            </a:extLst>
          </p:cNvPr>
          <p:cNvSpPr txBox="1"/>
          <p:nvPr/>
        </p:nvSpPr>
        <p:spPr>
          <a:xfrm>
            <a:off x="735630" y="3547007"/>
            <a:ext cx="1182258" cy="580593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pic>
        <p:nvPicPr>
          <p:cNvPr id="34" name="Google Shape;269;p41">
            <a:extLst>
              <a:ext uri="{FF2B5EF4-FFF2-40B4-BE49-F238E27FC236}">
                <a16:creationId xmlns:a16="http://schemas.microsoft.com/office/drawing/2014/main" id="{7AE6910C-20A1-4474-914A-90DCA06E8EE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6355" y="4315386"/>
            <a:ext cx="1149361" cy="558221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" name="Google Shape;270;p41">
            <a:extLst>
              <a:ext uri="{FF2B5EF4-FFF2-40B4-BE49-F238E27FC236}">
                <a16:creationId xmlns:a16="http://schemas.microsoft.com/office/drawing/2014/main" id="{BF4FEC70-9BE1-436F-8582-9EE63B900A1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64963" y="4519276"/>
            <a:ext cx="1144000" cy="20023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sp>
        <p:nvSpPr>
          <p:cNvPr id="36" name="Google Shape;271;p41">
            <a:extLst>
              <a:ext uri="{FF2B5EF4-FFF2-40B4-BE49-F238E27FC236}">
                <a16:creationId xmlns:a16="http://schemas.microsoft.com/office/drawing/2014/main" id="{C587A329-B557-412F-B144-03F7E002B8A2}"/>
              </a:ext>
            </a:extLst>
          </p:cNvPr>
          <p:cNvSpPr txBox="1"/>
          <p:nvPr/>
        </p:nvSpPr>
        <p:spPr>
          <a:xfrm>
            <a:off x="1917763" y="4304758"/>
            <a:ext cx="1238400" cy="582799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sp>
        <p:nvSpPr>
          <p:cNvPr id="37" name="Google Shape;272;p41">
            <a:extLst>
              <a:ext uri="{FF2B5EF4-FFF2-40B4-BE49-F238E27FC236}">
                <a16:creationId xmlns:a16="http://schemas.microsoft.com/office/drawing/2014/main" id="{26F9C459-1D61-4D56-B982-B133429C4C3B}"/>
              </a:ext>
            </a:extLst>
          </p:cNvPr>
          <p:cNvSpPr txBox="1"/>
          <p:nvPr/>
        </p:nvSpPr>
        <p:spPr>
          <a:xfrm>
            <a:off x="3162434" y="4304758"/>
            <a:ext cx="1085592" cy="582799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pic>
        <p:nvPicPr>
          <p:cNvPr id="38" name="Google Shape;273;p41">
            <a:extLst>
              <a:ext uri="{FF2B5EF4-FFF2-40B4-BE49-F238E27FC236}">
                <a16:creationId xmlns:a16="http://schemas.microsoft.com/office/drawing/2014/main" id="{05C30B63-A09D-4EF8-B3AF-760FF64C9E60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25234" y="4394795"/>
            <a:ext cx="728067" cy="3824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pic>
        <p:nvPicPr>
          <p:cNvPr id="39" name="Google Shape;266;p41">
            <a:extLst>
              <a:ext uri="{FF2B5EF4-FFF2-40B4-BE49-F238E27FC236}">
                <a16:creationId xmlns:a16="http://schemas.microsoft.com/office/drawing/2014/main" id="{C63E8C96-9116-4FE7-910A-EB34E1CB41FD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7822" y="5056866"/>
            <a:ext cx="1353091" cy="558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" name="Google Shape;267;p41">
            <a:extLst>
              <a:ext uri="{FF2B5EF4-FFF2-40B4-BE49-F238E27FC236}">
                <a16:creationId xmlns:a16="http://schemas.microsoft.com/office/drawing/2014/main" id="{1DC05A37-A7A7-4A31-B85E-D55C45506C39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04572" y="5054632"/>
            <a:ext cx="778320" cy="563267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" name="Google Shape;268;p41">
            <a:extLst>
              <a:ext uri="{FF2B5EF4-FFF2-40B4-BE49-F238E27FC236}">
                <a16:creationId xmlns:a16="http://schemas.microsoft.com/office/drawing/2014/main" id="{3333C1FC-ACA6-44D7-A030-EE097E48BED1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69234" y="5056866"/>
            <a:ext cx="1369267" cy="558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" name="object 15">
            <a:extLst>
              <a:ext uri="{FF2B5EF4-FFF2-40B4-BE49-F238E27FC236}">
                <a16:creationId xmlns:a16="http://schemas.microsoft.com/office/drawing/2014/main" id="{27831AE8-DA22-4BAA-93D6-9D56FEAC5573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9A3640C-B8B8-4C42-9EEF-E466254D37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B81AD0F-2467-4724-B1FB-32B8F68FBA78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>
            <a:extLst>
              <a:ext uri="{FF2B5EF4-FFF2-40B4-BE49-F238E27FC236}">
                <a16:creationId xmlns:a16="http://schemas.microsoft.com/office/drawing/2014/main" id="{ECDFE9E6-002D-49A6-9285-91F9502BDBEE}"/>
              </a:ext>
            </a:extLst>
          </p:cNvPr>
          <p:cNvSpPr txBox="1"/>
          <p:nvPr/>
        </p:nvSpPr>
        <p:spPr>
          <a:xfrm>
            <a:off x="111691" y="-47684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BLOCKCHAIN PROBLEMS</a:t>
            </a:r>
            <a:endParaRPr sz="2400" b="1" dirty="0">
              <a:solidFill>
                <a:srgbClr val="FFFFFF"/>
              </a:solidFill>
            </a:endParaRPr>
          </a:p>
          <a:p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141;p26">
            <a:extLst>
              <a:ext uri="{FF2B5EF4-FFF2-40B4-BE49-F238E27FC236}">
                <a16:creationId xmlns:a16="http://schemas.microsoft.com/office/drawing/2014/main" id="{D578056E-3C16-47F0-A8BC-52CFBABA82A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81901" y="192233"/>
            <a:ext cx="298892" cy="272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4;p27">
            <a:extLst>
              <a:ext uri="{FF2B5EF4-FFF2-40B4-BE49-F238E27FC236}">
                <a16:creationId xmlns:a16="http://schemas.microsoft.com/office/drawing/2014/main" id="{12CBD31F-8CA1-48DC-8FD7-EE0018F65A36}"/>
              </a:ext>
            </a:extLst>
          </p:cNvPr>
          <p:cNvSpPr txBox="1"/>
          <p:nvPr/>
        </p:nvSpPr>
        <p:spPr>
          <a:xfrm>
            <a:off x="3506888" y="687074"/>
            <a:ext cx="5117425" cy="54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Hệ thống blockchain đang bị giới hạn</a:t>
            </a:r>
          </a:p>
          <a:p>
            <a:pPr marL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57200" lvl="0" indent="-31750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</a:pP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Tài sản không đ</a:t>
            </a:r>
            <a:r>
              <a:rPr lang="vi-VN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ư</a:t>
            </a:r>
            <a:r>
              <a:rPr lang="en-GB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ợc</a:t>
            </a: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trao đổi giữa các blockchain</a:t>
            </a:r>
          </a:p>
          <a:p>
            <a:pPr marL="139700" lvl="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</a:pP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Dữ liệu không đ</a:t>
            </a:r>
            <a:r>
              <a:rPr lang="vi-VN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ư</a:t>
            </a:r>
            <a:r>
              <a:rPr lang="en-GB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ợc</a:t>
            </a: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đọc hoặc tái sử dụng giữa các blockchain</a:t>
            </a:r>
          </a:p>
          <a:p>
            <a:pPr marL="1397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lang="en-GB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</a:pP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Mỗi blockchain tập trung vào phát triển một thế mạnh riêng biệt</a:t>
            </a:r>
          </a:p>
          <a:p>
            <a:pPr marL="13970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i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Ví dụ: chi phí giao dịch nhỏ; thời gian thực hiện giao dịch nhanh;…  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</a:pPr>
            <a:endParaRPr lang="en-GB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139700" algn="just">
              <a:buClr>
                <a:schemeClr val="dk1"/>
              </a:buClr>
              <a:buSzPts val="1400"/>
            </a:pPr>
            <a:r>
              <a:rPr lang="en-GB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Hệ quả</a:t>
            </a:r>
          </a:p>
          <a:p>
            <a:pPr marL="139700" algn="just">
              <a:buClr>
                <a:schemeClr val="dk1"/>
              </a:buClr>
              <a:buSzPts val="1400"/>
            </a:pPr>
            <a:endParaRPr lang="en-GB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57200" indent="-317500" algn="just">
              <a:buClr>
                <a:schemeClr val="dk1"/>
              </a:buClr>
              <a:buSzPts val="1400"/>
              <a:buFont typeface="Helvetica Neue"/>
              <a:buChar char="●"/>
            </a:pP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Giới hạn khả năng mở rộng</a:t>
            </a:r>
          </a:p>
          <a:p>
            <a:pPr marL="139700" algn="just">
              <a:buClr>
                <a:schemeClr val="dk1"/>
              </a:buClr>
              <a:buSzPts val="1400"/>
            </a:pPr>
            <a:endParaRPr lang="en-GB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57200" indent="-317500" algn="just">
              <a:buClr>
                <a:schemeClr val="dk1"/>
              </a:buClr>
              <a:buSzPts val="1400"/>
              <a:buFont typeface="Helvetica Neue"/>
              <a:buChar char="●"/>
            </a:pPr>
            <a:r>
              <a:rPr lang="en-GB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Giới hạn các ứng dụng thực tế</a:t>
            </a:r>
          </a:p>
          <a:p>
            <a:pPr marL="139700" algn="just">
              <a:buClr>
                <a:schemeClr val="dk1"/>
              </a:buClr>
              <a:buSzPts val="1400"/>
            </a:pPr>
            <a:endParaRPr lang="en-GB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</p:txBody>
      </p:sp>
      <p:sp>
        <p:nvSpPr>
          <p:cNvPr id="15" name="Google Shape;136;p26">
            <a:extLst>
              <a:ext uri="{FF2B5EF4-FFF2-40B4-BE49-F238E27FC236}">
                <a16:creationId xmlns:a16="http://schemas.microsoft.com/office/drawing/2014/main" id="{6B54296D-0993-473F-B772-27921857E37D}"/>
              </a:ext>
            </a:extLst>
          </p:cNvPr>
          <p:cNvSpPr/>
          <p:nvPr/>
        </p:nvSpPr>
        <p:spPr>
          <a:xfrm>
            <a:off x="-17417" y="-24494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16" name="Google Shape;137;p26">
            <a:extLst>
              <a:ext uri="{FF2B5EF4-FFF2-40B4-BE49-F238E27FC236}">
                <a16:creationId xmlns:a16="http://schemas.microsoft.com/office/drawing/2014/main" id="{BB60E339-34AD-45F1-A192-837A5C1758FA}"/>
              </a:ext>
            </a:extLst>
          </p:cNvPr>
          <p:cNvSpPr txBox="1"/>
          <p:nvPr/>
        </p:nvSpPr>
        <p:spPr>
          <a:xfrm>
            <a:off x="90671" y="109033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THÁCH THỨC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sz="2200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230D8C79-286C-4D8B-A480-3D61D10D1D59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Google Shape;138;p26">
            <a:extLst>
              <a:ext uri="{FF2B5EF4-FFF2-40B4-BE49-F238E27FC236}">
                <a16:creationId xmlns:a16="http://schemas.microsoft.com/office/drawing/2014/main" id="{67CB9D8D-BB46-4E20-AB0C-3F1E1CCE7D4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28284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GB" sz="1067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4</a:t>
            </a:fld>
            <a:endParaRPr sz="1067">
              <a:solidFill>
                <a:srgbClr val="00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7772F67-DC6F-4D8E-BFEC-42F47C5F4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893715-E3C8-4BB4-89F4-5B6315D50F70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403209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/>
          <p:nvPr/>
        </p:nvSpPr>
        <p:spPr>
          <a:xfrm>
            <a:off x="-17417" y="-16077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294" name="Google Shape;294;p39"/>
          <p:cNvSpPr txBox="1"/>
          <p:nvPr/>
        </p:nvSpPr>
        <p:spPr>
          <a:xfrm>
            <a:off x="57420" y="-17783"/>
            <a:ext cx="241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CÔNG NGHỆ CỦA KARDIA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95" name="Google Shape;2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5334" y="1758242"/>
            <a:ext cx="4504367" cy="2933812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9"/>
          <p:cNvSpPr txBox="1"/>
          <p:nvPr/>
        </p:nvSpPr>
        <p:spPr>
          <a:xfrm>
            <a:off x="6112566" y="1615367"/>
            <a:ext cx="4764983" cy="457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sz="1733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Cùng lúc kết nối với sổ cái của </a:t>
            </a:r>
            <a:r>
              <a:rPr lang="en-GB" sz="1733" dirty="0" err="1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Kardia</a:t>
            </a:r>
            <a:r>
              <a:rPr lang="en-GB" sz="1733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và sổ cái của một blockchain tùy chọn</a:t>
            </a:r>
          </a:p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endParaRPr lang="en-GB"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sz="1733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Cho phép trao đổi tài sản và dữ liệu giữa các blockchain</a:t>
            </a:r>
          </a:p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endParaRPr lang="en-GB"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sz="1733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Tổng hợp thế mạnh riêng biệt của các blockchain thành viên</a:t>
            </a:r>
          </a:p>
          <a:p>
            <a:pPr marL="194729" algn="just">
              <a:buClr>
                <a:schemeClr val="dk1"/>
              </a:buClr>
              <a:buSzPct val="120000"/>
            </a:pPr>
            <a:endParaRPr lang="en-GB"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marL="480479" indent="-285750" algn="just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Không quản lý (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Permissionless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) – bất cứ ai đều có thể trở thành một Nút Kép Chủ (Dual Master Node)</a:t>
            </a:r>
          </a:p>
          <a:p>
            <a:pPr algn="just"/>
            <a:endParaRPr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algn="just"/>
            <a:endParaRPr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algn="just"/>
            <a:endParaRPr sz="1733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>
              <a:spcBef>
                <a:spcPts val="1333"/>
              </a:spcBef>
            </a:pPr>
            <a:endParaRPr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1" name="Google Shape;301;p39"/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libri"/>
                <a:ea typeface="Calibri"/>
                <a:cs typeface="Calibri"/>
                <a:sym typeface="Calibri"/>
              </a:rPr>
              <a:pPr algn="r"/>
              <a:t>5</a:t>
            </a:fld>
            <a:endParaRPr sz="10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1EF0C-66BB-4FCF-B78A-45DD5EE8C205}"/>
              </a:ext>
            </a:extLst>
          </p:cNvPr>
          <p:cNvSpPr txBox="1"/>
          <p:nvPr/>
        </p:nvSpPr>
        <p:spPr>
          <a:xfrm>
            <a:off x="3686174" y="781050"/>
            <a:ext cx="4695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Helvetica Neue"/>
              </a:rPr>
              <a:t>NÚT MẠNG KÉP (DUAL NODE)</a:t>
            </a:r>
          </a:p>
          <a:p>
            <a:endParaRPr lang="en-GB" sz="2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6FE66075-670F-4A60-B053-1C78459A507D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1BC710-B498-4718-B226-D199EF1F0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D9F9C2-8607-4B22-BB28-10595D274A67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  <p:sp>
        <p:nvSpPr>
          <p:cNvPr id="2" name="Rectangle 1"/>
          <p:cNvSpPr/>
          <p:nvPr/>
        </p:nvSpPr>
        <p:spPr>
          <a:xfrm>
            <a:off x="645018" y="4717069"/>
            <a:ext cx="4638500" cy="615553"/>
          </a:xfrm>
          <a:prstGeom prst="rect">
            <a:avLst/>
          </a:prstGeom>
        </p:spPr>
        <p:txBody>
          <a:bodyPr wrap="none" lIns="108000">
            <a:spAutoFit/>
          </a:bodyPr>
          <a:lstStyle/>
          <a:p>
            <a:pPr marL="609585" algn="ctr"/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Công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nghệ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đang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chờ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được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cấp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bằng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sáng</a:t>
            </a: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chế</a:t>
            </a:r>
            <a:endParaRPr lang="en-GB" sz="17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609585" algn="ctr"/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(Pending Patent)</a:t>
            </a:r>
          </a:p>
        </p:txBody>
      </p:sp>
    </p:spTree>
    <p:extLst>
      <p:ext uri="{BB962C8B-B14F-4D97-AF65-F5344CB8AC3E}">
        <p14:creationId xmlns:p14="http://schemas.microsoft.com/office/powerpoint/2010/main" val="193298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/>
          <p:nvPr/>
        </p:nvSpPr>
        <p:spPr>
          <a:xfrm>
            <a:off x="-17417" y="-22862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320" name="Google Shape;320;p41"/>
          <p:cNvSpPr txBox="1"/>
          <p:nvPr/>
        </p:nvSpPr>
        <p:spPr>
          <a:xfrm>
            <a:off x="-2995" y="6801"/>
            <a:ext cx="2774769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GB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HỆ THỐNG TỰ ĐỘNG TỐI </a:t>
            </a:r>
            <a:r>
              <a:rPr lang="vi-VN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U HÓA</a:t>
            </a:r>
            <a:endParaRPr sz="20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321" name="Google Shape;321;p41"/>
          <p:cNvPicPr preferRelativeResize="0"/>
          <p:nvPr/>
        </p:nvPicPr>
        <p:blipFill rotWithShape="1">
          <a:blip r:embed="rId3">
            <a:alphaModFix/>
          </a:blip>
          <a:srcRect t="5686" b="6021"/>
          <a:stretch/>
        </p:blipFill>
        <p:spPr>
          <a:xfrm>
            <a:off x="2076450" y="714809"/>
            <a:ext cx="4139807" cy="40951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</p:pic>
      <p:pic>
        <p:nvPicPr>
          <p:cNvPr id="322" name="Google Shape;322;p41"/>
          <p:cNvPicPr preferRelativeResize="0"/>
          <p:nvPr/>
        </p:nvPicPr>
        <p:blipFill rotWithShape="1">
          <a:blip r:embed="rId4">
            <a:alphaModFix/>
          </a:blip>
          <a:srcRect t="6053" b="18553"/>
          <a:stretch/>
        </p:blipFill>
        <p:spPr>
          <a:xfrm>
            <a:off x="6365881" y="444687"/>
            <a:ext cx="3740397" cy="342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1"/>
          <p:cNvPicPr preferRelativeResize="0"/>
          <p:nvPr/>
        </p:nvPicPr>
        <p:blipFill rotWithShape="1">
          <a:blip r:embed="rId5">
            <a:alphaModFix/>
          </a:blip>
          <a:srcRect l="9609" t="9919" r="14724" b="20665"/>
          <a:stretch/>
        </p:blipFill>
        <p:spPr>
          <a:xfrm>
            <a:off x="6287592" y="3729550"/>
            <a:ext cx="3914768" cy="292786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 txBox="1"/>
          <p:nvPr/>
        </p:nvSpPr>
        <p:spPr>
          <a:xfrm>
            <a:off x="2286042" y="4796777"/>
            <a:ext cx="4060800" cy="133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>
              <a:spcBef>
                <a:spcPts val="133"/>
              </a:spcBef>
              <a:buClr>
                <a:schemeClr val="dk1"/>
              </a:buClr>
              <a:buSzPts val="1100"/>
            </a:pP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C</a:t>
            </a:r>
            <a:r>
              <a:rPr lang="vi-VN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ơ</a:t>
            </a: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chế phân luồng theo lợi ích nhóm</a:t>
            </a:r>
            <a:r>
              <a:rPr lang="en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: </a:t>
            </a: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tối </a:t>
            </a:r>
            <a:r>
              <a:rPr lang="vi-VN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ư</a:t>
            </a: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u hóa tốc độ, chi phí và tính ổn định</a:t>
            </a:r>
            <a:endParaRPr sz="1467" dirty="0">
              <a:solidFill>
                <a:srgbClr val="980000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  <a:p>
            <a:pPr algn="just">
              <a:spcBef>
                <a:spcPts val="133"/>
              </a:spcBef>
              <a:buClr>
                <a:schemeClr val="dk1"/>
              </a:buClr>
              <a:buSzPts val="1100"/>
            </a:pPr>
            <a:r>
              <a:rPr lang="en-GB" sz="1467" dirty="0" err="1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Sự</a:t>
            </a: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phân bố của nhóm các Nút Kép đ</a:t>
            </a:r>
            <a:r>
              <a:rPr lang="vi-VN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ư</a:t>
            </a:r>
            <a:r>
              <a:rPr lang="en-GB" sz="1467" dirty="0" err="1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ợc</a:t>
            </a:r>
            <a:r>
              <a:rPr lang="en-GB" sz="1467" dirty="0">
                <a:solidFill>
                  <a:srgbClr val="980000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tái cấu trúc dựa theo khả năng xử lý và nhu cầu của hệ sinh thái</a:t>
            </a:r>
            <a:endParaRPr sz="1467" dirty="0">
              <a:solidFill>
                <a:srgbClr val="980000"/>
              </a:solidFill>
              <a:latin typeface="Cambria" panose="02040503050406030204" pitchFamily="18" charset="0"/>
              <a:ea typeface="Cambria" panose="02040503050406030204" pitchFamily="18" charset="0"/>
              <a:cs typeface="Helvetica Neue"/>
              <a:sym typeface="Helvetica Neue"/>
            </a:endParaRPr>
          </a:p>
        </p:txBody>
      </p:sp>
      <p:sp>
        <p:nvSpPr>
          <p:cNvPr id="328" name="Google Shape;328;p41"/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sz="10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96811612-70CF-4A46-8CB7-7521D2C7F796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725C30-085B-4A7E-BAF0-810BD30C99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76D24A-845B-4B3F-8937-99568541BC15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;p26">
            <a:extLst>
              <a:ext uri="{FF2B5EF4-FFF2-40B4-BE49-F238E27FC236}">
                <a16:creationId xmlns:a16="http://schemas.microsoft.com/office/drawing/2014/main" id="{ECDFE9E6-002D-49A6-9285-91F9502BDBEE}"/>
              </a:ext>
            </a:extLst>
          </p:cNvPr>
          <p:cNvSpPr txBox="1"/>
          <p:nvPr/>
        </p:nvSpPr>
        <p:spPr>
          <a:xfrm>
            <a:off x="91825" y="-32165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 DỤNG THỰC TIỄN</a:t>
            </a:r>
          </a:p>
        </p:txBody>
      </p:sp>
      <p:sp>
        <p:nvSpPr>
          <p:cNvPr id="26" name="Google Shape;136;p26">
            <a:extLst>
              <a:ext uri="{FF2B5EF4-FFF2-40B4-BE49-F238E27FC236}">
                <a16:creationId xmlns:a16="http://schemas.microsoft.com/office/drawing/2014/main" id="{A606033E-E245-4EE0-9200-C1BABA9C4B04}"/>
              </a:ext>
            </a:extLst>
          </p:cNvPr>
          <p:cNvSpPr/>
          <p:nvPr/>
        </p:nvSpPr>
        <p:spPr>
          <a:xfrm>
            <a:off x="-17417" y="-24494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28" name="Google Shape;137;p26">
            <a:extLst>
              <a:ext uri="{FF2B5EF4-FFF2-40B4-BE49-F238E27FC236}">
                <a16:creationId xmlns:a16="http://schemas.microsoft.com/office/drawing/2014/main" id="{FADD72EC-F418-48E1-A7AD-B740B923BE01}"/>
              </a:ext>
            </a:extLst>
          </p:cNvPr>
          <p:cNvSpPr txBox="1"/>
          <p:nvPr/>
        </p:nvSpPr>
        <p:spPr>
          <a:xfrm>
            <a:off x="91825" y="-32165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ỨNG DỤNG THỰC TIỄN</a:t>
            </a:r>
          </a:p>
        </p:txBody>
      </p:sp>
      <p:sp>
        <p:nvSpPr>
          <p:cNvPr id="30" name="Google Shape;154;p27">
            <a:extLst>
              <a:ext uri="{FF2B5EF4-FFF2-40B4-BE49-F238E27FC236}">
                <a16:creationId xmlns:a16="http://schemas.microsoft.com/office/drawing/2014/main" id="{1299BFE1-8758-47B6-A82F-F566A7CA4B9A}"/>
              </a:ext>
            </a:extLst>
          </p:cNvPr>
          <p:cNvSpPr txBox="1"/>
          <p:nvPr/>
        </p:nvSpPr>
        <p:spPr>
          <a:xfrm>
            <a:off x="2317480" y="993834"/>
            <a:ext cx="7515330" cy="71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ct val="120000"/>
            </a:pP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</a:rPr>
              <a:t>Ứng dụng blockchain trong xây dựng hệ thống thông tin tín dụng</a:t>
            </a:r>
          </a:p>
          <a:p>
            <a:pPr algn="ctr">
              <a:buSzPct val="120000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buSzPct val="120000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254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59EB8CF2-3CFC-4598-8055-022D67FD2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3052" y="3429000"/>
            <a:ext cx="914400" cy="914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CDBA7EC-A7BD-4FFF-BE79-D183ECE103A8}"/>
              </a:ext>
            </a:extLst>
          </p:cNvPr>
          <p:cNvSpPr txBox="1"/>
          <p:nvPr/>
        </p:nvSpPr>
        <p:spPr>
          <a:xfrm>
            <a:off x="7367144" y="3405786"/>
            <a:ext cx="197856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Hệ thống an toàn, bảo đảm thông tin tín dụng cá nhân của khách hàng</a:t>
            </a:r>
          </a:p>
          <a:p>
            <a:pPr algn="just"/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3" name="Graphic 32" descr="Checklist">
            <a:extLst>
              <a:ext uri="{FF2B5EF4-FFF2-40B4-BE49-F238E27FC236}">
                <a16:creationId xmlns:a16="http://schemas.microsoft.com/office/drawing/2014/main" id="{1B25A428-5CD0-4114-B124-D37A84EB5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33052" y="1684460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F204962-3BE4-4B9C-ABE6-2668E81DF5D0}"/>
              </a:ext>
            </a:extLst>
          </p:cNvPr>
          <p:cNvSpPr txBox="1"/>
          <p:nvPr/>
        </p:nvSpPr>
        <p:spPr>
          <a:xfrm>
            <a:off x="7359109" y="1659297"/>
            <a:ext cx="197856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Cung cấp thông tin minh bạch, chính xác và đồng bộ</a:t>
            </a:r>
          </a:p>
        </p:txBody>
      </p:sp>
      <p:pic>
        <p:nvPicPr>
          <p:cNvPr id="35" name="Graphic 34" descr="Money">
            <a:extLst>
              <a:ext uri="{FF2B5EF4-FFF2-40B4-BE49-F238E27FC236}">
                <a16:creationId xmlns:a16="http://schemas.microsoft.com/office/drawing/2014/main" id="{D0DAC251-3621-4E1B-BDAA-620094288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17707" y="4960971"/>
            <a:ext cx="914400" cy="914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90E6249-8E68-4A74-89D8-244A5BC417FF}"/>
              </a:ext>
            </a:extLst>
          </p:cNvPr>
          <p:cNvSpPr txBox="1"/>
          <p:nvPr/>
        </p:nvSpPr>
        <p:spPr>
          <a:xfrm>
            <a:off x="3887996" y="5029243"/>
            <a:ext cx="197856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Tiết kiệm chi phí kiểm tra thông tin tín dụng</a:t>
            </a:r>
          </a:p>
        </p:txBody>
      </p:sp>
      <p:pic>
        <p:nvPicPr>
          <p:cNvPr id="37" name="Graphic 36" descr="Handshake">
            <a:extLst>
              <a:ext uri="{FF2B5EF4-FFF2-40B4-BE49-F238E27FC236}">
                <a16:creationId xmlns:a16="http://schemas.microsoft.com/office/drawing/2014/main" id="{0B1CC4D2-D8BA-4B04-8235-8D15C4E2D1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8427" y="4988278"/>
            <a:ext cx="914400" cy="9144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AD05070-25BE-4241-851E-EBA8922198BF}"/>
              </a:ext>
            </a:extLst>
          </p:cNvPr>
          <p:cNvSpPr txBox="1"/>
          <p:nvPr/>
        </p:nvSpPr>
        <p:spPr>
          <a:xfrm>
            <a:off x="7365126" y="5029243"/>
            <a:ext cx="197856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Phát triển cho vay hàng ngang (P2P lending)</a:t>
            </a:r>
          </a:p>
        </p:txBody>
      </p:sp>
      <p:pic>
        <p:nvPicPr>
          <p:cNvPr id="39" name="Graphic 38" descr="Gauge">
            <a:extLst>
              <a:ext uri="{FF2B5EF4-FFF2-40B4-BE49-F238E27FC236}">
                <a16:creationId xmlns:a16="http://schemas.microsoft.com/office/drawing/2014/main" id="{9BF420B8-351C-42A1-BD7A-7A959DC502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17707" y="3302363"/>
            <a:ext cx="914400" cy="914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E219011-10E7-48F5-9F90-3B4048A5FDF1}"/>
              </a:ext>
            </a:extLst>
          </p:cNvPr>
          <p:cNvSpPr txBox="1"/>
          <p:nvPr/>
        </p:nvSpPr>
        <p:spPr>
          <a:xfrm>
            <a:off x="3887996" y="3266005"/>
            <a:ext cx="19785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Cho phép kiểm tra chéo nhanh chóng giữa các tổ chức sử dụng thông tin tín dụng</a:t>
            </a:r>
          </a:p>
          <a:p>
            <a:pPr algn="just"/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871A3FF-F54D-469E-BD6D-AC59A85FF730}"/>
              </a:ext>
            </a:extLst>
          </p:cNvPr>
          <p:cNvSpPr txBox="1"/>
          <p:nvPr/>
        </p:nvSpPr>
        <p:spPr>
          <a:xfrm>
            <a:off x="3887996" y="1645642"/>
            <a:ext cx="197856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Hệ thống đ</a:t>
            </a:r>
            <a:r>
              <a:rPr lang="vi-VN" sz="1700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ợc</a:t>
            </a: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 tạo nên bởi các máy tính đặt tại các tổ chức tín dụng </a:t>
            </a:r>
          </a:p>
          <a:p>
            <a:pPr algn="just"/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2" name="Graphic 41" descr="Laptop">
            <a:extLst>
              <a:ext uri="{FF2B5EF4-FFF2-40B4-BE49-F238E27FC236}">
                <a16:creationId xmlns:a16="http://schemas.microsoft.com/office/drawing/2014/main" id="{31AA35BC-0C17-45E2-AF10-1153E2E358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17707" y="1673669"/>
            <a:ext cx="914400" cy="914400"/>
          </a:xfrm>
          <a:prstGeom prst="rect">
            <a:avLst/>
          </a:prstGeom>
        </p:spPr>
      </p:pic>
      <p:sp>
        <p:nvSpPr>
          <p:cNvPr id="43" name="object 15">
            <a:extLst>
              <a:ext uri="{FF2B5EF4-FFF2-40B4-BE49-F238E27FC236}">
                <a16:creationId xmlns:a16="http://schemas.microsoft.com/office/drawing/2014/main" id="{EA10A698-51F1-4D8E-A7A2-9C05403B6B02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Google Shape;328;p41">
            <a:extLst>
              <a:ext uri="{FF2B5EF4-FFF2-40B4-BE49-F238E27FC236}">
                <a16:creationId xmlns:a16="http://schemas.microsoft.com/office/drawing/2014/main" id="{1D240173-39A0-4E3B-BC34-9BB0A8501CEA}"/>
              </a:ext>
            </a:extLst>
          </p:cNvPr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libri"/>
                <a:ea typeface="Calibri"/>
                <a:cs typeface="Calibri"/>
                <a:sym typeface="Calibri"/>
              </a:rPr>
              <a:pPr algn="r"/>
              <a:t>7</a:t>
            </a:fld>
            <a:endParaRPr sz="10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F16AAA5-D6F4-475F-A3E0-F186F6ECE5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4281371-92B4-4BA6-8253-DE6AFD787801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143556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/>
          <p:nvPr/>
        </p:nvSpPr>
        <p:spPr>
          <a:xfrm>
            <a:off x="-22551" y="-21263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218" name="Google Shape;218;p31"/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/>
              <a:t>8</a:t>
            </a:fld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151567" y="106496"/>
            <a:ext cx="2363033" cy="62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GB" sz="2200" b="1" dirty="0">
                <a:solidFill>
                  <a:schemeClr val="lt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XU H</a:t>
            </a:r>
            <a:r>
              <a:rPr lang="vi-VN" sz="2200" b="1" dirty="0">
                <a:solidFill>
                  <a:schemeClr val="lt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2200" b="1" dirty="0">
                <a:solidFill>
                  <a:schemeClr val="lt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ỚNG QUỐC TẾ</a:t>
            </a:r>
            <a:endParaRPr sz="2200" dirty="0">
              <a:solidFill>
                <a:schemeClr val="lt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06E4AD-451C-458E-A9AF-EDDBA83C105B}"/>
              </a:ext>
            </a:extLst>
          </p:cNvPr>
          <p:cNvSpPr txBox="1"/>
          <p:nvPr/>
        </p:nvSpPr>
        <p:spPr>
          <a:xfrm>
            <a:off x="6259511" y="1209057"/>
            <a:ext cx="527526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Ứng dụng blockchain trong thông tin tín dụng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38D4FD-E5CF-42C0-B699-9192B8D443F6}"/>
              </a:ext>
            </a:extLst>
          </p:cNvPr>
          <p:cNvSpPr/>
          <p:nvPr/>
        </p:nvSpPr>
        <p:spPr>
          <a:xfrm>
            <a:off x="6259512" y="1767308"/>
            <a:ext cx="1600377" cy="18641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86E0C0-D548-4FC1-8CD9-D8A3EFD07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378" y="1955165"/>
            <a:ext cx="1004030" cy="4016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58175A-7A8E-47A1-88AB-AC5584F4F6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1" b="4259"/>
          <a:stretch/>
        </p:blipFill>
        <p:spPr>
          <a:xfrm>
            <a:off x="6430480" y="3164662"/>
            <a:ext cx="1308295" cy="2799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7AEE44-7C45-40E7-A813-48E1E4B6D6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753" y="2487196"/>
            <a:ext cx="673691" cy="46901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3F993DC-3FD5-4C12-A816-B9AB26FEFD42}"/>
              </a:ext>
            </a:extLst>
          </p:cNvPr>
          <p:cNvSpPr/>
          <p:nvPr/>
        </p:nvSpPr>
        <p:spPr>
          <a:xfrm>
            <a:off x="7854658" y="1769418"/>
            <a:ext cx="3664595" cy="1859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LedgerConnect</a:t>
            </a: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Hệ thống cho phép truy cập dữ liệu thị tr</a:t>
            </a:r>
            <a:r>
              <a:rPr lang="vi-VN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ờng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l</a:t>
            </a:r>
            <a:r>
              <a:rPr lang="vi-VN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u trữ KYC, cung cấp thông tin tài sản đảm bảo 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1129AF5-1371-4B17-8A5A-649E06A32F67}"/>
              </a:ext>
            </a:extLst>
          </p:cNvPr>
          <p:cNvSpPr/>
          <p:nvPr/>
        </p:nvSpPr>
        <p:spPr>
          <a:xfrm>
            <a:off x="6267838" y="5166720"/>
            <a:ext cx="1593079" cy="9618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6F6223-A892-47BB-A750-9D5ABC5C3D04}"/>
              </a:ext>
            </a:extLst>
          </p:cNvPr>
          <p:cNvSpPr/>
          <p:nvPr/>
        </p:nvSpPr>
        <p:spPr>
          <a:xfrm>
            <a:off x="7856145" y="5165579"/>
            <a:ext cx="3668894" cy="963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Hệ thống chấm điểm tín dụng tự động</a:t>
            </a: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Sử dụng dữ liệu từ nhiều c</a:t>
            </a:r>
            <a:r>
              <a:rPr lang="vi-VN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ơ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sở dữ liệu, trên nền tảng blockchain nhằm tự động hóa chấm điểm tín dụng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A7D155B-B8C1-40DB-BB8C-EB8C1A274AE9}"/>
              </a:ext>
            </a:extLst>
          </p:cNvPr>
          <p:cNvSpPr/>
          <p:nvPr/>
        </p:nvSpPr>
        <p:spPr>
          <a:xfrm>
            <a:off x="6259510" y="3732901"/>
            <a:ext cx="1600380" cy="13439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C3480A3-7071-436F-9DC7-62B2ED109FD0}"/>
              </a:ext>
            </a:extLst>
          </p:cNvPr>
          <p:cNvSpPr/>
          <p:nvPr/>
        </p:nvSpPr>
        <p:spPr>
          <a:xfrm>
            <a:off x="7854065" y="3736073"/>
            <a:ext cx="3674714" cy="1343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D-app Bloom và </a:t>
            </a:r>
            <a:r>
              <a:rPr lang="en-GB" sz="1500" b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Colendi</a:t>
            </a: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 phép ng</a:t>
            </a:r>
            <a:r>
              <a:rPr lang="vi-VN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ời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dùng xây dựng, sở hữu dữ liệu cá nhân, dữ liệu tín dụng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032EF4-6ACD-4F30-9D6F-6FC3D4E4C5C1}"/>
              </a:ext>
            </a:extLst>
          </p:cNvPr>
          <p:cNvSpPr txBox="1"/>
          <p:nvPr/>
        </p:nvSpPr>
        <p:spPr>
          <a:xfrm>
            <a:off x="507994" y="1209057"/>
            <a:ext cx="527526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Bài học từ hệ thống l</a:t>
            </a:r>
            <a:r>
              <a:rPr lang="vi-VN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u trữ thông tin tập trung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5152ACA-DAD6-4A53-B71C-52185DD39C8C}"/>
              </a:ext>
            </a:extLst>
          </p:cNvPr>
          <p:cNvSpPr/>
          <p:nvPr/>
        </p:nvSpPr>
        <p:spPr>
          <a:xfrm>
            <a:off x="507995" y="1761766"/>
            <a:ext cx="1595134" cy="12003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EE04E99-46C2-4D53-A649-5FA9D18B8C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3" y="2186467"/>
            <a:ext cx="1392982" cy="328647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08F5E727-A0A6-4AAE-B702-EC036EA4D27B}"/>
              </a:ext>
            </a:extLst>
          </p:cNvPr>
          <p:cNvSpPr/>
          <p:nvPr/>
        </p:nvSpPr>
        <p:spPr>
          <a:xfrm>
            <a:off x="2103130" y="1761150"/>
            <a:ext cx="3680128" cy="1201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Equifax đánh mất thông tin khách hàng</a:t>
            </a: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Một trong những hệ thống tra cứu thông tin tín dụng lớn nhất thế giới bị đánh cắp thông tin của gần 148 triệu khách hàng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Mỹ</a:t>
            </a:r>
            <a:endParaRPr lang="en-GB" sz="15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5C07C0C-1DD4-4D40-900A-0855876E6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114" y="5241768"/>
            <a:ext cx="950704" cy="77760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1C1B3AA-EB5C-4CAE-9BCB-A681F94CB6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15" y="3796201"/>
            <a:ext cx="1397000" cy="58553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C862FEA-8156-45CF-8806-0BEC62B09B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5" t="15723" r="14699" b="18934"/>
          <a:stretch/>
        </p:blipFill>
        <p:spPr>
          <a:xfrm>
            <a:off x="6392333" y="4445001"/>
            <a:ext cx="1298224" cy="409223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8E35791B-8870-4EEC-B19F-E307FCEFC598}"/>
              </a:ext>
            </a:extLst>
          </p:cNvPr>
          <p:cNvSpPr/>
          <p:nvPr/>
        </p:nvSpPr>
        <p:spPr>
          <a:xfrm>
            <a:off x="494338" y="3164701"/>
            <a:ext cx="1608791" cy="19043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41601445-5693-4F7E-BB5D-E33300DCE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75" y="3419475"/>
            <a:ext cx="1384357" cy="34647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50E915D-8E96-449D-BA6C-E80CE45287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33" y="3860109"/>
            <a:ext cx="1345421" cy="44502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E2BDC4D-369D-454E-9EAE-84429489D4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71" y="4451385"/>
            <a:ext cx="1455275" cy="382967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B3255A9D-948A-4079-AE33-0E1790B7DB18}"/>
              </a:ext>
            </a:extLst>
          </p:cNvPr>
          <p:cNvSpPr/>
          <p:nvPr/>
        </p:nvSpPr>
        <p:spPr>
          <a:xfrm>
            <a:off x="2108523" y="3164696"/>
            <a:ext cx="3674714" cy="190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Ba công ty cung cấp thông tin tín dụng lớn nhất thế giới</a:t>
            </a: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Tổng doanh thu 9.4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tỷ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đô la mỗi năm</a:t>
            </a:r>
          </a:p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Tuy nhiên, 16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tỷ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đô la thất thoát tại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Mỹ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năm 2017 do các hoạt động đánh cắp thông tin cá nhân  </a:t>
            </a: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55B97E2E-6E8D-4471-95B4-21911EB6F0D1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59E3094-2FFC-46A1-B425-5406282DD1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7B73575-C478-4A8E-BC7D-0449D76C1D94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221300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26">
            <a:extLst>
              <a:ext uri="{FF2B5EF4-FFF2-40B4-BE49-F238E27FC236}">
                <a16:creationId xmlns:a16="http://schemas.microsoft.com/office/drawing/2014/main" id="{4243F2FB-A743-49D9-93F0-EA01687409A6}"/>
              </a:ext>
            </a:extLst>
          </p:cNvPr>
          <p:cNvSpPr/>
          <p:nvPr/>
        </p:nvSpPr>
        <p:spPr>
          <a:xfrm>
            <a:off x="-17417" y="-24494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3" name="Google Shape;137;p26">
            <a:extLst>
              <a:ext uri="{FF2B5EF4-FFF2-40B4-BE49-F238E27FC236}">
                <a16:creationId xmlns:a16="http://schemas.microsoft.com/office/drawing/2014/main" id="{ECDFE9E6-002D-49A6-9285-91F9502BDBEE}"/>
              </a:ext>
            </a:extLst>
          </p:cNvPr>
          <p:cNvSpPr txBox="1"/>
          <p:nvPr/>
        </p:nvSpPr>
        <p:spPr>
          <a:xfrm>
            <a:off x="120400" y="-13115"/>
            <a:ext cx="2270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GIẢI PHÁP TRONG N</a:t>
            </a:r>
            <a:r>
              <a:rPr lang="vi-VN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20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ỚC</a:t>
            </a:r>
          </a:p>
        </p:txBody>
      </p:sp>
      <p:sp>
        <p:nvSpPr>
          <p:cNvPr id="8" name="Google Shape;144;p26">
            <a:extLst>
              <a:ext uri="{FF2B5EF4-FFF2-40B4-BE49-F238E27FC236}">
                <a16:creationId xmlns:a16="http://schemas.microsoft.com/office/drawing/2014/main" id="{39AA49BD-67E4-4CA9-B3E9-3496C192B2BC}"/>
              </a:ext>
            </a:extLst>
          </p:cNvPr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pPr algn="r"/>
              <a:t>9</a:t>
            </a:fld>
            <a:endParaRPr sz="1067" dirty="0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7D3603E-D449-4AD6-A79B-7D99418CB128}"/>
              </a:ext>
            </a:extLst>
          </p:cNvPr>
          <p:cNvSpPr txBox="1"/>
          <p:nvPr/>
        </p:nvSpPr>
        <p:spPr>
          <a:xfrm>
            <a:off x="3329445" y="619566"/>
            <a:ext cx="574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Hệ thống kiểm tra lịch sử tín dụng tại Việt Nam</a:t>
            </a:r>
          </a:p>
        </p:txBody>
      </p:sp>
      <p:sp>
        <p:nvSpPr>
          <p:cNvPr id="142" name="Google Shape;154;p27">
            <a:extLst>
              <a:ext uri="{FF2B5EF4-FFF2-40B4-BE49-F238E27FC236}">
                <a16:creationId xmlns:a16="http://schemas.microsoft.com/office/drawing/2014/main" id="{D0229566-88EA-451B-8C23-00F8FA4D34F0}"/>
              </a:ext>
            </a:extLst>
          </p:cNvPr>
          <p:cNvSpPr txBox="1"/>
          <p:nvPr/>
        </p:nvSpPr>
        <p:spPr>
          <a:xfrm>
            <a:off x="7478890" y="1708111"/>
            <a:ext cx="4064000" cy="4049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SzPct val="120000"/>
            </a:pPr>
            <a:r>
              <a:rPr lang="en-GB" sz="1700" b="1" dirty="0">
                <a:latin typeface="Cambria" panose="02040503050406030204" pitchFamily="18" charset="0"/>
                <a:ea typeface="Cambria" panose="02040503050406030204" pitchFamily="18" charset="0"/>
              </a:rPr>
              <a:t>Tổng quan hệ thống</a:t>
            </a:r>
          </a:p>
          <a:p>
            <a:pPr algn="just">
              <a:buSzPct val="120000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Dữ liệu đ</a:t>
            </a:r>
            <a:r>
              <a:rPr lang="vi-VN" sz="1700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ợc</a:t>
            </a: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 lưu trữ tại 1 hệ thống tập trung</a:t>
            </a: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Cập nhật thông tin khách hàng mất từ 3 đến 5 ngày</a:t>
            </a:r>
            <a:endParaRPr lang="en-GB" sz="17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buSzPct val="120000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Dữ liệu đ</a:t>
            </a:r>
            <a:r>
              <a:rPr lang="vi-VN" sz="1700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ợc</a:t>
            </a: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 lưu trữ trong khoảng thời gian 5 năm</a:t>
            </a: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</a:rPr>
              <a:t>Chi phí đối với các tổ chức tín dụng từ $1 đến $3 cho mỗi lần yêu cầu báo cáo</a:t>
            </a: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7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buSzPct val="120000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254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endParaRPr lang="en-GB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4" name="object 15">
            <a:extLst>
              <a:ext uri="{FF2B5EF4-FFF2-40B4-BE49-F238E27FC236}">
                <a16:creationId xmlns:a16="http://schemas.microsoft.com/office/drawing/2014/main" id="{12F44194-71C8-47AD-8F8A-614C2955D90B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C301381B-F1CA-4BB9-8F53-CD4BEBB3C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A345F4A-902D-40E3-BFFC-89E1D9630134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  <p:sp>
        <p:nvSpPr>
          <p:cNvPr id="69" name="Flowchart: Terminator 68">
            <a:extLst>
              <a:ext uri="{FF2B5EF4-FFF2-40B4-BE49-F238E27FC236}">
                <a16:creationId xmlns:a16="http://schemas.microsoft.com/office/drawing/2014/main" id="{68850041-82E5-4C1D-847B-ACFA9BAA8049}"/>
              </a:ext>
            </a:extLst>
          </p:cNvPr>
          <p:cNvSpPr/>
          <p:nvPr/>
        </p:nvSpPr>
        <p:spPr>
          <a:xfrm>
            <a:off x="3921144" y="3134956"/>
            <a:ext cx="1355705" cy="827444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HỆ THỐNG TRUNG TÂM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87F73B2-F84F-434C-9E17-B32EC1980A66}"/>
              </a:ext>
            </a:extLst>
          </p:cNvPr>
          <p:cNvSpPr/>
          <p:nvPr/>
        </p:nvSpPr>
        <p:spPr>
          <a:xfrm>
            <a:off x="2305960" y="4374834"/>
            <a:ext cx="875043" cy="747032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QUỸ TÍN DỤNG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248486A-C54C-4BDC-BDDF-42F01F90C9BB}"/>
              </a:ext>
            </a:extLst>
          </p:cNvPr>
          <p:cNvSpPr/>
          <p:nvPr/>
        </p:nvSpPr>
        <p:spPr>
          <a:xfrm>
            <a:off x="2294594" y="1788614"/>
            <a:ext cx="899834" cy="7141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BỘ PHẬN CHO VAY CỦA NGÂN HÀNG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8D318A3-B64B-47BB-A02D-50A4B6D0D841}"/>
              </a:ext>
            </a:extLst>
          </p:cNvPr>
          <p:cNvSpPr/>
          <p:nvPr/>
        </p:nvSpPr>
        <p:spPr>
          <a:xfrm>
            <a:off x="2299424" y="2624897"/>
            <a:ext cx="881442" cy="76257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CÔNG TY CHO THUÊ TÀI CHÍNH</a:t>
            </a:r>
          </a:p>
        </p:txBody>
      </p:sp>
      <p:pic>
        <p:nvPicPr>
          <p:cNvPr id="74" name="Graphic 73" descr="User">
            <a:extLst>
              <a:ext uri="{FF2B5EF4-FFF2-40B4-BE49-F238E27FC236}">
                <a16:creationId xmlns:a16="http://schemas.microsoft.com/office/drawing/2014/main" id="{F2C53DF6-D1E6-4DC3-B7DB-912B6B54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521" y="3197944"/>
            <a:ext cx="636023" cy="636023"/>
          </a:xfrm>
          <a:prstGeom prst="rect">
            <a:avLst/>
          </a:prstGeom>
        </p:spPr>
      </p:pic>
      <p:pic>
        <p:nvPicPr>
          <p:cNvPr id="75" name="Graphic 74" descr="User">
            <a:extLst>
              <a:ext uri="{FF2B5EF4-FFF2-40B4-BE49-F238E27FC236}">
                <a16:creationId xmlns:a16="http://schemas.microsoft.com/office/drawing/2014/main" id="{54D9C8E9-FE3A-4BCD-B2F2-B0C18FB62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989" y="3507352"/>
            <a:ext cx="636023" cy="636023"/>
          </a:xfrm>
          <a:prstGeom prst="rect">
            <a:avLst/>
          </a:prstGeom>
        </p:spPr>
      </p:pic>
      <p:pic>
        <p:nvPicPr>
          <p:cNvPr id="76" name="Graphic 75" descr="User">
            <a:extLst>
              <a:ext uri="{FF2B5EF4-FFF2-40B4-BE49-F238E27FC236}">
                <a16:creationId xmlns:a16="http://schemas.microsoft.com/office/drawing/2014/main" id="{4C5C0ABB-6C8D-4480-AB63-9C512C587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989" y="2966579"/>
            <a:ext cx="636023" cy="636023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F39574C3-B664-4CF4-970C-0F7BE9844116}"/>
              </a:ext>
            </a:extLst>
          </p:cNvPr>
          <p:cNvSpPr txBox="1"/>
          <p:nvPr/>
        </p:nvSpPr>
        <p:spPr>
          <a:xfrm>
            <a:off x="627440" y="2353558"/>
            <a:ext cx="9741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Cá nhân vay nợ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07542B7-8E10-413A-A39A-042CC452AAFF}"/>
              </a:ext>
            </a:extLst>
          </p:cNvPr>
          <p:cNvSpPr txBox="1"/>
          <p:nvPr/>
        </p:nvSpPr>
        <p:spPr>
          <a:xfrm>
            <a:off x="2066323" y="1017418"/>
            <a:ext cx="13318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Tổ chức cung cấp sản phẩm tín dụng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AD1F333-BEB9-4D35-858B-B83A9BC23EAB}"/>
              </a:ext>
            </a:extLst>
          </p:cNvPr>
          <p:cNvCxnSpPr>
            <a:cxnSpLocks/>
            <a:stCxn id="75" idx="3"/>
            <a:endCxn id="72" idx="1"/>
          </p:cNvCxnSpPr>
          <p:nvPr/>
        </p:nvCxnSpPr>
        <p:spPr>
          <a:xfrm flipV="1">
            <a:off x="1736012" y="2145713"/>
            <a:ext cx="558582" cy="16796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B9527DC-65EA-4745-8F4B-DC3C21306794}"/>
              </a:ext>
            </a:extLst>
          </p:cNvPr>
          <p:cNvCxnSpPr>
            <a:cxnSpLocks/>
            <a:stCxn id="75" idx="3"/>
            <a:endCxn id="71" idx="1"/>
          </p:cNvCxnSpPr>
          <p:nvPr/>
        </p:nvCxnSpPr>
        <p:spPr>
          <a:xfrm>
            <a:off x="1736012" y="3825364"/>
            <a:ext cx="569948" cy="92298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5FE7E58-6B4D-4F2E-A90C-97492F642FC4}"/>
              </a:ext>
            </a:extLst>
          </p:cNvPr>
          <p:cNvCxnSpPr>
            <a:cxnSpLocks/>
            <a:stCxn id="75" idx="3"/>
            <a:endCxn id="73" idx="1"/>
          </p:cNvCxnSpPr>
          <p:nvPr/>
        </p:nvCxnSpPr>
        <p:spPr>
          <a:xfrm flipV="1">
            <a:off x="1736012" y="3006182"/>
            <a:ext cx="563412" cy="81918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88F6301-063F-4365-8A59-44D71A64DEFC}"/>
              </a:ext>
            </a:extLst>
          </p:cNvPr>
          <p:cNvCxnSpPr>
            <a:cxnSpLocks/>
            <a:stCxn id="69" idx="3"/>
            <a:endCxn id="85" idx="1"/>
          </p:cNvCxnSpPr>
          <p:nvPr/>
        </p:nvCxnSpPr>
        <p:spPr>
          <a:xfrm>
            <a:off x="5276849" y="3548678"/>
            <a:ext cx="908454" cy="28137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6B46DB30-BA36-4753-BDCF-CB9D815EDD49}"/>
              </a:ext>
            </a:extLst>
          </p:cNvPr>
          <p:cNvSpPr/>
          <p:nvPr/>
        </p:nvSpPr>
        <p:spPr>
          <a:xfrm>
            <a:off x="6185303" y="3477584"/>
            <a:ext cx="901086" cy="7049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BỘ PHẬN CHO VAY CỦA NGÂN HÀNG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C8DEE91-33CB-4A10-9CA4-43884168CC03}"/>
              </a:ext>
            </a:extLst>
          </p:cNvPr>
          <p:cNvSpPr/>
          <p:nvPr/>
        </p:nvSpPr>
        <p:spPr>
          <a:xfrm>
            <a:off x="6184996" y="1778445"/>
            <a:ext cx="919950" cy="714197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QUỸ TÍN DỤNG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D1BD97F-415F-4C13-81B4-4D4B7CE64BFF}"/>
              </a:ext>
            </a:extLst>
          </p:cNvPr>
          <p:cNvCxnSpPr>
            <a:cxnSpLocks/>
            <a:stCxn id="69" idx="3"/>
            <a:endCxn id="86" idx="1"/>
          </p:cNvCxnSpPr>
          <p:nvPr/>
        </p:nvCxnSpPr>
        <p:spPr>
          <a:xfrm flipV="1">
            <a:off x="5276849" y="2135544"/>
            <a:ext cx="908147" cy="141313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6D4D9B7C-221F-4D4E-92D4-70D1BD9FA2FB}"/>
              </a:ext>
            </a:extLst>
          </p:cNvPr>
          <p:cNvSpPr/>
          <p:nvPr/>
        </p:nvSpPr>
        <p:spPr>
          <a:xfrm>
            <a:off x="6203860" y="2629935"/>
            <a:ext cx="901086" cy="71251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CÔNG TY CHO THUÊ TÀI CHÍNH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2AB559DA-FC89-4D9D-9D33-BE68275D500D}"/>
              </a:ext>
            </a:extLst>
          </p:cNvPr>
          <p:cNvCxnSpPr>
            <a:cxnSpLocks/>
            <a:stCxn id="69" idx="3"/>
            <a:endCxn id="88" idx="1"/>
          </p:cNvCxnSpPr>
          <p:nvPr/>
        </p:nvCxnSpPr>
        <p:spPr>
          <a:xfrm flipV="1">
            <a:off x="5276849" y="2986190"/>
            <a:ext cx="927011" cy="56248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C2B7F79F-7B52-4045-9227-2E89058E0791}"/>
              </a:ext>
            </a:extLst>
          </p:cNvPr>
          <p:cNvSpPr/>
          <p:nvPr/>
        </p:nvSpPr>
        <p:spPr>
          <a:xfrm>
            <a:off x="2288434" y="3515555"/>
            <a:ext cx="887602" cy="71459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 NHÀ CHO THUÊ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72FF09D-C323-4F09-BFDB-ECCB104CF475}"/>
              </a:ext>
            </a:extLst>
          </p:cNvPr>
          <p:cNvSpPr/>
          <p:nvPr/>
        </p:nvSpPr>
        <p:spPr>
          <a:xfrm>
            <a:off x="2307208" y="5229822"/>
            <a:ext cx="873795" cy="755366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CÔNG AN, CÁC CÔNG TY DỊCH VỤ CÔNG CỘNG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8F6DFE-5155-41E2-B8C9-36C72484191D}"/>
              </a:ext>
            </a:extLst>
          </p:cNvPr>
          <p:cNvCxnSpPr>
            <a:cxnSpLocks/>
            <a:stCxn id="75" idx="3"/>
            <a:endCxn id="93" idx="1"/>
          </p:cNvCxnSpPr>
          <p:nvPr/>
        </p:nvCxnSpPr>
        <p:spPr>
          <a:xfrm>
            <a:off x="1736012" y="3825364"/>
            <a:ext cx="552422" cy="4749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DD807FF-6CEF-4327-B9A2-040B9F54E68A}"/>
              </a:ext>
            </a:extLst>
          </p:cNvPr>
          <p:cNvCxnSpPr>
            <a:cxnSpLocks/>
            <a:stCxn id="75" idx="3"/>
            <a:endCxn id="95" idx="1"/>
          </p:cNvCxnSpPr>
          <p:nvPr/>
        </p:nvCxnSpPr>
        <p:spPr>
          <a:xfrm>
            <a:off x="1736012" y="3825364"/>
            <a:ext cx="571196" cy="178214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79CED037-3D99-4361-BDAF-25F207087FF2}"/>
              </a:ext>
            </a:extLst>
          </p:cNvPr>
          <p:cNvSpPr txBox="1"/>
          <p:nvPr/>
        </p:nvSpPr>
        <p:spPr>
          <a:xfrm rot="3646734">
            <a:off x="3123369" y="2683044"/>
            <a:ext cx="892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</a:rPr>
              <a:t>LỊCH SỬ VAY NỢ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FFE96C0-1BA9-42C0-A460-5D25420AEA70}"/>
              </a:ext>
            </a:extLst>
          </p:cNvPr>
          <p:cNvSpPr txBox="1"/>
          <p:nvPr/>
        </p:nvSpPr>
        <p:spPr>
          <a:xfrm rot="18004455">
            <a:off x="3059729" y="4042179"/>
            <a:ext cx="892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</a:rPr>
              <a:t>LỊCH SỬ TRẢ LÃI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7BE2B00-0605-4C65-A76D-38F5B3959B26}"/>
              </a:ext>
            </a:extLst>
          </p:cNvPr>
          <p:cNvSpPr/>
          <p:nvPr/>
        </p:nvSpPr>
        <p:spPr>
          <a:xfrm>
            <a:off x="6190897" y="4374834"/>
            <a:ext cx="927011" cy="6634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TỔ CHỨC SỬ DỤNG THÔNG TIN TÍN DỤNG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FACBDDC1-FCD0-4DB5-AB6D-451BC21BD67C}"/>
              </a:ext>
            </a:extLst>
          </p:cNvPr>
          <p:cNvCxnSpPr>
            <a:cxnSpLocks/>
            <a:stCxn id="69" idx="3"/>
            <a:endCxn id="102" idx="1"/>
          </p:cNvCxnSpPr>
          <p:nvPr/>
        </p:nvCxnSpPr>
        <p:spPr>
          <a:xfrm>
            <a:off x="5276849" y="3548678"/>
            <a:ext cx="914048" cy="115786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13E5B22-B40C-43AE-8E3E-331BCA75AEE5}"/>
              </a:ext>
            </a:extLst>
          </p:cNvPr>
          <p:cNvSpPr txBox="1"/>
          <p:nvPr/>
        </p:nvSpPr>
        <p:spPr>
          <a:xfrm>
            <a:off x="5969934" y="1003784"/>
            <a:ext cx="13318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Tổ chức sử dụng thông tin tín dụng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10E30B9-8A03-4BED-A56E-BF595D762D9C}"/>
              </a:ext>
            </a:extLst>
          </p:cNvPr>
          <p:cNvSpPr txBox="1"/>
          <p:nvPr/>
        </p:nvSpPr>
        <p:spPr>
          <a:xfrm rot="18214059">
            <a:off x="5219342" y="2558966"/>
            <a:ext cx="1135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DỮ LIỆU NG</a:t>
            </a:r>
            <a:r>
              <a:rPr lang="vi-VN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ỜI VAY NỢ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CB1BBB7-3846-4DD6-9A88-1BB99E42CC53}"/>
              </a:ext>
            </a:extLst>
          </p:cNvPr>
          <p:cNvSpPr txBox="1"/>
          <p:nvPr/>
        </p:nvSpPr>
        <p:spPr>
          <a:xfrm rot="3118002">
            <a:off x="5296866" y="4096550"/>
            <a:ext cx="1150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DỮ LIỆU NG</a:t>
            </a:r>
            <a:r>
              <a:rPr lang="vi-VN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ỜI VAY NỢ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D6BA1D6-861C-4BAD-BC2D-DB3885B4007B}"/>
              </a:ext>
            </a:extLst>
          </p:cNvPr>
          <p:cNvSpPr txBox="1"/>
          <p:nvPr/>
        </p:nvSpPr>
        <p:spPr>
          <a:xfrm rot="20236176">
            <a:off x="3097927" y="3497389"/>
            <a:ext cx="1038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latin typeface="Cambria" panose="02040503050406030204" pitchFamily="18" charset="0"/>
                <a:ea typeface="Cambria" panose="02040503050406030204" pitchFamily="18" charset="0"/>
              </a:rPr>
              <a:t>LỊCH SỬ TRẢ TIỀN NHÀ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D60E8B5-9450-4316-A694-B8807761BC43}"/>
              </a:ext>
            </a:extLst>
          </p:cNvPr>
          <p:cNvSpPr/>
          <p:nvPr/>
        </p:nvSpPr>
        <p:spPr>
          <a:xfrm>
            <a:off x="6191120" y="5173983"/>
            <a:ext cx="926788" cy="8112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 NHÂN VAY NỢ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5102CC4-ACF5-4138-926B-202FA407B03A}"/>
              </a:ext>
            </a:extLst>
          </p:cNvPr>
          <p:cNvCxnSpPr>
            <a:cxnSpLocks/>
            <a:stCxn id="69" idx="3"/>
            <a:endCxn id="108" idx="1"/>
          </p:cNvCxnSpPr>
          <p:nvPr/>
        </p:nvCxnSpPr>
        <p:spPr>
          <a:xfrm>
            <a:off x="5276849" y="3548678"/>
            <a:ext cx="914271" cy="2030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863E5C7-FF15-4DE9-B0A4-83410D300642}"/>
              </a:ext>
            </a:extLst>
          </p:cNvPr>
          <p:cNvCxnSpPr>
            <a:cxnSpLocks/>
            <a:stCxn id="72" idx="3"/>
            <a:endCxn id="69" idx="1"/>
          </p:cNvCxnSpPr>
          <p:nvPr/>
        </p:nvCxnSpPr>
        <p:spPr>
          <a:xfrm>
            <a:off x="3194428" y="2145713"/>
            <a:ext cx="726716" cy="140296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2026EDB-37BD-4FE1-BB31-EE9C103D3A23}"/>
              </a:ext>
            </a:extLst>
          </p:cNvPr>
          <p:cNvCxnSpPr>
            <a:stCxn id="73" idx="3"/>
            <a:endCxn id="69" idx="1"/>
          </p:cNvCxnSpPr>
          <p:nvPr/>
        </p:nvCxnSpPr>
        <p:spPr>
          <a:xfrm>
            <a:off x="3180866" y="3006182"/>
            <a:ext cx="740278" cy="54249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8AAAF7B-FF85-4DCD-9E23-B8F976C60CA4}"/>
              </a:ext>
            </a:extLst>
          </p:cNvPr>
          <p:cNvCxnSpPr>
            <a:stCxn id="93" idx="3"/>
            <a:endCxn id="69" idx="1"/>
          </p:cNvCxnSpPr>
          <p:nvPr/>
        </p:nvCxnSpPr>
        <p:spPr>
          <a:xfrm flipV="1">
            <a:off x="3176036" y="3548678"/>
            <a:ext cx="745108" cy="3241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0CCD67C-0FC2-40DF-8CE7-4E098C1B6891}"/>
              </a:ext>
            </a:extLst>
          </p:cNvPr>
          <p:cNvCxnSpPr>
            <a:stCxn id="71" idx="3"/>
            <a:endCxn id="69" idx="1"/>
          </p:cNvCxnSpPr>
          <p:nvPr/>
        </p:nvCxnSpPr>
        <p:spPr>
          <a:xfrm flipV="1">
            <a:off x="3181003" y="3548678"/>
            <a:ext cx="740141" cy="119967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6C19012-B7DE-4C0F-878F-A2FA8B19544B}"/>
              </a:ext>
            </a:extLst>
          </p:cNvPr>
          <p:cNvCxnSpPr>
            <a:cxnSpLocks/>
            <a:stCxn id="95" idx="3"/>
            <a:endCxn id="69" idx="1"/>
          </p:cNvCxnSpPr>
          <p:nvPr/>
        </p:nvCxnSpPr>
        <p:spPr>
          <a:xfrm flipV="1">
            <a:off x="3181003" y="3548678"/>
            <a:ext cx="740141" cy="205882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10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98B2E-26A8-4F46-AE3A-6D4191975C1C}"/>
              </a:ext>
            </a:extLst>
          </p:cNvPr>
          <p:cNvSpPr txBox="1"/>
          <p:nvPr/>
        </p:nvSpPr>
        <p:spPr>
          <a:xfrm>
            <a:off x="57153" y="80889"/>
            <a:ext cx="19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NETWORK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A4A0B15-BFD4-4692-A73D-AE72CC3382C9}"/>
              </a:ext>
            </a:extLst>
          </p:cNvPr>
          <p:cNvSpPr/>
          <p:nvPr/>
        </p:nvSpPr>
        <p:spPr>
          <a:xfrm>
            <a:off x="3543663" y="402242"/>
            <a:ext cx="4085721" cy="265508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3EEDAF3-326E-4C9C-B774-03AFD1FD2576}"/>
              </a:ext>
            </a:extLst>
          </p:cNvPr>
          <p:cNvSpPr/>
          <p:nvPr/>
        </p:nvSpPr>
        <p:spPr>
          <a:xfrm>
            <a:off x="4801532" y="3923106"/>
            <a:ext cx="3720151" cy="271184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827B1CC-C50E-4392-ADD8-1495751D8800}"/>
              </a:ext>
            </a:extLst>
          </p:cNvPr>
          <p:cNvSpPr/>
          <p:nvPr/>
        </p:nvSpPr>
        <p:spPr>
          <a:xfrm>
            <a:off x="1274435" y="2517158"/>
            <a:ext cx="3792655" cy="325616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21" name="Oval 3120">
            <a:extLst>
              <a:ext uri="{FF2B5EF4-FFF2-40B4-BE49-F238E27FC236}">
                <a16:creationId xmlns:a16="http://schemas.microsoft.com/office/drawing/2014/main" id="{8BDC0351-33ED-4657-B22F-92047C047E70}"/>
              </a:ext>
            </a:extLst>
          </p:cNvPr>
          <p:cNvSpPr/>
          <p:nvPr/>
        </p:nvSpPr>
        <p:spPr>
          <a:xfrm>
            <a:off x="293067" y="1868503"/>
            <a:ext cx="1041105" cy="48909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22" name="TextBox 3121">
            <a:extLst>
              <a:ext uri="{FF2B5EF4-FFF2-40B4-BE49-F238E27FC236}">
                <a16:creationId xmlns:a16="http://schemas.microsoft.com/office/drawing/2014/main" id="{96C30D1D-6DDA-4295-8AC7-9FD872F874A1}"/>
              </a:ext>
            </a:extLst>
          </p:cNvPr>
          <p:cNvSpPr txBox="1"/>
          <p:nvPr/>
        </p:nvSpPr>
        <p:spPr>
          <a:xfrm>
            <a:off x="1388108" y="1143787"/>
            <a:ext cx="1601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Blockchain ngân hàng X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5473B607-06CD-4561-AF2E-661C9536B552}"/>
              </a:ext>
            </a:extLst>
          </p:cNvPr>
          <p:cNvSpPr/>
          <p:nvPr/>
        </p:nvSpPr>
        <p:spPr>
          <a:xfrm>
            <a:off x="9305395" y="4518879"/>
            <a:ext cx="1041105" cy="48909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E20A7990-EFE5-497A-BF10-45D04EC3E39B}"/>
              </a:ext>
            </a:extLst>
          </p:cNvPr>
          <p:cNvSpPr/>
          <p:nvPr/>
        </p:nvSpPr>
        <p:spPr>
          <a:xfrm>
            <a:off x="9303425" y="5761828"/>
            <a:ext cx="1041105" cy="48909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30418EC-990B-47C7-8801-07E824AEAAC5}"/>
              </a:ext>
            </a:extLst>
          </p:cNvPr>
          <p:cNvSpPr/>
          <p:nvPr/>
        </p:nvSpPr>
        <p:spPr>
          <a:xfrm>
            <a:off x="293067" y="1233677"/>
            <a:ext cx="1041105" cy="48909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24" name="TextBox 3123">
            <a:extLst>
              <a:ext uri="{FF2B5EF4-FFF2-40B4-BE49-F238E27FC236}">
                <a16:creationId xmlns:a16="http://schemas.microsoft.com/office/drawing/2014/main" id="{DB2AD296-E907-4953-80B1-007E444F9CFC}"/>
              </a:ext>
            </a:extLst>
          </p:cNvPr>
          <p:cNvSpPr txBox="1"/>
          <p:nvPr/>
        </p:nvSpPr>
        <p:spPr>
          <a:xfrm>
            <a:off x="1381233" y="1791745"/>
            <a:ext cx="1436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Blockchain ngân hàng Y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1A26715-D839-4C3F-B52F-5A2EF4808DE1}"/>
              </a:ext>
            </a:extLst>
          </p:cNvPr>
          <p:cNvSpPr txBox="1"/>
          <p:nvPr/>
        </p:nvSpPr>
        <p:spPr>
          <a:xfrm>
            <a:off x="10296080" y="4391223"/>
            <a:ext cx="1621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Hệ sinh thái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002B2AA-E4C0-4480-A89A-3B6A690231B5}"/>
              </a:ext>
            </a:extLst>
          </p:cNvPr>
          <p:cNvSpPr txBox="1"/>
          <p:nvPr/>
        </p:nvSpPr>
        <p:spPr>
          <a:xfrm>
            <a:off x="10296080" y="5678832"/>
            <a:ext cx="1439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Blockchain quỹ tín dụng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84A679-9005-49AB-AFA4-C186D5971669}"/>
              </a:ext>
            </a:extLst>
          </p:cNvPr>
          <p:cNvSpPr/>
          <p:nvPr/>
        </p:nvSpPr>
        <p:spPr>
          <a:xfrm>
            <a:off x="3327808" y="1948161"/>
            <a:ext cx="5107940" cy="3246290"/>
          </a:xfrm>
          <a:prstGeom prst="ellipse">
            <a:avLst/>
          </a:prstGeom>
          <a:gradFill flip="none" rotWithShape="1">
            <a:gsLst>
              <a:gs pos="90000">
                <a:schemeClr val="bg1">
                  <a:lumMod val="84000"/>
                  <a:alpha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1" name="Graphic 60" descr="Laptop">
            <a:extLst>
              <a:ext uri="{FF2B5EF4-FFF2-40B4-BE49-F238E27FC236}">
                <a16:creationId xmlns:a16="http://schemas.microsoft.com/office/drawing/2014/main" id="{9FA9DD96-82E3-4EDF-ABF0-37A67C9F4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3871" y="4037704"/>
            <a:ext cx="1335738" cy="1145226"/>
          </a:xfrm>
          <a:prstGeom prst="rect">
            <a:avLst/>
          </a:prstGeom>
        </p:spPr>
      </p:pic>
      <p:pic>
        <p:nvPicPr>
          <p:cNvPr id="67" name="Graphic 66" descr="Laptop">
            <a:extLst>
              <a:ext uri="{FF2B5EF4-FFF2-40B4-BE49-F238E27FC236}">
                <a16:creationId xmlns:a16="http://schemas.microsoft.com/office/drawing/2014/main" id="{C263B949-36E3-4C84-A171-D6364AB2E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8773" y="5368971"/>
            <a:ext cx="1412324" cy="1210888"/>
          </a:xfrm>
          <a:prstGeom prst="rect">
            <a:avLst/>
          </a:prstGeom>
        </p:spPr>
      </p:pic>
      <p:pic>
        <p:nvPicPr>
          <p:cNvPr id="74" name="Graphic 73" descr="Laptop">
            <a:extLst>
              <a:ext uri="{FF2B5EF4-FFF2-40B4-BE49-F238E27FC236}">
                <a16:creationId xmlns:a16="http://schemas.microsoft.com/office/drawing/2014/main" id="{9F5B83B2-6255-436B-B46C-A3B34450D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43965" y="4721986"/>
            <a:ext cx="1449184" cy="12108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B40265-B18B-4D66-B1B6-9838AB019B2D}"/>
              </a:ext>
            </a:extLst>
          </p:cNvPr>
          <p:cNvSpPr txBox="1"/>
          <p:nvPr/>
        </p:nvSpPr>
        <p:spPr>
          <a:xfrm>
            <a:off x="2015310" y="3007195"/>
            <a:ext cx="1061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Phòng tài sản đảm bảo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47A7E17-87C0-41A1-AABD-22DDC5F1CE25}"/>
              </a:ext>
            </a:extLst>
          </p:cNvPr>
          <p:cNvSpPr txBox="1"/>
          <p:nvPr/>
        </p:nvSpPr>
        <p:spPr>
          <a:xfrm>
            <a:off x="2201854" y="4680089"/>
            <a:ext cx="9518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Hội sở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EC891FA-060A-419C-A3E8-C4CB66153202}"/>
              </a:ext>
            </a:extLst>
          </p:cNvPr>
          <p:cNvSpPr txBox="1"/>
          <p:nvPr/>
        </p:nvSpPr>
        <p:spPr>
          <a:xfrm>
            <a:off x="3849954" y="3691501"/>
            <a:ext cx="100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Phòng GD ngân hàng 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55154F-1C2F-497F-A8F5-4FACAC1440B0}"/>
              </a:ext>
            </a:extLst>
          </p:cNvPr>
          <p:cNvCxnSpPr>
            <a:cxnSpLocks/>
          </p:cNvCxnSpPr>
          <p:nvPr/>
        </p:nvCxnSpPr>
        <p:spPr>
          <a:xfrm>
            <a:off x="2539121" y="3805801"/>
            <a:ext cx="0" cy="63179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84C00E-E13B-4EEB-BB82-2B08D299EDA0}"/>
              </a:ext>
            </a:extLst>
          </p:cNvPr>
          <p:cNvCxnSpPr>
            <a:cxnSpLocks/>
            <a:stCxn id="117" idx="3"/>
            <a:endCxn id="64" idx="0"/>
          </p:cNvCxnSpPr>
          <p:nvPr/>
        </p:nvCxnSpPr>
        <p:spPr>
          <a:xfrm>
            <a:off x="3333936" y="3304996"/>
            <a:ext cx="1007374" cy="918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CE1BAB-99D0-4CB0-B011-4FBAB202601D}"/>
              </a:ext>
            </a:extLst>
          </p:cNvPr>
          <p:cNvCxnSpPr>
            <a:cxnSpLocks/>
            <a:stCxn id="119" idx="3"/>
            <a:endCxn id="64" idx="2"/>
          </p:cNvCxnSpPr>
          <p:nvPr/>
        </p:nvCxnSpPr>
        <p:spPr>
          <a:xfrm flipV="1">
            <a:off x="3218567" y="4561957"/>
            <a:ext cx="1122743" cy="3438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0A489F-1810-4199-87FF-FA84FB7A750E}"/>
              </a:ext>
            </a:extLst>
          </p:cNvPr>
          <p:cNvCxnSpPr>
            <a:cxnSpLocks/>
            <a:stCxn id="135" idx="1"/>
            <a:endCxn id="137" idx="2"/>
          </p:cNvCxnSpPr>
          <p:nvPr/>
        </p:nvCxnSpPr>
        <p:spPr>
          <a:xfrm flipH="1" flipV="1">
            <a:off x="4529856" y="1847607"/>
            <a:ext cx="408677" cy="7227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B82432A-D137-42A9-AA68-927BFC4AADED}"/>
              </a:ext>
            </a:extLst>
          </p:cNvPr>
          <p:cNvCxnSpPr>
            <a:cxnSpLocks/>
            <a:stCxn id="137" idx="3"/>
            <a:endCxn id="136" idx="1"/>
          </p:cNvCxnSpPr>
          <p:nvPr/>
        </p:nvCxnSpPr>
        <p:spPr>
          <a:xfrm flipV="1">
            <a:off x="5209302" y="1249831"/>
            <a:ext cx="765238" cy="98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5D79A7A-B463-4CE0-907A-6207C98FEAE2}"/>
              </a:ext>
            </a:extLst>
          </p:cNvPr>
          <p:cNvCxnSpPr>
            <a:cxnSpLocks/>
            <a:stCxn id="135" idx="3"/>
            <a:endCxn id="136" idx="2"/>
          </p:cNvCxnSpPr>
          <p:nvPr/>
        </p:nvCxnSpPr>
        <p:spPr>
          <a:xfrm flipV="1">
            <a:off x="6376030" y="1832369"/>
            <a:ext cx="277957" cy="7379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ABAD4DE-AA4F-41CE-8552-247014170059}"/>
              </a:ext>
            </a:extLst>
          </p:cNvPr>
          <p:cNvCxnSpPr>
            <a:cxnSpLocks/>
            <a:stCxn id="61" idx="3"/>
            <a:endCxn id="74" idx="0"/>
          </p:cNvCxnSpPr>
          <p:nvPr/>
        </p:nvCxnSpPr>
        <p:spPr>
          <a:xfrm>
            <a:off x="6889609" y="4610317"/>
            <a:ext cx="778948" cy="1116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A9F9CA5-EE03-4817-93B5-A09ED0B7B241}"/>
              </a:ext>
            </a:extLst>
          </p:cNvPr>
          <p:cNvCxnSpPr>
            <a:cxnSpLocks/>
          </p:cNvCxnSpPr>
          <p:nvPr/>
        </p:nvCxnSpPr>
        <p:spPr>
          <a:xfrm>
            <a:off x="6151299" y="5138114"/>
            <a:ext cx="0" cy="370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D7A61E9-ECEA-4FCB-8D5A-57EAFE13E6D7}"/>
              </a:ext>
            </a:extLst>
          </p:cNvPr>
          <p:cNvCxnSpPr>
            <a:cxnSpLocks/>
            <a:stCxn id="74" idx="2"/>
            <a:endCxn id="67" idx="3"/>
          </p:cNvCxnSpPr>
          <p:nvPr/>
        </p:nvCxnSpPr>
        <p:spPr>
          <a:xfrm flipH="1">
            <a:off x="6921097" y="5932874"/>
            <a:ext cx="747460" cy="415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Graphic 116" descr="Laptop">
            <a:extLst>
              <a:ext uri="{FF2B5EF4-FFF2-40B4-BE49-F238E27FC236}">
                <a16:creationId xmlns:a16="http://schemas.microsoft.com/office/drawing/2014/main" id="{8B7134A0-B33A-4F3A-A332-C8A2BFAC7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2923" y="2640098"/>
            <a:ext cx="1551013" cy="1329796"/>
          </a:xfrm>
          <a:prstGeom prst="rect">
            <a:avLst/>
          </a:prstGeom>
        </p:spPr>
      </p:pic>
      <p:pic>
        <p:nvPicPr>
          <p:cNvPr id="119" name="Graphic 118" descr="Laptop">
            <a:extLst>
              <a:ext uri="{FF2B5EF4-FFF2-40B4-BE49-F238E27FC236}">
                <a16:creationId xmlns:a16="http://schemas.microsoft.com/office/drawing/2014/main" id="{11F3682E-2F66-48A0-AB03-227CBD8C4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9674" y="4323300"/>
            <a:ext cx="1358893" cy="1165077"/>
          </a:xfrm>
          <a:prstGeom prst="rect">
            <a:avLst/>
          </a:prstGeom>
        </p:spPr>
      </p:pic>
      <p:pic>
        <p:nvPicPr>
          <p:cNvPr id="135" name="Graphic 134" descr="Laptop">
            <a:extLst>
              <a:ext uri="{FF2B5EF4-FFF2-40B4-BE49-F238E27FC236}">
                <a16:creationId xmlns:a16="http://schemas.microsoft.com/office/drawing/2014/main" id="{8CB15264-8605-4FC3-8B25-303228FCB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8533" y="1987802"/>
            <a:ext cx="1437497" cy="1165077"/>
          </a:xfrm>
          <a:prstGeom prst="rect">
            <a:avLst/>
          </a:prstGeom>
        </p:spPr>
      </p:pic>
      <p:pic>
        <p:nvPicPr>
          <p:cNvPr id="136" name="Graphic 135" descr="Laptop">
            <a:extLst>
              <a:ext uri="{FF2B5EF4-FFF2-40B4-BE49-F238E27FC236}">
                <a16:creationId xmlns:a16="http://schemas.microsoft.com/office/drawing/2014/main" id="{9A4579A7-F428-4775-AC12-AC7478C52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4540" y="667292"/>
            <a:ext cx="1358893" cy="1165077"/>
          </a:xfrm>
          <a:prstGeom prst="rect">
            <a:avLst/>
          </a:prstGeom>
        </p:spPr>
      </p:pic>
      <p:pic>
        <p:nvPicPr>
          <p:cNvPr id="137" name="Graphic 136" descr="Laptop">
            <a:extLst>
              <a:ext uri="{FF2B5EF4-FFF2-40B4-BE49-F238E27FC236}">
                <a16:creationId xmlns:a16="http://schemas.microsoft.com/office/drawing/2014/main" id="{C2DE60D8-9B91-46E1-B3F8-22021A2C3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50409" y="671801"/>
            <a:ext cx="1358893" cy="1175806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C600D867-2356-4E6E-AA77-9A488B95F5AA}"/>
              </a:ext>
            </a:extLst>
          </p:cNvPr>
          <p:cNvSpPr txBox="1"/>
          <p:nvPr/>
        </p:nvSpPr>
        <p:spPr>
          <a:xfrm>
            <a:off x="4088370" y="1045800"/>
            <a:ext cx="86152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Hội sở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08786D3-2C38-4DB5-B82A-CD1C07561022}"/>
              </a:ext>
            </a:extLst>
          </p:cNvPr>
          <p:cNvSpPr txBox="1"/>
          <p:nvPr/>
        </p:nvSpPr>
        <p:spPr>
          <a:xfrm>
            <a:off x="6172568" y="932479"/>
            <a:ext cx="946386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Phòng tín dụng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E2B65F4-C96E-48DB-A28C-E807F530A639}"/>
              </a:ext>
            </a:extLst>
          </p:cNvPr>
          <p:cNvSpPr txBox="1"/>
          <p:nvPr/>
        </p:nvSpPr>
        <p:spPr>
          <a:xfrm>
            <a:off x="5726405" y="4294856"/>
            <a:ext cx="980707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Quỹ tín dụng Z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697B080-FB35-460C-90FE-E116632DBCB0}"/>
              </a:ext>
            </a:extLst>
          </p:cNvPr>
          <p:cNvSpPr txBox="1"/>
          <p:nvPr/>
        </p:nvSpPr>
        <p:spPr>
          <a:xfrm>
            <a:off x="5760160" y="5645283"/>
            <a:ext cx="88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Phòng </a:t>
            </a:r>
          </a:p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GD quỹ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E902915-D18D-4837-A479-103F4A3806C2}"/>
              </a:ext>
            </a:extLst>
          </p:cNvPr>
          <p:cNvSpPr txBox="1"/>
          <p:nvPr/>
        </p:nvSpPr>
        <p:spPr>
          <a:xfrm>
            <a:off x="7125177" y="4990211"/>
            <a:ext cx="1052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Phòng</a:t>
            </a:r>
          </a:p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GD quỹ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45C518-2451-4609-BBAE-725E84397AAE}"/>
              </a:ext>
            </a:extLst>
          </p:cNvPr>
          <p:cNvSpPr txBox="1"/>
          <p:nvPr/>
        </p:nvSpPr>
        <p:spPr>
          <a:xfrm>
            <a:off x="5127107" y="2272947"/>
            <a:ext cx="1045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Phòng GD ngân hàng X</a:t>
            </a:r>
          </a:p>
        </p:txBody>
      </p:sp>
      <p:sp>
        <p:nvSpPr>
          <p:cNvPr id="55" name="Google Shape;293;p39">
            <a:extLst>
              <a:ext uri="{FF2B5EF4-FFF2-40B4-BE49-F238E27FC236}">
                <a16:creationId xmlns:a16="http://schemas.microsoft.com/office/drawing/2014/main" id="{73C6238D-5DEA-4C4D-B111-0D47800EE4CE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6" name="Google Shape;294;p39">
            <a:extLst>
              <a:ext uri="{FF2B5EF4-FFF2-40B4-BE49-F238E27FC236}">
                <a16:creationId xmlns:a16="http://schemas.microsoft.com/office/drawing/2014/main" id="{785DEE14-F20F-461F-827E-66914CE18A5E}"/>
              </a:ext>
            </a:extLst>
          </p:cNvPr>
          <p:cNvSpPr txBox="1"/>
          <p:nvPr/>
        </p:nvSpPr>
        <p:spPr>
          <a:xfrm>
            <a:off x="120015" y="-13436"/>
            <a:ext cx="241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GIẢI PHÁP CỦA KARDIA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EFCEA61-014F-4801-8C94-AFA2F544E8C3}"/>
              </a:ext>
            </a:extLst>
          </p:cNvPr>
          <p:cNvSpPr/>
          <p:nvPr/>
        </p:nvSpPr>
        <p:spPr>
          <a:xfrm>
            <a:off x="6997089" y="1909164"/>
            <a:ext cx="3709144" cy="2496003"/>
          </a:xfrm>
          <a:prstGeom prst="ellipse">
            <a:avLst/>
          </a:prstGeom>
          <a:gradFill>
            <a:gsLst>
              <a:gs pos="100000">
                <a:schemeClr val="accent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4" name="Graphic 93" descr="Laptop">
            <a:extLst>
              <a:ext uri="{FF2B5EF4-FFF2-40B4-BE49-F238E27FC236}">
                <a16:creationId xmlns:a16="http://schemas.microsoft.com/office/drawing/2014/main" id="{1299FBF3-273F-47BD-9162-FC7D9B0C9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7518" y="2697131"/>
            <a:ext cx="1357752" cy="116409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4A6BEB6-45AD-4AAD-BD0F-79C01B2731EB}"/>
              </a:ext>
            </a:extLst>
          </p:cNvPr>
          <p:cNvSpPr txBox="1"/>
          <p:nvPr/>
        </p:nvSpPr>
        <p:spPr>
          <a:xfrm>
            <a:off x="7272637" y="2963720"/>
            <a:ext cx="9885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Sàn chứng khoán</a:t>
            </a:r>
          </a:p>
        </p:txBody>
      </p:sp>
      <p:pic>
        <p:nvPicPr>
          <p:cNvPr id="96" name="Graphic 95" descr="Laptop">
            <a:extLst>
              <a:ext uri="{FF2B5EF4-FFF2-40B4-BE49-F238E27FC236}">
                <a16:creationId xmlns:a16="http://schemas.microsoft.com/office/drawing/2014/main" id="{9F29A855-8840-4065-A8AF-C4052B804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5991" y="1935108"/>
            <a:ext cx="1357752" cy="1164099"/>
          </a:xfrm>
          <a:prstGeom prst="rect">
            <a:avLst/>
          </a:prstGeom>
        </p:spPr>
      </p:pic>
      <p:pic>
        <p:nvPicPr>
          <p:cNvPr id="97" name="Graphic 96" descr="Laptop">
            <a:extLst>
              <a:ext uri="{FF2B5EF4-FFF2-40B4-BE49-F238E27FC236}">
                <a16:creationId xmlns:a16="http://schemas.microsoft.com/office/drawing/2014/main" id="{0B696904-F7FB-4341-B301-F0DD96E46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3600" y="3286787"/>
            <a:ext cx="1357752" cy="1164099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1468138-C87D-49E4-B0CC-DDEAEE7AC185}"/>
              </a:ext>
            </a:extLst>
          </p:cNvPr>
          <p:cNvCxnSpPr>
            <a:stCxn id="94" idx="0"/>
            <a:endCxn id="96" idx="1"/>
          </p:cNvCxnSpPr>
          <p:nvPr/>
        </p:nvCxnSpPr>
        <p:spPr>
          <a:xfrm flipV="1">
            <a:off x="7766394" y="2517158"/>
            <a:ext cx="759597" cy="1799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9CF550B-8A45-4B5C-8489-85E5A78EF178}"/>
              </a:ext>
            </a:extLst>
          </p:cNvPr>
          <p:cNvCxnSpPr>
            <a:stCxn id="94" idx="2"/>
            <a:endCxn id="97" idx="1"/>
          </p:cNvCxnSpPr>
          <p:nvPr/>
        </p:nvCxnSpPr>
        <p:spPr>
          <a:xfrm>
            <a:off x="7766394" y="3861230"/>
            <a:ext cx="757206" cy="76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D20B6895-32DD-43D6-B163-BB2D1FCE35E5}"/>
              </a:ext>
            </a:extLst>
          </p:cNvPr>
          <p:cNvCxnSpPr>
            <a:cxnSpLocks/>
          </p:cNvCxnSpPr>
          <p:nvPr/>
        </p:nvCxnSpPr>
        <p:spPr>
          <a:xfrm>
            <a:off x="9195342" y="2973245"/>
            <a:ext cx="7134" cy="47423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4B7F37E-79C7-43BE-8DD8-BAE1D17CBB45}"/>
              </a:ext>
            </a:extLst>
          </p:cNvPr>
          <p:cNvSpPr txBox="1"/>
          <p:nvPr/>
        </p:nvSpPr>
        <p:spPr>
          <a:xfrm>
            <a:off x="8751257" y="2182305"/>
            <a:ext cx="9037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Giao dịch ký quỹ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3760571-230F-433D-B754-200B6F744AAF}"/>
              </a:ext>
            </a:extLst>
          </p:cNvPr>
          <p:cNvSpPr txBox="1"/>
          <p:nvPr/>
        </p:nvSpPr>
        <p:spPr>
          <a:xfrm>
            <a:off x="8729252" y="3553812"/>
            <a:ext cx="9352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Cambria" panose="02040503050406030204" pitchFamily="18" charset="0"/>
                <a:ea typeface="Cambria" panose="02040503050406030204" pitchFamily="18" charset="0"/>
              </a:rPr>
              <a:t>Phân tích tín dụng</a:t>
            </a: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CCBFDDAC-9791-4681-90F2-A9BC3219220F}"/>
              </a:ext>
            </a:extLst>
          </p:cNvPr>
          <p:cNvSpPr/>
          <p:nvPr/>
        </p:nvSpPr>
        <p:spPr>
          <a:xfrm>
            <a:off x="9317522" y="5139389"/>
            <a:ext cx="1041105" cy="4890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328103-449F-4360-B4F6-7E1E16DD90F8}"/>
              </a:ext>
            </a:extLst>
          </p:cNvPr>
          <p:cNvSpPr txBox="1"/>
          <p:nvPr/>
        </p:nvSpPr>
        <p:spPr>
          <a:xfrm>
            <a:off x="10289964" y="5058840"/>
            <a:ext cx="1854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Blockchain sàn GD chứng khoán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6E44B16-2A21-4A72-BBF4-36D2C5084568}"/>
              </a:ext>
            </a:extLst>
          </p:cNvPr>
          <p:cNvSpPr txBox="1"/>
          <p:nvPr/>
        </p:nvSpPr>
        <p:spPr>
          <a:xfrm>
            <a:off x="5274392" y="3193744"/>
            <a:ext cx="155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Hệ sinh thái </a:t>
            </a:r>
            <a:r>
              <a:rPr lang="en-GB" i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2" name="Google Shape;229;p32">
            <a:extLst>
              <a:ext uri="{FF2B5EF4-FFF2-40B4-BE49-F238E27FC236}">
                <a16:creationId xmlns:a16="http://schemas.microsoft.com/office/drawing/2014/main" id="{76D48507-5228-490D-B406-DDEB1D8B71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/>
              <a:t>10</a:t>
            </a:fld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4" name="Graphic 63" descr="Laptop">
            <a:extLst>
              <a:ext uri="{FF2B5EF4-FFF2-40B4-BE49-F238E27FC236}">
                <a16:creationId xmlns:a16="http://schemas.microsoft.com/office/drawing/2014/main" id="{529A8E77-65A6-4AE3-A155-70D816594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6512" y="3396880"/>
            <a:ext cx="1489595" cy="116507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A43D6C90-F7A2-4B95-B326-50C8A4467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E16B448-F088-4A6E-B6FE-2B7421709281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  <p:sp>
        <p:nvSpPr>
          <p:cNvPr id="98" name="object 15">
            <a:extLst>
              <a:ext uri="{FF2B5EF4-FFF2-40B4-BE49-F238E27FC236}">
                <a16:creationId xmlns:a16="http://schemas.microsoft.com/office/drawing/2014/main" id="{50F88AA5-ADBC-4108-AD7F-6F965E3D583F}"/>
              </a:ext>
            </a:extLst>
          </p:cNvPr>
          <p:cNvSpPr/>
          <p:nvPr/>
        </p:nvSpPr>
        <p:spPr>
          <a:xfrm>
            <a:off x="365600" y="6323878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177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>
                <a:buClr>
                  <a:srgbClr val="000000"/>
                </a:buClr>
              </a:pPr>
              <a:t>11</a:t>
            </a:fld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9" name="Google Shape;229;p32"/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/>
              <a:t>11</a:t>
            </a:fld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151567" y="77000"/>
            <a:ext cx="2006800" cy="62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GB" sz="1867" b="1">
                <a:solidFill>
                  <a:schemeClr val="l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USE CASES</a:t>
            </a:r>
            <a:endParaRPr sz="1867" b="1">
              <a:solidFill>
                <a:schemeClr val="lt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Google Shape;293;p39">
            <a:extLst>
              <a:ext uri="{FF2B5EF4-FFF2-40B4-BE49-F238E27FC236}">
                <a16:creationId xmlns:a16="http://schemas.microsoft.com/office/drawing/2014/main" id="{783C979D-F79E-415D-89F0-3BE77EA94742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12" name="Google Shape;294;p39">
            <a:extLst>
              <a:ext uri="{FF2B5EF4-FFF2-40B4-BE49-F238E27FC236}">
                <a16:creationId xmlns:a16="http://schemas.microsoft.com/office/drawing/2014/main" id="{220716DD-49F7-4EDA-A365-D02FF72E5F1F}"/>
              </a:ext>
            </a:extLst>
          </p:cNvPr>
          <p:cNvSpPr txBox="1"/>
          <p:nvPr/>
        </p:nvSpPr>
        <p:spPr>
          <a:xfrm>
            <a:off x="120015" y="-13436"/>
            <a:ext cx="241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GIẢI PHÁP CỦA KARDIA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947023-56A7-4FB3-A6CC-B3C6CE73E266}"/>
              </a:ext>
            </a:extLst>
          </p:cNvPr>
          <p:cNvSpPr/>
          <p:nvPr/>
        </p:nvSpPr>
        <p:spPr>
          <a:xfrm>
            <a:off x="914951" y="2978664"/>
            <a:ext cx="1124728" cy="6155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</a:t>
            </a:r>
            <a:r>
              <a:rPr lang="vi-VN" sz="1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ỜI DÙNG 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ED126B-066B-4378-AAD2-94792EC86280}"/>
              </a:ext>
            </a:extLst>
          </p:cNvPr>
          <p:cNvSpPr/>
          <p:nvPr/>
        </p:nvSpPr>
        <p:spPr>
          <a:xfrm>
            <a:off x="2578122" y="1635146"/>
            <a:ext cx="1124728" cy="8907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DỮ LIỆU CỦA NGÂN HÀNG B TRÊN CHUỖI X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0347DED-BEB7-4E39-9024-EA658E336F4B}"/>
              </a:ext>
            </a:extLst>
          </p:cNvPr>
          <p:cNvSpPr/>
          <p:nvPr/>
        </p:nvSpPr>
        <p:spPr>
          <a:xfrm>
            <a:off x="4152701" y="1659191"/>
            <a:ext cx="1253880" cy="8445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vi-VN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 THÔNG TIN CÁ NHÂN /VAY VỐN</a:t>
            </a: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4377191E-B4E8-4CFA-82DC-F617F44EF646}"/>
              </a:ext>
            </a:extLst>
          </p:cNvPr>
          <p:cNvSpPr/>
          <p:nvPr/>
        </p:nvSpPr>
        <p:spPr>
          <a:xfrm>
            <a:off x="5910917" y="1669342"/>
            <a:ext cx="923925" cy="822991"/>
          </a:xfrm>
          <a:prstGeom prst="ca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SỔ CÁI CỦA CHUỖI X</a:t>
            </a: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B0096C15-8E81-4D82-8C54-1B7446AB833D}"/>
              </a:ext>
            </a:extLst>
          </p:cNvPr>
          <p:cNvSpPr/>
          <p:nvPr/>
        </p:nvSpPr>
        <p:spPr>
          <a:xfrm>
            <a:off x="2578120" y="2920239"/>
            <a:ext cx="1124728" cy="707555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YÊU CẦU DỮ LIỆU CỦA 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513E1-BA0F-41BF-9553-DFBC34D97C9F}"/>
              </a:ext>
            </a:extLst>
          </p:cNvPr>
          <p:cNvSpPr/>
          <p:nvPr/>
        </p:nvSpPr>
        <p:spPr>
          <a:xfrm>
            <a:off x="2578119" y="4060133"/>
            <a:ext cx="1124728" cy="8907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DỮ LIỆU CỦA NGÂN HÀNG C TRÊN CHUỖI Y</a:t>
            </a:r>
          </a:p>
        </p:txBody>
      </p:sp>
      <p:sp>
        <p:nvSpPr>
          <p:cNvPr id="19" name="Flowchart: Terminator 18">
            <a:extLst>
              <a:ext uri="{FF2B5EF4-FFF2-40B4-BE49-F238E27FC236}">
                <a16:creationId xmlns:a16="http://schemas.microsoft.com/office/drawing/2014/main" id="{8E5A5EDA-7C08-444D-B700-D8B2C4D6576C}"/>
              </a:ext>
            </a:extLst>
          </p:cNvPr>
          <p:cNvSpPr/>
          <p:nvPr/>
        </p:nvSpPr>
        <p:spPr>
          <a:xfrm>
            <a:off x="4227906" y="2940051"/>
            <a:ext cx="1124728" cy="707555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CUNG CẤP DỮ LIỆU CỦA A</a:t>
            </a:r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1D7D15BF-84D8-413D-B5A9-4C9ED004A82F}"/>
              </a:ext>
            </a:extLst>
          </p:cNvPr>
          <p:cNvSpPr/>
          <p:nvPr/>
        </p:nvSpPr>
        <p:spPr>
          <a:xfrm>
            <a:off x="5953439" y="4092903"/>
            <a:ext cx="923925" cy="822991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SỔ CÁI CỦA CHUỖI 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782318-8383-4F55-A873-A20839FB29BA}"/>
              </a:ext>
            </a:extLst>
          </p:cNvPr>
          <p:cNvCxnSpPr>
            <a:cxnSpLocks/>
            <a:stCxn id="37" idx="6"/>
            <a:endCxn id="14" idx="1"/>
          </p:cNvCxnSpPr>
          <p:nvPr/>
        </p:nvCxnSpPr>
        <p:spPr>
          <a:xfrm flipV="1">
            <a:off x="2104255" y="2080514"/>
            <a:ext cx="473867" cy="970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4DA3666-62D6-4D45-B36A-C22A400433B1}"/>
              </a:ext>
            </a:extLst>
          </p:cNvPr>
          <p:cNvCxnSpPr>
            <a:cxnSpLocks/>
            <a:stCxn id="15" idx="2"/>
            <a:endCxn id="14" idx="3"/>
          </p:cNvCxnSpPr>
          <p:nvPr/>
        </p:nvCxnSpPr>
        <p:spPr>
          <a:xfrm flipH="1" flipV="1">
            <a:off x="3702850" y="2080514"/>
            <a:ext cx="449851" cy="9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A36754E-BA11-4C77-9150-F8C210039B6F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 flipV="1">
            <a:off x="5406581" y="2080838"/>
            <a:ext cx="504336" cy="6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87ADB6-2B22-4524-9AFC-B16519FC68D7}"/>
              </a:ext>
            </a:extLst>
          </p:cNvPr>
          <p:cNvCxnSpPr>
            <a:cxnSpLocks/>
            <a:stCxn id="37" idx="4"/>
            <a:endCxn id="13" idx="0"/>
          </p:cNvCxnSpPr>
          <p:nvPr/>
        </p:nvCxnSpPr>
        <p:spPr>
          <a:xfrm>
            <a:off x="1477315" y="2512500"/>
            <a:ext cx="0" cy="46616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D7A5A33-5860-4177-8606-D1C84716F080}"/>
              </a:ext>
            </a:extLst>
          </p:cNvPr>
          <p:cNvCxnSpPr>
            <a:cxnSpLocks/>
            <a:stCxn id="13" idx="2"/>
            <a:endCxn id="38" idx="0"/>
          </p:cNvCxnSpPr>
          <p:nvPr/>
        </p:nvCxnSpPr>
        <p:spPr>
          <a:xfrm>
            <a:off x="1477315" y="3594217"/>
            <a:ext cx="0" cy="48788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B874674-7A2B-41DE-88B4-398779CC227B}"/>
              </a:ext>
            </a:extLst>
          </p:cNvPr>
          <p:cNvCxnSpPr>
            <a:cxnSpLocks/>
            <a:stCxn id="38" idx="6"/>
            <a:endCxn id="18" idx="1"/>
          </p:cNvCxnSpPr>
          <p:nvPr/>
        </p:nvCxnSpPr>
        <p:spPr>
          <a:xfrm>
            <a:off x="2104255" y="4504387"/>
            <a:ext cx="473864" cy="11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308BDFF-0D7F-41A6-B7FD-E8259B25F5B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3685440" y="2495225"/>
            <a:ext cx="1104830" cy="4448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6ACED18-7B3B-4F7F-A05F-017E736E103B}"/>
              </a:ext>
            </a:extLst>
          </p:cNvPr>
          <p:cNvCxnSpPr>
            <a:cxnSpLocks/>
            <a:stCxn id="18" idx="3"/>
            <a:endCxn id="43" idx="2"/>
          </p:cNvCxnSpPr>
          <p:nvPr/>
        </p:nvCxnSpPr>
        <p:spPr>
          <a:xfrm flipV="1">
            <a:off x="3702847" y="4505491"/>
            <a:ext cx="478220" cy="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3A970A9-30E6-436F-A0CC-2E8C48FB068B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3702847" y="3647606"/>
            <a:ext cx="1087423" cy="43449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484BC32-B2B5-48BD-BDA0-A0A072D27920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 flipH="1">
            <a:off x="3140483" y="3627794"/>
            <a:ext cx="1" cy="4323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EF03586-F6F9-4CD8-8899-3666DEC3563E}"/>
              </a:ext>
            </a:extLst>
          </p:cNvPr>
          <p:cNvCxnSpPr>
            <a:cxnSpLocks/>
            <a:stCxn id="17" idx="0"/>
            <a:endCxn id="14" idx="2"/>
          </p:cNvCxnSpPr>
          <p:nvPr/>
        </p:nvCxnSpPr>
        <p:spPr>
          <a:xfrm flipV="1">
            <a:off x="3140484" y="2525882"/>
            <a:ext cx="2" cy="3943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4E68723-F9CD-4298-9007-D4A73EBA1797}"/>
              </a:ext>
            </a:extLst>
          </p:cNvPr>
          <p:cNvCxnSpPr>
            <a:cxnSpLocks/>
            <a:stCxn id="43" idx="6"/>
            <a:endCxn id="20" idx="2"/>
          </p:cNvCxnSpPr>
          <p:nvPr/>
        </p:nvCxnSpPr>
        <p:spPr>
          <a:xfrm flipV="1">
            <a:off x="5434947" y="4504399"/>
            <a:ext cx="518492" cy="10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15F2E764-7152-4EA0-838E-5953149805D7}"/>
              </a:ext>
            </a:extLst>
          </p:cNvPr>
          <p:cNvCxnSpPr>
            <a:cxnSpLocks/>
            <a:stCxn id="14" idx="0"/>
            <a:endCxn id="16" idx="1"/>
          </p:cNvCxnSpPr>
          <p:nvPr/>
        </p:nvCxnSpPr>
        <p:spPr>
          <a:xfrm rot="16200000" flipH="1">
            <a:off x="4739585" y="36047"/>
            <a:ext cx="34196" cy="3232394"/>
          </a:xfrm>
          <a:prstGeom prst="bentConnector3">
            <a:avLst>
              <a:gd name="adj1" fmla="val -668499"/>
            </a:avLst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2F47401-DE71-4778-A7F8-32A22152D6D4}"/>
              </a:ext>
            </a:extLst>
          </p:cNvPr>
          <p:cNvSpPr txBox="1"/>
          <p:nvPr/>
        </p:nvSpPr>
        <p:spPr>
          <a:xfrm>
            <a:off x="4621492" y="1356017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44097C-C754-4F47-8A03-23169677D7E5}"/>
              </a:ext>
            </a:extLst>
          </p:cNvPr>
          <p:cNvSpPr txBox="1"/>
          <p:nvPr/>
        </p:nvSpPr>
        <p:spPr>
          <a:xfrm>
            <a:off x="2312761" y="3128024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80D1CD-40FE-441E-A9B2-734D78AE3E72}"/>
              </a:ext>
            </a:extLst>
          </p:cNvPr>
          <p:cNvSpPr txBox="1"/>
          <p:nvPr/>
        </p:nvSpPr>
        <p:spPr>
          <a:xfrm>
            <a:off x="3963740" y="3117163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B6DAAAD-CDA7-4A07-8560-E1A96C4CFAFB}"/>
              </a:ext>
            </a:extLst>
          </p:cNvPr>
          <p:cNvSpPr/>
          <p:nvPr/>
        </p:nvSpPr>
        <p:spPr>
          <a:xfrm>
            <a:off x="850375" y="1667929"/>
            <a:ext cx="1253880" cy="8445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THÔNG TIN CÁ NHÂN /XIN VAY VỐN NH B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3342B09-5F38-4AC1-863D-178853DCC22C}"/>
              </a:ext>
            </a:extLst>
          </p:cNvPr>
          <p:cNvSpPr/>
          <p:nvPr/>
        </p:nvSpPr>
        <p:spPr>
          <a:xfrm>
            <a:off x="850375" y="4082101"/>
            <a:ext cx="1253880" cy="8445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ĐĂNG KÝ/XIN VAY VÓN TẠI NH 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BD32B2-B406-4094-ABF3-66353F8FBDA1}"/>
              </a:ext>
            </a:extLst>
          </p:cNvPr>
          <p:cNvSpPr txBox="1"/>
          <p:nvPr/>
        </p:nvSpPr>
        <p:spPr>
          <a:xfrm>
            <a:off x="1334830" y="4913614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7AA4DE-62CC-43F4-88BF-21E499F80E62}"/>
              </a:ext>
            </a:extLst>
          </p:cNvPr>
          <p:cNvSpPr txBox="1"/>
          <p:nvPr/>
        </p:nvSpPr>
        <p:spPr>
          <a:xfrm>
            <a:off x="4645071" y="4899797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261026-2B71-4F92-AF26-1AB3B8EBCC75}"/>
              </a:ext>
            </a:extLst>
          </p:cNvPr>
          <p:cNvSpPr txBox="1"/>
          <p:nvPr/>
        </p:nvSpPr>
        <p:spPr>
          <a:xfrm>
            <a:off x="5454587" y="1090704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BAF540-8438-4F15-80CA-72A902B0ABCE}"/>
              </a:ext>
            </a:extLst>
          </p:cNvPr>
          <p:cNvSpPr txBox="1"/>
          <p:nvPr/>
        </p:nvSpPr>
        <p:spPr>
          <a:xfrm>
            <a:off x="1342395" y="1354724"/>
            <a:ext cx="27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39FBFA8-15E7-469C-B7F5-B5C34B8278AB}"/>
              </a:ext>
            </a:extLst>
          </p:cNvPr>
          <p:cNvSpPr/>
          <p:nvPr/>
        </p:nvSpPr>
        <p:spPr>
          <a:xfrm>
            <a:off x="4181067" y="4083205"/>
            <a:ext cx="1253880" cy="8445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CHẤP THUẬN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7B7991-4FC5-4A30-8CE4-6B92CB21A2C0}"/>
              </a:ext>
            </a:extLst>
          </p:cNvPr>
          <p:cNvSpPr txBox="1"/>
          <p:nvPr/>
        </p:nvSpPr>
        <p:spPr>
          <a:xfrm>
            <a:off x="643313" y="5320225"/>
            <a:ext cx="6553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Sử dụng công nghệ blockchain trong kiểm </a:t>
            </a:r>
            <a:r>
              <a:rPr lang="en-GB" b="1" dirty="0" err="1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tra</a:t>
            </a: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</a:t>
            </a:r>
          </a:p>
          <a:p>
            <a:pPr algn="ctr"/>
            <a:r>
              <a:rPr lang="en-GB" b="1" dirty="0" err="1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thông</a:t>
            </a: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Helvetica Neue"/>
                <a:sym typeface="Helvetica Neue"/>
              </a:rPr>
              <a:t> tin cá nhân, lịch sử tín dụng</a:t>
            </a:r>
          </a:p>
          <a:p>
            <a:pPr algn="ctr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0E82CD-FECF-46C4-AB63-7E28655CC3DE}"/>
              </a:ext>
            </a:extLst>
          </p:cNvPr>
          <p:cNvSpPr txBox="1"/>
          <p:nvPr/>
        </p:nvSpPr>
        <p:spPr>
          <a:xfrm>
            <a:off x="7510887" y="1817480"/>
            <a:ext cx="36320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của </a:t>
            </a:r>
            <a:r>
              <a:rPr lang="en-GB" sz="1600" b="1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buSzPct val="120000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Kiểm tra chéo thông tin cá nhân, lịch sử tín dụng của khách hàng giữa các tổ chức tín dụng</a:t>
            </a: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Chia sẻ dữ liệu trực tiếp giữa các tổ chức</a:t>
            </a:r>
          </a:p>
          <a:p>
            <a:pPr algn="just">
              <a:buSzPct val="120000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Không có hệ thống trung tâm, không chịu ảnh h</a:t>
            </a:r>
            <a:r>
              <a:rPr lang="vi-VN" sz="1600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ởng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 bởi hoạt động của một hệ thống đ</a:t>
            </a:r>
            <a:r>
              <a:rPr lang="vi-VN" sz="1600" dirty="0">
                <a:latin typeface="Cambria" panose="02040503050406030204" pitchFamily="18" charset="0"/>
                <a:ea typeface="Cambria" panose="02040503050406030204" pitchFamily="18" charset="0"/>
              </a:rPr>
              <a:t>ơ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n lẻ nào</a:t>
            </a: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SzPct val="120000"/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object 15">
            <a:extLst>
              <a:ext uri="{FF2B5EF4-FFF2-40B4-BE49-F238E27FC236}">
                <a16:creationId xmlns:a16="http://schemas.microsoft.com/office/drawing/2014/main" id="{7C764EC2-84FD-4A46-A399-75A155E3D9B8}"/>
              </a:ext>
            </a:extLst>
          </p:cNvPr>
          <p:cNvSpPr/>
          <p:nvPr/>
        </p:nvSpPr>
        <p:spPr>
          <a:xfrm>
            <a:off x="365600" y="6323878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2141736F-BB21-4308-A271-42667D703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AD2358A-C2EB-49BE-8939-F2DB7AF9C303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2085275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98B2E-26A8-4F46-AE3A-6D4191975C1C}"/>
              </a:ext>
            </a:extLst>
          </p:cNvPr>
          <p:cNvSpPr txBox="1"/>
          <p:nvPr/>
        </p:nvSpPr>
        <p:spPr>
          <a:xfrm>
            <a:off x="57153" y="61595"/>
            <a:ext cx="19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MVP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C1432A-7D5D-4F08-8A0F-CFEDDE2CD831}"/>
              </a:ext>
            </a:extLst>
          </p:cNvPr>
          <p:cNvSpPr/>
          <p:nvPr/>
        </p:nvSpPr>
        <p:spPr>
          <a:xfrm>
            <a:off x="883510" y="2334776"/>
            <a:ext cx="1087556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Phòng GD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E79290-DCC0-4E56-8859-9CB24C0F0F4F}"/>
              </a:ext>
            </a:extLst>
          </p:cNvPr>
          <p:cNvSpPr/>
          <p:nvPr/>
        </p:nvSpPr>
        <p:spPr>
          <a:xfrm>
            <a:off x="6313377" y="4383094"/>
            <a:ext cx="1110078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K/h mới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39936-C66B-49CD-AEE8-AEEE5CF70926}"/>
              </a:ext>
            </a:extLst>
          </p:cNvPr>
          <p:cNvSpPr/>
          <p:nvPr/>
        </p:nvSpPr>
        <p:spPr>
          <a:xfrm>
            <a:off x="6318729" y="1634511"/>
            <a:ext cx="1110078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Kiên Đỗ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5D0301-3585-4002-9DE3-9D2EC7958ED8}"/>
              </a:ext>
            </a:extLst>
          </p:cNvPr>
          <p:cNvSpPr/>
          <p:nvPr/>
        </p:nvSpPr>
        <p:spPr>
          <a:xfrm>
            <a:off x="3619515" y="2681189"/>
            <a:ext cx="1110078" cy="3666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4F5170F-D465-473A-A3D7-A2822CE4A99C}"/>
              </a:ext>
            </a:extLst>
          </p:cNvPr>
          <p:cNvSpPr txBox="1"/>
          <p:nvPr/>
        </p:nvSpPr>
        <p:spPr>
          <a:xfrm>
            <a:off x="6236005" y="1377506"/>
            <a:ext cx="13349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C8DF87-3880-4DF5-BEAC-48F4D937B414}"/>
              </a:ext>
            </a:extLst>
          </p:cNvPr>
          <p:cNvSpPr txBox="1"/>
          <p:nvPr/>
        </p:nvSpPr>
        <p:spPr>
          <a:xfrm>
            <a:off x="6230285" y="1918065"/>
            <a:ext cx="11831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Lịch sử vay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ADAE89-D9E4-4314-A6D6-46073C139470}"/>
              </a:ext>
            </a:extLst>
          </p:cNvPr>
          <p:cNvSpPr/>
          <p:nvPr/>
        </p:nvSpPr>
        <p:spPr>
          <a:xfrm>
            <a:off x="6318729" y="2194804"/>
            <a:ext cx="1110078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20tr - 2017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5D7EA8-45E9-4120-AD65-4780553BEAA0}"/>
              </a:ext>
            </a:extLst>
          </p:cNvPr>
          <p:cNvSpPr txBox="1"/>
          <p:nvPr/>
        </p:nvSpPr>
        <p:spPr>
          <a:xfrm>
            <a:off x="3522444" y="2404816"/>
            <a:ext cx="11100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Mật khẩu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70E92-034F-49C9-80F5-EA6F7D301047}"/>
              </a:ext>
            </a:extLst>
          </p:cNvPr>
          <p:cNvSpPr/>
          <p:nvPr/>
        </p:nvSpPr>
        <p:spPr>
          <a:xfrm>
            <a:off x="3630778" y="2037472"/>
            <a:ext cx="1087556" cy="3666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820EC5-2E66-439A-A533-3517B114D4CF}"/>
              </a:ext>
            </a:extLst>
          </p:cNvPr>
          <p:cNvSpPr txBox="1"/>
          <p:nvPr/>
        </p:nvSpPr>
        <p:spPr>
          <a:xfrm>
            <a:off x="3534763" y="1761167"/>
            <a:ext cx="13235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Địa chỉ k/h</a:t>
            </a:r>
          </a:p>
        </p:txBody>
      </p:sp>
      <p:pic>
        <p:nvPicPr>
          <p:cNvPr id="10" name="Graphic 9" descr="Smart Phone">
            <a:extLst>
              <a:ext uri="{FF2B5EF4-FFF2-40B4-BE49-F238E27FC236}">
                <a16:creationId xmlns:a16="http://schemas.microsoft.com/office/drawing/2014/main" id="{82C89FC4-5C9C-44DF-B76C-FF00423CE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41387" y="928593"/>
            <a:ext cx="3547043" cy="2670661"/>
          </a:xfrm>
          <a:prstGeom prst="rect">
            <a:avLst/>
          </a:prstGeom>
        </p:spPr>
      </p:pic>
      <p:pic>
        <p:nvPicPr>
          <p:cNvPr id="39" name="Graphic 38" descr="Smart Phone">
            <a:extLst>
              <a:ext uri="{FF2B5EF4-FFF2-40B4-BE49-F238E27FC236}">
                <a16:creationId xmlns:a16="http://schemas.microsoft.com/office/drawing/2014/main" id="{2FCC3C86-FFF6-4836-99DE-77684B2D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8483" y="3608765"/>
            <a:ext cx="3622644" cy="2682144"/>
          </a:xfrm>
          <a:prstGeom prst="rect">
            <a:avLst/>
          </a:prstGeom>
        </p:spPr>
      </p:pic>
      <p:pic>
        <p:nvPicPr>
          <p:cNvPr id="40" name="Graphic 39" descr="Smart Phone">
            <a:extLst>
              <a:ext uri="{FF2B5EF4-FFF2-40B4-BE49-F238E27FC236}">
                <a16:creationId xmlns:a16="http://schemas.microsoft.com/office/drawing/2014/main" id="{823D99DF-5E0C-44F1-8500-BDA8039AB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3730" y="938563"/>
            <a:ext cx="3547043" cy="2670523"/>
          </a:xfrm>
          <a:prstGeom prst="rect">
            <a:avLst/>
          </a:prstGeom>
        </p:spPr>
      </p:pic>
      <p:pic>
        <p:nvPicPr>
          <p:cNvPr id="41" name="Graphic 40" descr="Smart Phone">
            <a:extLst>
              <a:ext uri="{FF2B5EF4-FFF2-40B4-BE49-F238E27FC236}">
                <a16:creationId xmlns:a16="http://schemas.microsoft.com/office/drawing/2014/main" id="{7D64CA56-B97C-42CE-BE82-940604C7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99155" y="932751"/>
            <a:ext cx="3547043" cy="2670661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C3D05D2-3895-4E81-8A06-4929C2111B64}"/>
              </a:ext>
            </a:extLst>
          </p:cNvPr>
          <p:cNvSpPr txBox="1"/>
          <p:nvPr/>
        </p:nvSpPr>
        <p:spPr>
          <a:xfrm>
            <a:off x="8512887" y="970573"/>
            <a:ext cx="31874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(*)Danh mục thông tin đ</a:t>
            </a:r>
            <a:r>
              <a:rPr lang="vi-VN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600" i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ợc</a:t>
            </a:r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lựa chọn tùy theo nhu cầu</a:t>
            </a:r>
          </a:p>
          <a:p>
            <a:endParaRPr lang="en-GB" sz="1600" i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(**)Các b</a:t>
            </a:r>
            <a:r>
              <a:rPr lang="vi-VN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1600" i="1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ớc</a:t>
            </a:r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có kích hoạt giao dịch trên blockchain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D9B076-59D1-4458-9AAC-93137ECACD9B}"/>
              </a:ext>
            </a:extLst>
          </p:cNvPr>
          <p:cNvSpPr/>
          <p:nvPr/>
        </p:nvSpPr>
        <p:spPr>
          <a:xfrm>
            <a:off x="886635" y="1849654"/>
            <a:ext cx="1087556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Khách hàng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1F976-662F-40FE-B8E4-BA53197E3EC1}"/>
              </a:ext>
            </a:extLst>
          </p:cNvPr>
          <p:cNvSpPr txBox="1"/>
          <p:nvPr/>
        </p:nvSpPr>
        <p:spPr>
          <a:xfrm>
            <a:off x="2234996" y="1993584"/>
            <a:ext cx="11280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dirty="0">
                <a:latin typeface="Cambria" panose="02040503050406030204" pitchFamily="18" charset="0"/>
                <a:ea typeface="Cambria" panose="02040503050406030204" pitchFamily="18" charset="0"/>
              </a:rPr>
              <a:t>Khách hàng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6334FE-49AE-48B5-B3E4-1964384E6E0F}"/>
              </a:ext>
            </a:extLst>
          </p:cNvPr>
          <p:cNvSpPr txBox="1"/>
          <p:nvPr/>
        </p:nvSpPr>
        <p:spPr>
          <a:xfrm>
            <a:off x="3627060" y="1384032"/>
            <a:ext cx="10658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Đăng nhập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06AE81D-0FF2-4906-839B-4474620080DD}"/>
              </a:ext>
            </a:extLst>
          </p:cNvPr>
          <p:cNvSpPr/>
          <p:nvPr/>
        </p:nvSpPr>
        <p:spPr>
          <a:xfrm>
            <a:off x="6318729" y="2765549"/>
            <a:ext cx="1110078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..thông tin*..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224D91-EB2E-49FB-8011-5D559E585AA7}"/>
              </a:ext>
            </a:extLst>
          </p:cNvPr>
          <p:cNvSpPr txBox="1"/>
          <p:nvPr/>
        </p:nvSpPr>
        <p:spPr>
          <a:xfrm>
            <a:off x="6230286" y="2487887"/>
            <a:ext cx="12967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Note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E723E88-4865-49C8-9A6E-F8FBBA4451FB}"/>
              </a:ext>
            </a:extLst>
          </p:cNvPr>
          <p:cNvCxnSpPr>
            <a:cxnSpLocks/>
          </p:cNvCxnSpPr>
          <p:nvPr/>
        </p:nvCxnSpPr>
        <p:spPr>
          <a:xfrm>
            <a:off x="2426512" y="2310604"/>
            <a:ext cx="7464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02E8160-7473-46D1-AB05-B47FA142F91A}"/>
              </a:ext>
            </a:extLst>
          </p:cNvPr>
          <p:cNvCxnSpPr>
            <a:cxnSpLocks/>
          </p:cNvCxnSpPr>
          <p:nvPr/>
        </p:nvCxnSpPr>
        <p:spPr>
          <a:xfrm>
            <a:off x="5145133" y="2307068"/>
            <a:ext cx="7464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200590AA-3F17-428D-A9FA-A9B12EE38127}"/>
              </a:ext>
            </a:extLst>
          </p:cNvPr>
          <p:cNvCxnSpPr>
            <a:cxnSpLocks/>
            <a:stCxn id="10" idx="2"/>
          </p:cNvCxnSpPr>
          <p:nvPr/>
        </p:nvCxnSpPr>
        <p:spPr>
          <a:xfrm rot="16200000" flipH="1">
            <a:off x="1548621" y="3482768"/>
            <a:ext cx="1298460" cy="153143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2770E60-D9C2-4C38-AEE9-1E0AB287D5F5}"/>
              </a:ext>
            </a:extLst>
          </p:cNvPr>
          <p:cNvSpPr txBox="1"/>
          <p:nvPr/>
        </p:nvSpPr>
        <p:spPr>
          <a:xfrm>
            <a:off x="1531981" y="4481049"/>
            <a:ext cx="9746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dirty="0">
                <a:latin typeface="Cambria" panose="02040503050406030204" pitchFamily="18" charset="0"/>
                <a:ea typeface="Cambria" panose="02040503050406030204" pitchFamily="18" charset="0"/>
              </a:rPr>
              <a:t>Phòng GD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6B07171-02E1-4BD2-86C1-4A397E590730}"/>
              </a:ext>
            </a:extLst>
          </p:cNvPr>
          <p:cNvSpPr/>
          <p:nvPr/>
        </p:nvSpPr>
        <p:spPr>
          <a:xfrm>
            <a:off x="3621826" y="4673394"/>
            <a:ext cx="1110078" cy="3791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CDFF90-C242-4DA0-BE9F-87D4B1A8F07B}"/>
              </a:ext>
            </a:extLst>
          </p:cNvPr>
          <p:cNvSpPr txBox="1"/>
          <p:nvPr/>
        </p:nvSpPr>
        <p:spPr>
          <a:xfrm>
            <a:off x="3522626" y="4406356"/>
            <a:ext cx="12255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Địa chỉ PGD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4E4657-8CDA-474F-AD84-3535AADB5833}"/>
              </a:ext>
            </a:extLst>
          </p:cNvPr>
          <p:cNvSpPr txBox="1"/>
          <p:nvPr/>
        </p:nvSpPr>
        <p:spPr>
          <a:xfrm>
            <a:off x="3638093" y="4048148"/>
            <a:ext cx="11100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Đăng nhập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7416B34-80B9-4693-A885-B05289B6B29F}"/>
              </a:ext>
            </a:extLst>
          </p:cNvPr>
          <p:cNvSpPr/>
          <p:nvPr/>
        </p:nvSpPr>
        <p:spPr>
          <a:xfrm>
            <a:off x="3616421" y="5337843"/>
            <a:ext cx="1110078" cy="3791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4E95E7-BCB9-4B32-9528-D4D63AFD514C}"/>
              </a:ext>
            </a:extLst>
          </p:cNvPr>
          <p:cNvSpPr txBox="1"/>
          <p:nvPr/>
        </p:nvSpPr>
        <p:spPr>
          <a:xfrm>
            <a:off x="3523978" y="5052130"/>
            <a:ext cx="11279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Mật khẩu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3E18607-B822-4426-9600-ECF94BD0545B}"/>
              </a:ext>
            </a:extLst>
          </p:cNvPr>
          <p:cNvCxnSpPr>
            <a:cxnSpLocks/>
          </p:cNvCxnSpPr>
          <p:nvPr/>
        </p:nvCxnSpPr>
        <p:spPr>
          <a:xfrm>
            <a:off x="5130382" y="4866998"/>
            <a:ext cx="7464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5497AC2-3E60-4828-8DE4-9EC9048E0F90}"/>
              </a:ext>
            </a:extLst>
          </p:cNvPr>
          <p:cNvSpPr/>
          <p:nvPr/>
        </p:nvSpPr>
        <p:spPr>
          <a:xfrm>
            <a:off x="6308248" y="4817770"/>
            <a:ext cx="1110078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K/h hiện có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1FF2106-AE6E-4C05-933E-604D793CB8A6}"/>
              </a:ext>
            </a:extLst>
          </p:cNvPr>
          <p:cNvSpPr/>
          <p:nvPr/>
        </p:nvSpPr>
        <p:spPr>
          <a:xfrm>
            <a:off x="6303329" y="5250486"/>
            <a:ext cx="1110078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Tra cứu 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306A33-21FD-4F09-AB5F-9B85C776360A}"/>
              </a:ext>
            </a:extLst>
          </p:cNvPr>
          <p:cNvCxnSpPr>
            <a:cxnSpLocks/>
          </p:cNvCxnSpPr>
          <p:nvPr/>
        </p:nvCxnSpPr>
        <p:spPr>
          <a:xfrm>
            <a:off x="7924226" y="4862768"/>
            <a:ext cx="7464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476C2D89-4290-4827-868A-F6FAEF83D69D}"/>
              </a:ext>
            </a:extLst>
          </p:cNvPr>
          <p:cNvSpPr/>
          <p:nvPr/>
        </p:nvSpPr>
        <p:spPr>
          <a:xfrm>
            <a:off x="8575925" y="3365502"/>
            <a:ext cx="1110078" cy="3791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69200CD-5323-45C0-8A8F-4DF7102589C4}"/>
              </a:ext>
            </a:extLst>
          </p:cNvPr>
          <p:cNvSpPr/>
          <p:nvPr/>
        </p:nvSpPr>
        <p:spPr>
          <a:xfrm>
            <a:off x="8575925" y="2425132"/>
            <a:ext cx="1110078" cy="3791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D2717A3-CCE2-43E0-B37A-30E1C034E7E9}"/>
              </a:ext>
            </a:extLst>
          </p:cNvPr>
          <p:cNvSpPr/>
          <p:nvPr/>
        </p:nvSpPr>
        <p:spPr>
          <a:xfrm>
            <a:off x="8576101" y="2892581"/>
            <a:ext cx="1112012" cy="378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AA14A7-495C-4573-84D3-4665B375AD97}"/>
              </a:ext>
            </a:extLst>
          </p:cNvPr>
          <p:cNvSpPr txBox="1"/>
          <p:nvPr/>
        </p:nvSpPr>
        <p:spPr>
          <a:xfrm>
            <a:off x="9686002" y="2450177"/>
            <a:ext cx="13359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Ô cần điền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CA76421-D5A0-4B3B-90AD-F754BCE51723}"/>
              </a:ext>
            </a:extLst>
          </p:cNvPr>
          <p:cNvSpPr txBox="1"/>
          <p:nvPr/>
        </p:nvSpPr>
        <p:spPr>
          <a:xfrm>
            <a:off x="9700751" y="2917211"/>
            <a:ext cx="13359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Nút bấm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03DF961-3CB4-4B5C-9909-18B5BBECCF29}"/>
              </a:ext>
            </a:extLst>
          </p:cNvPr>
          <p:cNvSpPr txBox="1"/>
          <p:nvPr/>
        </p:nvSpPr>
        <p:spPr>
          <a:xfrm>
            <a:off x="9691661" y="3372919"/>
            <a:ext cx="15883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Thông tin có sẵn</a:t>
            </a:r>
          </a:p>
        </p:txBody>
      </p:sp>
      <p:pic>
        <p:nvPicPr>
          <p:cNvPr id="76" name="Graphic 75" descr="Smart Phone">
            <a:extLst>
              <a:ext uri="{FF2B5EF4-FFF2-40B4-BE49-F238E27FC236}">
                <a16:creationId xmlns:a16="http://schemas.microsoft.com/office/drawing/2014/main" id="{A50C1FEE-4E2C-4EB5-BBBB-2CA79DE5C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3662" y="3617161"/>
            <a:ext cx="3547043" cy="26825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3AECA9-7224-40EC-A735-C5008C195535}"/>
              </a:ext>
            </a:extLst>
          </p:cNvPr>
          <p:cNvSpPr txBox="1"/>
          <p:nvPr/>
        </p:nvSpPr>
        <p:spPr>
          <a:xfrm>
            <a:off x="8663367" y="4678569"/>
            <a:ext cx="1687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Trang sau</a:t>
            </a:r>
          </a:p>
        </p:txBody>
      </p:sp>
      <p:sp>
        <p:nvSpPr>
          <p:cNvPr id="77" name="Google Shape;293;p39">
            <a:extLst>
              <a:ext uri="{FF2B5EF4-FFF2-40B4-BE49-F238E27FC236}">
                <a16:creationId xmlns:a16="http://schemas.microsoft.com/office/drawing/2014/main" id="{8A938486-CD48-46D9-BF56-B3E6A14F070F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8" name="Google Shape;294;p39">
            <a:extLst>
              <a:ext uri="{FF2B5EF4-FFF2-40B4-BE49-F238E27FC236}">
                <a16:creationId xmlns:a16="http://schemas.microsoft.com/office/drawing/2014/main" id="{B49F86F1-0F3A-4D45-913B-D9F095E9DF74}"/>
              </a:ext>
            </a:extLst>
          </p:cNvPr>
          <p:cNvSpPr txBox="1"/>
          <p:nvPr/>
        </p:nvSpPr>
        <p:spPr>
          <a:xfrm>
            <a:off x="139065" y="-3911"/>
            <a:ext cx="2134031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SẢN PHẨM MINH HỌA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6" name="Google Shape;229;p32">
            <a:extLst>
              <a:ext uri="{FF2B5EF4-FFF2-40B4-BE49-F238E27FC236}">
                <a16:creationId xmlns:a16="http://schemas.microsoft.com/office/drawing/2014/main" id="{6B9EDC43-EFD4-4241-8207-9171D05D9FD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/>
              <a:t>12</a:t>
            </a:fld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5" name="object 15">
            <a:extLst>
              <a:ext uri="{FF2B5EF4-FFF2-40B4-BE49-F238E27FC236}">
                <a16:creationId xmlns:a16="http://schemas.microsoft.com/office/drawing/2014/main" id="{32207193-C777-4041-ACAD-4550C30C1C86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7CF5D128-C3D0-4DFA-8B24-C42F8654B8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A54D8D84-D99D-4CA4-89E4-E85D40D627E8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126720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98B2E-26A8-4F46-AE3A-6D4191975C1C}"/>
              </a:ext>
            </a:extLst>
          </p:cNvPr>
          <p:cNvSpPr txBox="1"/>
          <p:nvPr/>
        </p:nvSpPr>
        <p:spPr>
          <a:xfrm>
            <a:off x="57153" y="61595"/>
            <a:ext cx="19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MVP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E79290-DCC0-4E56-8859-9CB24C0F0F4F}"/>
              </a:ext>
            </a:extLst>
          </p:cNvPr>
          <p:cNvSpPr/>
          <p:nvPr/>
        </p:nvSpPr>
        <p:spPr>
          <a:xfrm>
            <a:off x="5199939" y="3158969"/>
            <a:ext cx="1159365" cy="309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K/h hiện có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39936-C66B-49CD-AEE8-AEEE5CF70926}"/>
              </a:ext>
            </a:extLst>
          </p:cNvPr>
          <p:cNvSpPr/>
          <p:nvPr/>
        </p:nvSpPr>
        <p:spPr>
          <a:xfrm>
            <a:off x="8196881" y="1282266"/>
            <a:ext cx="1110078" cy="3231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5D0301-3585-4002-9DE3-9D2EC7958ED8}"/>
              </a:ext>
            </a:extLst>
          </p:cNvPr>
          <p:cNvSpPr/>
          <p:nvPr/>
        </p:nvSpPr>
        <p:spPr>
          <a:xfrm>
            <a:off x="2772762" y="3327841"/>
            <a:ext cx="1087556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Thu 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4F5170F-D465-473A-A3D7-A2822CE4A99C}"/>
              </a:ext>
            </a:extLst>
          </p:cNvPr>
          <p:cNvSpPr txBox="1"/>
          <p:nvPr/>
        </p:nvSpPr>
        <p:spPr>
          <a:xfrm>
            <a:off x="6938373" y="2317898"/>
            <a:ext cx="13349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dirty="0">
                <a:latin typeface="Cambria" panose="02040503050406030204" pitchFamily="18" charset="0"/>
                <a:ea typeface="Cambria" panose="02040503050406030204" pitchFamily="18" charset="0"/>
              </a:rPr>
              <a:t>K/h mới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ADAE89-D9E4-4314-A6D6-46073C139470}"/>
              </a:ext>
            </a:extLst>
          </p:cNvPr>
          <p:cNvSpPr/>
          <p:nvPr/>
        </p:nvSpPr>
        <p:spPr>
          <a:xfrm>
            <a:off x="10545189" y="1638313"/>
            <a:ext cx="1105272" cy="3082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Mật khẩu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70E92-034F-49C9-80F5-EA6F7D301047}"/>
              </a:ext>
            </a:extLst>
          </p:cNvPr>
          <p:cNvSpPr/>
          <p:nvPr/>
        </p:nvSpPr>
        <p:spPr>
          <a:xfrm>
            <a:off x="2777873" y="2537966"/>
            <a:ext cx="1087556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Kiên Đỗ</a:t>
            </a:r>
          </a:p>
        </p:txBody>
      </p:sp>
      <p:pic>
        <p:nvPicPr>
          <p:cNvPr id="10" name="Graphic 9" descr="Smart Phone">
            <a:extLst>
              <a:ext uri="{FF2B5EF4-FFF2-40B4-BE49-F238E27FC236}">
                <a16:creationId xmlns:a16="http://schemas.microsoft.com/office/drawing/2014/main" id="{82C89FC4-5C9C-44DF-B76C-FF00423CE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55919" y="3508702"/>
            <a:ext cx="3547043" cy="2670661"/>
          </a:xfrm>
          <a:prstGeom prst="rect">
            <a:avLst/>
          </a:prstGeom>
        </p:spPr>
      </p:pic>
      <p:pic>
        <p:nvPicPr>
          <p:cNvPr id="39" name="Graphic 38" descr="Smart Phone">
            <a:extLst>
              <a:ext uri="{FF2B5EF4-FFF2-40B4-BE49-F238E27FC236}">
                <a16:creationId xmlns:a16="http://schemas.microsoft.com/office/drawing/2014/main" id="{2FCC3C86-FFF6-4836-99DE-77684B2D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75018" y="3473757"/>
            <a:ext cx="3622644" cy="2682144"/>
          </a:xfrm>
          <a:prstGeom prst="rect">
            <a:avLst/>
          </a:prstGeom>
        </p:spPr>
      </p:pic>
      <p:pic>
        <p:nvPicPr>
          <p:cNvPr id="40" name="Graphic 39" descr="Smart Phone">
            <a:extLst>
              <a:ext uri="{FF2B5EF4-FFF2-40B4-BE49-F238E27FC236}">
                <a16:creationId xmlns:a16="http://schemas.microsoft.com/office/drawing/2014/main" id="{823D99DF-5E0C-44F1-8500-BDA8039AB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7414" y="1946993"/>
            <a:ext cx="3547043" cy="2688636"/>
          </a:xfrm>
          <a:prstGeom prst="rect">
            <a:avLst/>
          </a:prstGeom>
        </p:spPr>
      </p:pic>
      <p:pic>
        <p:nvPicPr>
          <p:cNvPr id="41" name="Graphic 40" descr="Smart Phone">
            <a:extLst>
              <a:ext uri="{FF2B5EF4-FFF2-40B4-BE49-F238E27FC236}">
                <a16:creationId xmlns:a16="http://schemas.microsoft.com/office/drawing/2014/main" id="{7D64CA56-B97C-42CE-BE82-940604C7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9056" y="1939856"/>
            <a:ext cx="3547043" cy="2670661"/>
          </a:xfrm>
          <a:prstGeom prst="rect">
            <a:avLst/>
          </a:prstGeom>
        </p:spPr>
      </p:pic>
      <p:pic>
        <p:nvPicPr>
          <p:cNvPr id="42" name="Graphic 41" descr="Smart Phone">
            <a:extLst>
              <a:ext uri="{FF2B5EF4-FFF2-40B4-BE49-F238E27FC236}">
                <a16:creationId xmlns:a16="http://schemas.microsoft.com/office/drawing/2014/main" id="{E3126D13-6F5E-4113-ADDA-C408013BB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4940" y="725828"/>
            <a:ext cx="3547044" cy="267052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C6334FE-49AE-48B5-B3E4-1964384E6E0F}"/>
              </a:ext>
            </a:extLst>
          </p:cNvPr>
          <p:cNvSpPr txBox="1"/>
          <p:nvPr/>
        </p:nvSpPr>
        <p:spPr>
          <a:xfrm>
            <a:off x="2815582" y="2298174"/>
            <a:ext cx="10615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Danh sách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06AE81D-0FF2-4906-839B-4474620080DD}"/>
              </a:ext>
            </a:extLst>
          </p:cNvPr>
          <p:cNvSpPr/>
          <p:nvPr/>
        </p:nvSpPr>
        <p:spPr>
          <a:xfrm>
            <a:off x="10536045" y="1264048"/>
            <a:ext cx="1110078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02E8160-7473-46D1-AB05-B47FA142F91A}"/>
              </a:ext>
            </a:extLst>
          </p:cNvPr>
          <p:cNvCxnSpPr>
            <a:cxnSpLocks/>
          </p:cNvCxnSpPr>
          <p:nvPr/>
        </p:nvCxnSpPr>
        <p:spPr>
          <a:xfrm flipH="1">
            <a:off x="4327763" y="3266862"/>
            <a:ext cx="46369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200590AA-3F17-428D-A9FA-A9B12EE38127}"/>
              </a:ext>
            </a:extLst>
          </p:cNvPr>
          <p:cNvCxnSpPr>
            <a:cxnSpLocks/>
          </p:cNvCxnSpPr>
          <p:nvPr/>
        </p:nvCxnSpPr>
        <p:spPr>
          <a:xfrm flipV="1">
            <a:off x="6986618" y="2652768"/>
            <a:ext cx="762820" cy="611564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Graphic 55" descr="Smart Phone">
            <a:extLst>
              <a:ext uri="{FF2B5EF4-FFF2-40B4-BE49-F238E27FC236}">
                <a16:creationId xmlns:a16="http://schemas.microsoft.com/office/drawing/2014/main" id="{85DB8B4D-5137-4736-978D-F171D7BCF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0083" y="702099"/>
            <a:ext cx="3547043" cy="2670661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6B07171-02E1-4BD2-86C1-4A397E590730}"/>
              </a:ext>
            </a:extLst>
          </p:cNvPr>
          <p:cNvSpPr/>
          <p:nvPr/>
        </p:nvSpPr>
        <p:spPr>
          <a:xfrm>
            <a:off x="10543564" y="2360008"/>
            <a:ext cx="1110078" cy="3791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..thông tin*..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7416B34-80B9-4693-A885-B05289B6B29F}"/>
              </a:ext>
            </a:extLst>
          </p:cNvPr>
          <p:cNvSpPr/>
          <p:nvPr/>
        </p:nvSpPr>
        <p:spPr>
          <a:xfrm>
            <a:off x="8188242" y="1671635"/>
            <a:ext cx="1110078" cy="3568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Phòng GD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4E95E7-BCB9-4B32-9528-D4D63AFD514C}"/>
              </a:ext>
            </a:extLst>
          </p:cNvPr>
          <p:cNvSpPr txBox="1"/>
          <p:nvPr/>
        </p:nvSpPr>
        <p:spPr>
          <a:xfrm>
            <a:off x="6917341" y="3914698"/>
            <a:ext cx="13397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dirty="0">
                <a:latin typeface="Cambria" panose="02040503050406030204" pitchFamily="18" charset="0"/>
                <a:ea typeface="Cambria" panose="02040503050406030204" pitchFamily="18" charset="0"/>
              </a:rPr>
              <a:t>Tra cứu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3E18607-B822-4426-9600-ECF94BD0545B}"/>
              </a:ext>
            </a:extLst>
          </p:cNvPr>
          <p:cNvCxnSpPr>
            <a:cxnSpLocks/>
          </p:cNvCxnSpPr>
          <p:nvPr/>
        </p:nvCxnSpPr>
        <p:spPr>
          <a:xfrm>
            <a:off x="9756648" y="2017084"/>
            <a:ext cx="36742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5497AC2-3E60-4828-8DE4-9EC9048E0F90}"/>
              </a:ext>
            </a:extLst>
          </p:cNvPr>
          <p:cNvSpPr/>
          <p:nvPr/>
        </p:nvSpPr>
        <p:spPr>
          <a:xfrm>
            <a:off x="5190795" y="3595488"/>
            <a:ext cx="1162304" cy="309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Tra cứu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1FF2106-AE6E-4C05-933E-604D793CB8A6}"/>
              </a:ext>
            </a:extLst>
          </p:cNvPr>
          <p:cNvSpPr/>
          <p:nvPr/>
        </p:nvSpPr>
        <p:spPr>
          <a:xfrm>
            <a:off x="8187737" y="2508448"/>
            <a:ext cx="1110078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Tạo mới**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982FDF0-3E4C-4045-BB5D-7B0DA441F402}"/>
              </a:ext>
            </a:extLst>
          </p:cNvPr>
          <p:cNvSpPr/>
          <p:nvPr/>
        </p:nvSpPr>
        <p:spPr>
          <a:xfrm>
            <a:off x="10540383" y="1992713"/>
            <a:ext cx="1110078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86167D8-CCF1-4E6B-991B-939D732A3923}"/>
              </a:ext>
            </a:extLst>
          </p:cNvPr>
          <p:cNvSpPr/>
          <p:nvPr/>
        </p:nvSpPr>
        <p:spPr>
          <a:xfrm>
            <a:off x="8187737" y="2101274"/>
            <a:ext cx="1110078" cy="3231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..thông tin*..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D1698C5-70B9-4E18-AD90-EE5BDB112DE4}"/>
              </a:ext>
            </a:extLst>
          </p:cNvPr>
          <p:cNvSpPr/>
          <p:nvPr/>
        </p:nvSpPr>
        <p:spPr>
          <a:xfrm>
            <a:off x="8168867" y="5288174"/>
            <a:ext cx="1117601" cy="34570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 cứu**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05C1EB-D62D-4B8A-81E2-22BF92A25214}"/>
              </a:ext>
            </a:extLst>
          </p:cNvPr>
          <p:cNvSpPr txBox="1"/>
          <p:nvPr/>
        </p:nvSpPr>
        <p:spPr>
          <a:xfrm>
            <a:off x="10457768" y="1257081"/>
            <a:ext cx="1270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Địa chỉ k/h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E45C6411-C692-4FBB-8AB9-935A07B03671}"/>
              </a:ext>
            </a:extLst>
          </p:cNvPr>
          <p:cNvCxnSpPr>
            <a:cxnSpLocks/>
          </p:cNvCxnSpPr>
          <p:nvPr/>
        </p:nvCxnSpPr>
        <p:spPr>
          <a:xfrm>
            <a:off x="7011625" y="3264331"/>
            <a:ext cx="725399" cy="636299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E452A01E-151B-4C20-B18F-BD56302411D8}"/>
              </a:ext>
            </a:extLst>
          </p:cNvPr>
          <p:cNvSpPr/>
          <p:nvPr/>
        </p:nvSpPr>
        <p:spPr>
          <a:xfrm>
            <a:off x="8163231" y="4194233"/>
            <a:ext cx="1110078" cy="3791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Danh sách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B84839-908E-4A6C-B0C9-4465A958467C}"/>
              </a:ext>
            </a:extLst>
          </p:cNvPr>
          <p:cNvSpPr txBox="1"/>
          <p:nvPr/>
        </p:nvSpPr>
        <p:spPr>
          <a:xfrm>
            <a:off x="8070666" y="3926523"/>
            <a:ext cx="11100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Ngân hàng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CD5AC54-A07B-40D9-AE04-41FE39ED0F71}"/>
              </a:ext>
            </a:extLst>
          </p:cNvPr>
          <p:cNvSpPr/>
          <p:nvPr/>
        </p:nvSpPr>
        <p:spPr>
          <a:xfrm>
            <a:off x="8172376" y="4810605"/>
            <a:ext cx="1098008" cy="3757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44CA235-F3AE-4FAE-AD05-E793EFFB02EF}"/>
              </a:ext>
            </a:extLst>
          </p:cNvPr>
          <p:cNvSpPr txBox="1"/>
          <p:nvPr/>
        </p:nvSpPr>
        <p:spPr>
          <a:xfrm>
            <a:off x="8069181" y="4539716"/>
            <a:ext cx="12981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Địa chỉ k/h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3BB3A57-F7A8-47FF-98DF-CE65B4932C3B}"/>
              </a:ext>
            </a:extLst>
          </p:cNvPr>
          <p:cNvSpPr/>
          <p:nvPr/>
        </p:nvSpPr>
        <p:spPr>
          <a:xfrm>
            <a:off x="10543564" y="4413593"/>
            <a:ext cx="1110078" cy="3791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33ADF4-3906-4DDD-BBC3-081402D22445}"/>
              </a:ext>
            </a:extLst>
          </p:cNvPr>
          <p:cNvSpPr/>
          <p:nvPr/>
        </p:nvSpPr>
        <p:spPr>
          <a:xfrm>
            <a:off x="10536045" y="4859798"/>
            <a:ext cx="1110078" cy="3791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..thông tin*..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0B2366-4EE7-491C-81C9-EDAB44F25A60}"/>
              </a:ext>
            </a:extLst>
          </p:cNvPr>
          <p:cNvSpPr/>
          <p:nvPr/>
        </p:nvSpPr>
        <p:spPr>
          <a:xfrm>
            <a:off x="5206035" y="2717009"/>
            <a:ext cx="1159365" cy="309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K/h mới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5B274-B6EA-4108-9647-AAC5B7305129}"/>
              </a:ext>
            </a:extLst>
          </p:cNvPr>
          <p:cNvSpPr txBox="1"/>
          <p:nvPr/>
        </p:nvSpPr>
        <p:spPr>
          <a:xfrm>
            <a:off x="4181316" y="2964689"/>
            <a:ext cx="8156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dirty="0">
                <a:latin typeface="Cambria" panose="02040503050406030204" pitchFamily="18" charset="0"/>
                <a:ea typeface="Cambria" panose="02040503050406030204" pitchFamily="18" charset="0"/>
              </a:rPr>
              <a:t>K/h hiện có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06F79A6-9725-49C6-83AD-4A06F606AB3B}"/>
              </a:ext>
            </a:extLst>
          </p:cNvPr>
          <p:cNvSpPr/>
          <p:nvPr/>
        </p:nvSpPr>
        <p:spPr>
          <a:xfrm>
            <a:off x="2774137" y="2927422"/>
            <a:ext cx="1087556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David 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593040F-2EDA-4F83-A0C1-7B09CF588EFA}"/>
              </a:ext>
            </a:extLst>
          </p:cNvPr>
          <p:cNvSpPr/>
          <p:nvPr/>
        </p:nvSpPr>
        <p:spPr>
          <a:xfrm>
            <a:off x="2772697" y="3717985"/>
            <a:ext cx="1087555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Kelly C</a:t>
            </a:r>
          </a:p>
        </p:txBody>
      </p:sp>
      <p:pic>
        <p:nvPicPr>
          <p:cNvPr id="58" name="Graphic 57" descr="Smart Phone">
            <a:extLst>
              <a:ext uri="{FF2B5EF4-FFF2-40B4-BE49-F238E27FC236}">
                <a16:creationId xmlns:a16="http://schemas.microsoft.com/office/drawing/2014/main" id="{D15CE2E7-5BE7-40AF-AD73-9E72B2CC5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38894" y="1938543"/>
            <a:ext cx="3547043" cy="267066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12715B5-94D7-4F26-ABFD-4DA7F897C485}"/>
              </a:ext>
            </a:extLst>
          </p:cNvPr>
          <p:cNvCxnSpPr>
            <a:cxnSpLocks/>
          </p:cNvCxnSpPr>
          <p:nvPr/>
        </p:nvCxnSpPr>
        <p:spPr>
          <a:xfrm flipH="1">
            <a:off x="1956816" y="3302086"/>
            <a:ext cx="4506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68EED33F-F8C1-49DD-9A70-9352E0CB87BE}"/>
              </a:ext>
            </a:extLst>
          </p:cNvPr>
          <p:cNvSpPr/>
          <p:nvPr/>
        </p:nvSpPr>
        <p:spPr>
          <a:xfrm>
            <a:off x="451781" y="2537966"/>
            <a:ext cx="1159365" cy="309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Kiên Đỗ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FC92464-A78D-4EE6-8113-D36B6854FB66}"/>
              </a:ext>
            </a:extLst>
          </p:cNvPr>
          <p:cNvSpPr/>
          <p:nvPr/>
        </p:nvSpPr>
        <p:spPr>
          <a:xfrm>
            <a:off x="454462" y="2902723"/>
            <a:ext cx="1158315" cy="30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..thông tin*..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48C1291-EC3B-4AFF-B1AC-1893D5736752}"/>
              </a:ext>
            </a:extLst>
          </p:cNvPr>
          <p:cNvSpPr/>
          <p:nvPr/>
        </p:nvSpPr>
        <p:spPr>
          <a:xfrm>
            <a:off x="455469" y="3705952"/>
            <a:ext cx="1158315" cy="3666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Cập nhật**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41C780-607E-48AC-A9C3-9F612D870919}"/>
              </a:ext>
            </a:extLst>
          </p:cNvPr>
          <p:cNvCxnSpPr/>
          <p:nvPr/>
        </p:nvCxnSpPr>
        <p:spPr>
          <a:xfrm>
            <a:off x="5804176" y="923544"/>
            <a:ext cx="0" cy="9418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E9CA3FD-6F16-4D09-8967-A947D3F595C0}"/>
              </a:ext>
            </a:extLst>
          </p:cNvPr>
          <p:cNvSpPr txBox="1"/>
          <p:nvPr/>
        </p:nvSpPr>
        <p:spPr>
          <a:xfrm>
            <a:off x="5304628" y="590585"/>
            <a:ext cx="1043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Tiếp tục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56D8684-4E14-4538-9454-96E8CFA91954}"/>
              </a:ext>
            </a:extLst>
          </p:cNvPr>
          <p:cNvCxnSpPr>
            <a:cxnSpLocks/>
          </p:cNvCxnSpPr>
          <p:nvPr/>
        </p:nvCxnSpPr>
        <p:spPr>
          <a:xfrm>
            <a:off x="9753600" y="4793812"/>
            <a:ext cx="36742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Google Shape;293;p39">
            <a:extLst>
              <a:ext uri="{FF2B5EF4-FFF2-40B4-BE49-F238E27FC236}">
                <a16:creationId xmlns:a16="http://schemas.microsoft.com/office/drawing/2014/main" id="{AAD854D6-7128-491C-8869-3D25C2388A63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1" name="Google Shape;294;p39">
            <a:extLst>
              <a:ext uri="{FF2B5EF4-FFF2-40B4-BE49-F238E27FC236}">
                <a16:creationId xmlns:a16="http://schemas.microsoft.com/office/drawing/2014/main" id="{95163209-47F3-464B-8356-F83E1828B6E1}"/>
              </a:ext>
            </a:extLst>
          </p:cNvPr>
          <p:cNvSpPr txBox="1"/>
          <p:nvPr/>
        </p:nvSpPr>
        <p:spPr>
          <a:xfrm>
            <a:off x="139065" y="-3911"/>
            <a:ext cx="2268419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SẢN PHẨM MINH HỌA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3" name="Google Shape;229;p32">
            <a:extLst>
              <a:ext uri="{FF2B5EF4-FFF2-40B4-BE49-F238E27FC236}">
                <a16:creationId xmlns:a16="http://schemas.microsoft.com/office/drawing/2014/main" id="{337BA2B4-80FB-470E-BDBB-FB1FFECF496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>
                <a:latin typeface="Cambria" panose="02040503050406030204" pitchFamily="18" charset="0"/>
                <a:ea typeface="Cambria" panose="02040503050406030204" pitchFamily="18" charset="0"/>
              </a:rPr>
              <a:pPr/>
              <a:t>13</a:t>
            </a:fld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4" name="object 15">
            <a:extLst>
              <a:ext uri="{FF2B5EF4-FFF2-40B4-BE49-F238E27FC236}">
                <a16:creationId xmlns:a16="http://schemas.microsoft.com/office/drawing/2014/main" id="{94834431-1C27-4F00-A681-4E74C3BFF9D6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8F7BA11F-31CD-43F8-82C4-43F1508EF6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E9A4BE2D-D769-47DB-8768-6F672844B207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28594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98B2E-26A8-4F46-AE3A-6D4191975C1C}"/>
              </a:ext>
            </a:extLst>
          </p:cNvPr>
          <p:cNvSpPr txBox="1"/>
          <p:nvPr/>
        </p:nvSpPr>
        <p:spPr>
          <a:xfrm>
            <a:off x="57153" y="80889"/>
            <a:ext cx="19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</a:t>
            </a:r>
          </a:p>
        </p:txBody>
      </p:sp>
      <p:sp>
        <p:nvSpPr>
          <p:cNvPr id="24" name="Google Shape;293;p39">
            <a:extLst>
              <a:ext uri="{FF2B5EF4-FFF2-40B4-BE49-F238E27FC236}">
                <a16:creationId xmlns:a16="http://schemas.microsoft.com/office/drawing/2014/main" id="{1C6ACDDE-5E00-483D-9198-CC921E8E80B7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5" name="Google Shape;294;p39">
            <a:extLst>
              <a:ext uri="{FF2B5EF4-FFF2-40B4-BE49-F238E27FC236}">
                <a16:creationId xmlns:a16="http://schemas.microsoft.com/office/drawing/2014/main" id="{434C53E2-F893-49C4-8EF0-3110D57D9F2C}"/>
              </a:ext>
            </a:extLst>
          </p:cNvPr>
          <p:cNvSpPr txBox="1"/>
          <p:nvPr/>
        </p:nvSpPr>
        <p:spPr>
          <a:xfrm>
            <a:off x="177165" y="-53071"/>
            <a:ext cx="241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LỢI THẾ CỦA KARDIA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821A51-6CBE-4E08-8F3F-53504DFFBA31}"/>
              </a:ext>
            </a:extLst>
          </p:cNvPr>
          <p:cNvSpPr txBox="1"/>
          <p:nvPr/>
        </p:nvSpPr>
        <p:spPr>
          <a:xfrm>
            <a:off x="3592701" y="714629"/>
            <a:ext cx="551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Lợi thế khi sử dụng hệ thống của </a:t>
            </a:r>
            <a:r>
              <a:rPr lang="en-GB" b="1" dirty="0" err="1">
                <a:latin typeface="Cambria" panose="02040503050406030204" pitchFamily="18" charset="0"/>
                <a:ea typeface="Cambria" panose="02040503050406030204" pitchFamily="18" charset="0"/>
              </a:rPr>
              <a:t>KardiaChain</a:t>
            </a:r>
            <a:endParaRPr lang="en-GB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7" name="Graphic 26" descr="Gears">
            <a:extLst>
              <a:ext uri="{FF2B5EF4-FFF2-40B4-BE49-F238E27FC236}">
                <a16:creationId xmlns:a16="http://schemas.microsoft.com/office/drawing/2014/main" id="{4F75704F-D49E-45C5-89B4-4C78B83B9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9826" y="1462012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A5B512D-425F-4AED-A5DB-3C4C9F737048}"/>
              </a:ext>
            </a:extLst>
          </p:cNvPr>
          <p:cNvSpPr txBox="1"/>
          <p:nvPr/>
        </p:nvSpPr>
        <p:spPr>
          <a:xfrm>
            <a:off x="3624226" y="1486960"/>
            <a:ext cx="171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Hệ thống vận hành, sử dụng dễ dàng</a:t>
            </a:r>
          </a:p>
          <a:p>
            <a:pPr algn="just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9" name="Graphic 28" descr="Money">
            <a:extLst>
              <a:ext uri="{FF2B5EF4-FFF2-40B4-BE49-F238E27FC236}">
                <a16:creationId xmlns:a16="http://schemas.microsoft.com/office/drawing/2014/main" id="{5D0A2FAF-356B-4E29-9E3E-C8FE1F277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9826" y="2559290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5E0DC56-E47B-420F-905E-8513FCCDADF0}"/>
              </a:ext>
            </a:extLst>
          </p:cNvPr>
          <p:cNvSpPr txBox="1"/>
          <p:nvPr/>
        </p:nvSpPr>
        <p:spPr>
          <a:xfrm>
            <a:off x="3624226" y="2585518"/>
            <a:ext cx="1695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Tra cứu thông tin tín dụng với chi phí khoảng $0.1/l</a:t>
            </a: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ợt </a:t>
            </a:r>
          </a:p>
        </p:txBody>
      </p:sp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F5DAF113-F291-4BF9-A4C3-7382B21DF7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9826" y="3962414"/>
            <a:ext cx="914400" cy="9144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C2DF89D-A774-4D10-B4B6-8095E78C36E2}"/>
              </a:ext>
            </a:extLst>
          </p:cNvPr>
          <p:cNvSpPr/>
          <p:nvPr/>
        </p:nvSpPr>
        <p:spPr>
          <a:xfrm>
            <a:off x="3624226" y="3984565"/>
            <a:ext cx="16954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20000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An toàn, bảo mật, không phụ thuộc vào hoạt động của một hệ thống trung tâm</a:t>
            </a:r>
          </a:p>
        </p:txBody>
      </p:sp>
      <p:pic>
        <p:nvPicPr>
          <p:cNvPr id="33" name="Graphic 32" descr="Gauge">
            <a:extLst>
              <a:ext uri="{FF2B5EF4-FFF2-40B4-BE49-F238E27FC236}">
                <a16:creationId xmlns:a16="http://schemas.microsoft.com/office/drawing/2014/main" id="{E99D290A-549C-4695-91EC-DB721D1501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63617" y="1368704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7FFD03D-631A-4870-8CAC-BD714B6938FD}"/>
              </a:ext>
            </a:extLst>
          </p:cNvPr>
          <p:cNvSpPr txBox="1"/>
          <p:nvPr/>
        </p:nvSpPr>
        <p:spPr>
          <a:xfrm>
            <a:off x="7160151" y="1457547"/>
            <a:ext cx="1695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Cập nhật tức thì, cho phép kiểm tra chéo thông tin giữa các tổ chức nhanh chóng</a:t>
            </a:r>
          </a:p>
          <a:p>
            <a:pPr algn="just"/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5" name="Graphic 34" descr="Open Folder">
            <a:extLst>
              <a:ext uri="{FF2B5EF4-FFF2-40B4-BE49-F238E27FC236}">
                <a16:creationId xmlns:a16="http://schemas.microsoft.com/office/drawing/2014/main" id="{08A617FB-A0E0-40D0-BFC6-4315B7441A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83852" y="3354499"/>
            <a:ext cx="914400" cy="914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CC78B85-17D3-4664-ADBD-9C38FB510F6C}"/>
              </a:ext>
            </a:extLst>
          </p:cNvPr>
          <p:cNvSpPr txBox="1"/>
          <p:nvPr/>
        </p:nvSpPr>
        <p:spPr>
          <a:xfrm>
            <a:off x="7157999" y="3431650"/>
            <a:ext cx="1695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20000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Dữ liệu đ</a:t>
            </a: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ợc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lưu trữ trong khoảng thời gian dài</a:t>
            </a:r>
          </a:p>
        </p:txBody>
      </p:sp>
      <p:sp>
        <p:nvSpPr>
          <p:cNvPr id="37" name="object 15">
            <a:extLst>
              <a:ext uri="{FF2B5EF4-FFF2-40B4-BE49-F238E27FC236}">
                <a16:creationId xmlns:a16="http://schemas.microsoft.com/office/drawing/2014/main" id="{D8088DD2-BB3F-40B3-9DDD-2029A5B6AAC5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7A461D-59C3-461B-87E9-555E422446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41" name="Google Shape;229;p32">
            <a:extLst>
              <a:ext uri="{FF2B5EF4-FFF2-40B4-BE49-F238E27FC236}">
                <a16:creationId xmlns:a16="http://schemas.microsoft.com/office/drawing/2014/main" id="{AB7D7E87-1D57-4738-9B19-AA467E764F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14</a:t>
            </a:fld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930779-EECD-4FB0-87AD-880754D6DE5C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660491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98B2E-26A8-4F46-AE3A-6D4191975C1C}"/>
              </a:ext>
            </a:extLst>
          </p:cNvPr>
          <p:cNvSpPr txBox="1"/>
          <p:nvPr/>
        </p:nvSpPr>
        <p:spPr>
          <a:xfrm>
            <a:off x="57153" y="80889"/>
            <a:ext cx="19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NETWORK</a:t>
            </a:r>
          </a:p>
        </p:txBody>
      </p:sp>
      <p:sp>
        <p:nvSpPr>
          <p:cNvPr id="55" name="Google Shape;293;p39">
            <a:extLst>
              <a:ext uri="{FF2B5EF4-FFF2-40B4-BE49-F238E27FC236}">
                <a16:creationId xmlns:a16="http://schemas.microsoft.com/office/drawing/2014/main" id="{73C6238D-5DEA-4C4D-B111-0D47800EE4CE}"/>
              </a:ext>
            </a:extLst>
          </p:cNvPr>
          <p:cNvSpPr/>
          <p:nvPr/>
        </p:nvSpPr>
        <p:spPr>
          <a:xfrm>
            <a:off x="-17417" y="-25295"/>
            <a:ext cx="3209980" cy="1060825"/>
          </a:xfrm>
          <a:custGeom>
            <a:avLst/>
            <a:gdLst/>
            <a:ahLst/>
            <a:cxnLst/>
            <a:rect l="l" t="t" r="r" b="b"/>
            <a:pathLst>
              <a:path w="92989" h="44635" extrusionOk="0">
                <a:moveTo>
                  <a:pt x="413" y="44635"/>
                </a:moveTo>
                <a:lnTo>
                  <a:pt x="87203" y="25210"/>
                </a:lnTo>
                <a:lnTo>
                  <a:pt x="92989" y="0"/>
                </a:lnTo>
                <a:lnTo>
                  <a:pt x="0" y="8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6" name="Google Shape;294;p39">
            <a:extLst>
              <a:ext uri="{FF2B5EF4-FFF2-40B4-BE49-F238E27FC236}">
                <a16:creationId xmlns:a16="http://schemas.microsoft.com/office/drawing/2014/main" id="{785DEE14-F20F-461F-827E-66914CE18A5E}"/>
              </a:ext>
            </a:extLst>
          </p:cNvPr>
          <p:cNvSpPr txBox="1"/>
          <p:nvPr/>
        </p:nvSpPr>
        <p:spPr>
          <a:xfrm>
            <a:off x="177164" y="-53071"/>
            <a:ext cx="2508885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ỨNG DỤNG CỦA T</a:t>
            </a:r>
            <a:r>
              <a:rPr lang="vi-VN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Ư</a:t>
            </a:r>
            <a:r>
              <a:rPr lang="en-GB" sz="2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ƠNG LAI</a:t>
            </a:r>
            <a:endParaRPr sz="22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Google Shape;144;p26">
            <a:extLst>
              <a:ext uri="{FF2B5EF4-FFF2-40B4-BE49-F238E27FC236}">
                <a16:creationId xmlns:a16="http://schemas.microsoft.com/office/drawing/2014/main" id="{5A2384CF-444F-47BB-BD5B-2D36167933E8}"/>
              </a:ext>
            </a:extLst>
          </p:cNvPr>
          <p:cNvSpPr txBox="1"/>
          <p:nvPr/>
        </p:nvSpPr>
        <p:spPr>
          <a:xfrm>
            <a:off x="11010867" y="6540317"/>
            <a:ext cx="11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fld id="{00000000-1234-1234-1234-123412341234}" type="slidenum">
              <a:rPr lang="en" sz="1067"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rPr>
              <a:pPr algn="r"/>
              <a:t>15</a:t>
            </a:fld>
            <a:endParaRPr sz="1067"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2CBF24-88A4-4DBD-8BBF-4FE3B46607E3}"/>
              </a:ext>
            </a:extLst>
          </p:cNvPr>
          <p:cNvSpPr txBox="1"/>
          <p:nvPr/>
        </p:nvSpPr>
        <p:spPr>
          <a:xfrm>
            <a:off x="7950473" y="1330177"/>
            <a:ext cx="37196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Phát triển cho vay hàng ngang (P2P lending)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Phát triển cho vay ký quỹ (Margin Lending) trong hoạt động tài chính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Hệ sinh thái đa dạng bao gồm các tổ chức cung cấp sản phẩm tín dụng và sử dụng thông tin tín dụng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Ứng dụng thông tin, lịch sử tín dụng trong nhiều khía cạnh của cuộc sống</a:t>
            </a:r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F6DE00FF-93CF-4FB5-8FF3-3C877E8A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9258969"/>
              </p:ext>
            </p:extLst>
          </p:nvPr>
        </p:nvGraphicFramePr>
        <p:xfrm>
          <a:off x="-3290" y="68493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" name="Graphic 26" descr="Court">
            <a:extLst>
              <a:ext uri="{FF2B5EF4-FFF2-40B4-BE49-F238E27FC236}">
                <a16:creationId xmlns:a16="http://schemas.microsoft.com/office/drawing/2014/main" id="{688D980B-0A73-4CB4-993F-CD1F072C39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31606" y="896857"/>
            <a:ext cx="899664" cy="89966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04097BB-8E81-4700-93FB-093FE5539E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99" y="1023975"/>
            <a:ext cx="672662" cy="68887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295A355-94E2-4ED9-8513-BE0459E8C3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070" y="3415291"/>
            <a:ext cx="937281" cy="937281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D5964FA-863F-4905-B874-235A630544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0" y="3397104"/>
            <a:ext cx="952633" cy="952633"/>
          </a:xfrm>
          <a:prstGeom prst="rect">
            <a:avLst/>
          </a:prstGeom>
          <a:noFill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EE56132-CD4D-471A-8FA5-51B5705A62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779" y="5699777"/>
            <a:ext cx="719862" cy="719862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A1A154-CBAC-4563-83BA-F9E9235C8E7F}"/>
              </a:ext>
            </a:extLst>
          </p:cNvPr>
          <p:cNvSpPr txBox="1"/>
          <p:nvPr/>
        </p:nvSpPr>
        <p:spPr>
          <a:xfrm>
            <a:off x="2952261" y="2774655"/>
            <a:ext cx="2340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HỆ SINH THÁI CỦA KARDIACHAIN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4B271B5-D64E-41F8-88A0-004371639E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791" y="-6045"/>
            <a:ext cx="678707" cy="678707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11D551A8-8DAE-4E0B-A761-CFB7F3B8B30F}"/>
              </a:ext>
            </a:extLst>
          </p:cNvPr>
          <p:cNvSpPr/>
          <p:nvPr/>
        </p:nvSpPr>
        <p:spPr>
          <a:xfrm>
            <a:off x="368278" y="6314120"/>
            <a:ext cx="2486025" cy="104775"/>
          </a:xfrm>
          <a:custGeom>
            <a:avLst/>
            <a:gdLst/>
            <a:ahLst/>
            <a:cxnLst/>
            <a:rect l="l" t="t" r="r" b="b"/>
            <a:pathLst>
              <a:path w="2486025" h="104775">
                <a:moveTo>
                  <a:pt x="0" y="0"/>
                </a:moveTo>
                <a:lnTo>
                  <a:pt x="2486025" y="0"/>
                </a:lnTo>
                <a:lnTo>
                  <a:pt x="2486025" y="104775"/>
                </a:lnTo>
                <a:lnTo>
                  <a:pt x="0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D7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F7D7D7-49C2-4AB8-AFC6-47648083F0D5}"/>
              </a:ext>
            </a:extLst>
          </p:cNvPr>
          <p:cNvSpPr txBox="1"/>
          <p:nvPr/>
        </p:nvSpPr>
        <p:spPr>
          <a:xfrm>
            <a:off x="281356" y="6443023"/>
            <a:ext cx="5386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ambria" panose="02040503050406030204" pitchFamily="18" charset="0"/>
                <a:ea typeface="Cambria" panose="02040503050406030204" pitchFamily="18" charset="0"/>
              </a:rPr>
              <a:t>GIẢI PHÁP SỬ DỤNG BLOCKCHAIN TRONG HỆ THỐNG NHẬN DẠNG SỐ VÀ ĐIỂM TÍN DỤNG</a:t>
            </a:r>
          </a:p>
        </p:txBody>
      </p:sp>
    </p:spTree>
    <p:extLst>
      <p:ext uri="{BB962C8B-B14F-4D97-AF65-F5344CB8AC3E}">
        <p14:creationId xmlns:p14="http://schemas.microsoft.com/office/powerpoint/2010/main" val="3807580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 txBox="1">
            <a:spLocks noGrp="1"/>
          </p:cNvSpPr>
          <p:nvPr>
            <p:ph type="sldNum" idx="12"/>
          </p:nvPr>
        </p:nvSpPr>
        <p:spPr>
          <a:xfrm>
            <a:off x="11010867" y="6540317"/>
            <a:ext cx="1144000" cy="3652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GB"/>
              <a:pPr>
                <a:buClr>
                  <a:srgbClr val="000000"/>
                </a:buClr>
              </a:pPr>
              <a:t>16</a:t>
            </a:fld>
            <a:endParaRPr/>
          </a:p>
        </p:txBody>
      </p:sp>
      <p:pic>
        <p:nvPicPr>
          <p:cNvPr id="268" name="Google Shape;26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0983" y="2904467"/>
            <a:ext cx="3250032" cy="43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15544</TotalTime>
  <Words>1757</Words>
  <Application>Microsoft Office PowerPoint</Application>
  <PresentationFormat>Widescreen</PresentationFormat>
  <Paragraphs>282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XU HƯỚNG QUỐC TẾ</vt:lpstr>
      <vt:lpstr>PowerPoint Presentation</vt:lpstr>
      <vt:lpstr>PowerPoint Presentation</vt:lpstr>
      <vt:lpstr>USE CASES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lnguyen0703@gmail.com</dc:creator>
  <cp:lastModifiedBy>lnguyen0703@gmail.com</cp:lastModifiedBy>
  <cp:revision>227</cp:revision>
  <dcterms:created xsi:type="dcterms:W3CDTF">2018-11-12T09:47:26Z</dcterms:created>
  <dcterms:modified xsi:type="dcterms:W3CDTF">2018-11-24T16:01:52Z</dcterms:modified>
</cp:coreProperties>
</file>