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9144000"/>
  <p:notesSz cx="6858000" cy="9144000"/>
  <p:embeddedFontLst>
    <p:embeddedFont>
      <p:font typeface="Arimo"/>
      <p:regular r:id="rId17"/>
      <p:bold r:id="rId18"/>
      <p:italic r:id="rId19"/>
      <p:boldItalic r:id="rId20"/>
    </p:embeddedFont>
    <p:embeddedFont>
      <p:font typeface="Gill Sans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mo-boldItalic.fntdata"/><Relationship Id="rId11" Type="http://schemas.openxmlformats.org/officeDocument/2006/relationships/slide" Target="slides/slide7.xml"/><Relationship Id="rId22" Type="http://schemas.openxmlformats.org/officeDocument/2006/relationships/font" Target="fonts/GillSans-bold.fntdata"/><Relationship Id="rId10" Type="http://schemas.openxmlformats.org/officeDocument/2006/relationships/slide" Target="slides/slide6.xml"/><Relationship Id="rId21" Type="http://schemas.openxmlformats.org/officeDocument/2006/relationships/font" Target="fonts/GillSans-regular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Arimo-regular.fnt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Arimo-italic.fntdata"/><Relationship Id="rId6" Type="http://schemas.openxmlformats.org/officeDocument/2006/relationships/slide" Target="slides/slide2.xml"/><Relationship Id="rId18" Type="http://schemas.openxmlformats.org/officeDocument/2006/relationships/font" Target="fonts/Arimo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9" name="Google Shape;36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1" name="Google Shape;43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0" name="Google Shape;46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9" name="Google Shape;48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Có phần kết luận </a:t>
            </a:r>
            <a:endParaRPr/>
          </a:p>
        </p:txBody>
      </p:sp>
      <p:sp>
        <p:nvSpPr>
          <p:cNvPr id="490" name="Google Shape;490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2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1">
  <p:cSld name="0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853593" y="180466"/>
            <a:ext cx="45720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9180"/>
              </a:buClr>
              <a:buSzPts val="1800"/>
              <a:buFont typeface="Arimo"/>
              <a:buNone/>
            </a:pPr>
            <a:r>
              <a:rPr b="1" i="0" lang="en-US" sz="1800" u="none" cap="none" strike="noStrike">
                <a:solidFill>
                  <a:srgbClr val="039180"/>
                </a:solidFill>
                <a:latin typeface="Arimo"/>
                <a:ea typeface="Arimo"/>
                <a:cs typeface="Arimo"/>
                <a:sym typeface="Arimo"/>
              </a:rPr>
              <a:t>NGÂN HÀNG SỐ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9180"/>
              </a:buClr>
              <a:buSzPts val="1400"/>
              <a:buFont typeface="Arimo"/>
              <a:buNone/>
            </a:pPr>
            <a:r>
              <a:rPr b="1" i="0" lang="en-US" sz="1400" u="none" cap="none" strike="noStrike">
                <a:solidFill>
                  <a:srgbClr val="039180"/>
                </a:solidFill>
                <a:latin typeface="Arimo"/>
                <a:ea typeface="Arimo"/>
                <a:cs typeface="Arimo"/>
                <a:sym typeface="Arimo"/>
              </a:rPr>
              <a:t>KÊNH GIAO DỊCH TRUYỀN THỐNG</a:t>
            </a:r>
            <a:endParaRPr b="0" i="0" sz="1400" u="none" cap="none" strike="noStrike">
              <a:solidFill>
                <a:srgbClr val="0391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2317" y="13490"/>
            <a:ext cx="723773" cy="76196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/>
        </p:nvSpPr>
        <p:spPr>
          <a:xfrm>
            <a:off x="265815" y="284716"/>
            <a:ext cx="4187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2">
  <p:cSld name="02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6579" y="11179"/>
            <a:ext cx="723773" cy="757907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/>
          <p:nvPr/>
        </p:nvSpPr>
        <p:spPr>
          <a:xfrm>
            <a:off x="853593" y="180466"/>
            <a:ext cx="45720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07116"/>
              </a:buClr>
              <a:buSzPts val="1800"/>
              <a:buFont typeface="Arimo"/>
              <a:buNone/>
            </a:pPr>
            <a:r>
              <a:rPr b="1" i="0" lang="en-US" sz="1800" u="none" cap="none" strike="noStrike">
                <a:solidFill>
                  <a:srgbClr val="E07116"/>
                </a:solidFill>
                <a:latin typeface="Arimo"/>
                <a:ea typeface="Arimo"/>
                <a:cs typeface="Arimo"/>
                <a:sym typeface="Arimo"/>
              </a:rPr>
              <a:t>NGÂN HÀNG SỐ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07116"/>
              </a:buClr>
              <a:buSzPts val="1400"/>
              <a:buFont typeface="Arimo"/>
              <a:buNone/>
            </a:pPr>
            <a:r>
              <a:rPr b="1" i="0" lang="en-US" sz="1400" u="none" cap="none" strike="noStrike">
                <a:solidFill>
                  <a:srgbClr val="E07116"/>
                </a:solidFill>
                <a:latin typeface="Arimo"/>
                <a:ea typeface="Arimo"/>
                <a:cs typeface="Arimo"/>
                <a:sym typeface="Arimo"/>
              </a:rPr>
              <a:t>KÊNH KIOSK BANKING &amp; E-COM</a:t>
            </a:r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265815" y="284716"/>
            <a:ext cx="4187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03">
  <p:cSld name="03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807" y="5006"/>
            <a:ext cx="723773" cy="75790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/>
          <p:nvPr/>
        </p:nvSpPr>
        <p:spPr>
          <a:xfrm>
            <a:off x="853593" y="180466"/>
            <a:ext cx="45720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92"/>
              </a:buClr>
              <a:buSzPts val="1800"/>
              <a:buFont typeface="Arimo"/>
              <a:buNone/>
            </a:pPr>
            <a:r>
              <a:rPr b="1" i="0" lang="en-US" sz="1800" u="none" cap="none" strike="noStrike">
                <a:solidFill>
                  <a:srgbClr val="005A92"/>
                </a:solidFill>
                <a:latin typeface="Arimo"/>
                <a:ea typeface="Arimo"/>
                <a:cs typeface="Arimo"/>
                <a:sym typeface="Arimo"/>
              </a:rPr>
              <a:t>NGÂN HÀNG SỐ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92"/>
              </a:buClr>
              <a:buSzPts val="1400"/>
              <a:buFont typeface="Arimo"/>
              <a:buNone/>
            </a:pPr>
            <a:r>
              <a:rPr b="1" i="0" lang="en-US" sz="1400" u="none" cap="none" strike="noStrike">
                <a:solidFill>
                  <a:srgbClr val="005A92"/>
                </a:solidFill>
                <a:latin typeface="Arimo"/>
                <a:ea typeface="Arimo"/>
                <a:cs typeface="Arimo"/>
                <a:sym typeface="Arimo"/>
              </a:rPr>
              <a:t>KÊNH INTERNET BANKING &amp; MOBILE BANKING</a:t>
            </a:r>
            <a:endParaRPr/>
          </a:p>
        </p:txBody>
      </p:sp>
      <p:sp>
        <p:nvSpPr>
          <p:cNvPr id="27" name="Google Shape;27;p5"/>
          <p:cNvSpPr txBox="1"/>
          <p:nvPr/>
        </p:nvSpPr>
        <p:spPr>
          <a:xfrm>
            <a:off x="265815" y="284716"/>
            <a:ext cx="4187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6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7"/>
          <p:cNvSpPr txBox="1"/>
          <p:nvPr>
            <p:ph idx="2" type="body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7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3" name="Google Shape;43;p8"/>
          <p:cNvSpPr txBox="1"/>
          <p:nvPr>
            <p:ph idx="1" type="body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2" type="body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8"/>
          <p:cNvSpPr txBox="1"/>
          <p:nvPr>
            <p:ph idx="3" type="body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8"/>
          <p:cNvSpPr txBox="1"/>
          <p:nvPr>
            <p:ph idx="4" type="body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9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9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10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10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1" name="Google Shape;61;p11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11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11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1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8" name="Google Shape;68;p12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2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2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2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2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5" name="Google Shape;75;p13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3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3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3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/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1" name="Google Shape;81;p14"/>
          <p:cNvSpPr txBox="1"/>
          <p:nvPr>
            <p:ph idx="1" type="body"/>
          </p:nvPr>
        </p:nvSpPr>
        <p:spPr>
          <a:xfrm rot="5400000">
            <a:off x="604044" y="389732"/>
            <a:ext cx="5811838" cy="5762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4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4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4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14.jpg"/><Relationship Id="rId13" Type="http://schemas.openxmlformats.org/officeDocument/2006/relationships/image" Target="../media/image13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9.png"/><Relationship Id="rId17" Type="http://schemas.openxmlformats.org/officeDocument/2006/relationships/image" Target="../media/image20.png"/><Relationship Id="rId16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0.png"/><Relationship Id="rId7" Type="http://schemas.openxmlformats.org/officeDocument/2006/relationships/image" Target="../media/image26.png"/><Relationship Id="rId8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25.png"/><Relationship Id="rId10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Relationship Id="rId5" Type="http://schemas.openxmlformats.org/officeDocument/2006/relationships/image" Target="../media/image23.png"/><Relationship Id="rId6" Type="http://schemas.openxmlformats.org/officeDocument/2006/relationships/image" Target="../media/image22.png"/><Relationship Id="rId7" Type="http://schemas.openxmlformats.org/officeDocument/2006/relationships/image" Target="../media/image27.png"/><Relationship Id="rId8" Type="http://schemas.openxmlformats.org/officeDocument/2006/relationships/image" Target="../media/image3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Relationship Id="rId4" Type="http://schemas.openxmlformats.org/officeDocument/2006/relationships/image" Target="../media/image31.png"/><Relationship Id="rId5" Type="http://schemas.openxmlformats.org/officeDocument/2006/relationships/image" Target="../media/image34.png"/><Relationship Id="rId6" Type="http://schemas.openxmlformats.org/officeDocument/2006/relationships/image" Target="../media/image32.png"/><Relationship Id="rId7" Type="http://schemas.openxmlformats.org/officeDocument/2006/relationships/image" Target="../media/image38.png"/><Relationship Id="rId8" Type="http://schemas.openxmlformats.org/officeDocument/2006/relationships/image" Target="../media/image3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7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4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7.png"/><Relationship Id="rId10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8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2.png"/><Relationship Id="rId7" Type="http://schemas.openxmlformats.org/officeDocument/2006/relationships/image" Target="../media/image41.png"/><Relationship Id="rId8" Type="http://schemas.openxmlformats.org/officeDocument/2006/relationships/image" Target="../media/image4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9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5"/>
          <p:cNvGrpSpPr/>
          <p:nvPr/>
        </p:nvGrpSpPr>
        <p:grpSpPr>
          <a:xfrm>
            <a:off x="1019176" y="1376363"/>
            <a:ext cx="6502400" cy="3827463"/>
            <a:chOff x="1019176" y="1376363"/>
            <a:chExt cx="6502400" cy="3827463"/>
          </a:xfrm>
        </p:grpSpPr>
        <p:sp>
          <p:nvSpPr>
            <p:cNvPr id="90" name="Google Shape;90;p15"/>
            <p:cNvSpPr/>
            <p:nvPr/>
          </p:nvSpPr>
          <p:spPr>
            <a:xfrm>
              <a:off x="1019176" y="1376363"/>
              <a:ext cx="6502400" cy="3827463"/>
            </a:xfrm>
            <a:custGeom>
              <a:rect b="b" l="l" r="r" t="t"/>
              <a:pathLst>
                <a:path extrusionOk="0" h="2411" w="4096">
                  <a:moveTo>
                    <a:pt x="507" y="2411"/>
                  </a:moveTo>
                  <a:lnTo>
                    <a:pt x="4096" y="1792"/>
                  </a:lnTo>
                  <a:lnTo>
                    <a:pt x="0" y="0"/>
                  </a:lnTo>
                  <a:lnTo>
                    <a:pt x="507" y="2411"/>
                  </a:lnTo>
                  <a:close/>
                </a:path>
              </a:pathLst>
            </a:custGeom>
            <a:solidFill>
              <a:srgbClr val="5EA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1824038" y="2719388"/>
              <a:ext cx="5697538" cy="2484438"/>
            </a:xfrm>
            <a:custGeom>
              <a:rect b="b" l="l" r="r" t="t"/>
              <a:pathLst>
                <a:path extrusionOk="0" h="1565" w="3589">
                  <a:moveTo>
                    <a:pt x="0" y="1565"/>
                  </a:moveTo>
                  <a:lnTo>
                    <a:pt x="3589" y="946"/>
                  </a:lnTo>
                  <a:lnTo>
                    <a:pt x="1619" y="0"/>
                  </a:lnTo>
                  <a:lnTo>
                    <a:pt x="0" y="1565"/>
                  </a:lnTo>
                  <a:close/>
                </a:path>
              </a:pathLst>
            </a:custGeom>
            <a:solidFill>
              <a:srgbClr val="5EA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oogle Shape;92;p15"/>
          <p:cNvGrpSpPr/>
          <p:nvPr/>
        </p:nvGrpSpPr>
        <p:grpSpPr>
          <a:xfrm>
            <a:off x="2008188" y="1112838"/>
            <a:ext cx="6151563" cy="3954463"/>
            <a:chOff x="2008188" y="1112838"/>
            <a:chExt cx="6151563" cy="3954463"/>
          </a:xfrm>
        </p:grpSpPr>
        <p:sp>
          <p:nvSpPr>
            <p:cNvPr id="93" name="Google Shape;93;p15"/>
            <p:cNvSpPr/>
            <p:nvPr/>
          </p:nvSpPr>
          <p:spPr>
            <a:xfrm>
              <a:off x="2008188" y="1173163"/>
              <a:ext cx="6124575" cy="3894138"/>
            </a:xfrm>
            <a:custGeom>
              <a:rect b="b" l="l" r="r" t="t"/>
              <a:pathLst>
                <a:path extrusionOk="0" h="2453" w="3858">
                  <a:moveTo>
                    <a:pt x="0" y="1494"/>
                  </a:moveTo>
                  <a:lnTo>
                    <a:pt x="307" y="939"/>
                  </a:lnTo>
                  <a:lnTo>
                    <a:pt x="3858" y="0"/>
                  </a:lnTo>
                  <a:lnTo>
                    <a:pt x="3611" y="1625"/>
                  </a:lnTo>
                  <a:lnTo>
                    <a:pt x="1737" y="2453"/>
                  </a:lnTo>
                  <a:lnTo>
                    <a:pt x="0" y="1494"/>
                  </a:ln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4765676" y="1112838"/>
              <a:ext cx="3394075" cy="3954463"/>
            </a:xfrm>
            <a:custGeom>
              <a:rect b="b" l="l" r="r" t="t"/>
              <a:pathLst>
                <a:path extrusionOk="0" h="2491" w="2138">
                  <a:moveTo>
                    <a:pt x="2138" y="0"/>
                  </a:moveTo>
                  <a:lnTo>
                    <a:pt x="1874" y="1663"/>
                  </a:lnTo>
                  <a:lnTo>
                    <a:pt x="0" y="2491"/>
                  </a:lnTo>
                  <a:lnTo>
                    <a:pt x="2138" y="0"/>
                  </a:lnTo>
                  <a:close/>
                </a:path>
              </a:pathLst>
            </a:custGeom>
            <a:solidFill>
              <a:srgbClr val="EAA0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Google Shape;95;p15"/>
          <p:cNvSpPr/>
          <p:nvPr/>
        </p:nvSpPr>
        <p:spPr>
          <a:xfrm>
            <a:off x="1485901" y="773113"/>
            <a:ext cx="6643688" cy="3748088"/>
          </a:xfrm>
          <a:custGeom>
            <a:rect b="b" l="l" r="r" t="t"/>
            <a:pathLst>
              <a:path extrusionOk="0" h="2361" w="4185">
                <a:moveTo>
                  <a:pt x="827" y="230"/>
                </a:moveTo>
                <a:lnTo>
                  <a:pt x="1566" y="0"/>
                </a:lnTo>
                <a:lnTo>
                  <a:pt x="4185" y="1569"/>
                </a:lnTo>
                <a:lnTo>
                  <a:pt x="0" y="2361"/>
                </a:lnTo>
                <a:lnTo>
                  <a:pt x="827" y="230"/>
                </a:lnTo>
                <a:close/>
              </a:path>
            </a:pathLst>
          </a:custGeom>
          <a:solidFill>
            <a:srgbClr val="00A99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6" name="Google Shape;96;p15"/>
          <p:cNvGrpSpPr/>
          <p:nvPr/>
        </p:nvGrpSpPr>
        <p:grpSpPr>
          <a:xfrm>
            <a:off x="1017393" y="715534"/>
            <a:ext cx="7262037" cy="4486413"/>
            <a:chOff x="1017393" y="715534"/>
            <a:chExt cx="7262037" cy="4486413"/>
          </a:xfrm>
        </p:grpSpPr>
        <p:pic>
          <p:nvPicPr>
            <p:cNvPr id="97" name="Google Shape;97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17393" y="715534"/>
              <a:ext cx="7262037" cy="44864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15"/>
            <p:cNvSpPr/>
            <p:nvPr/>
          </p:nvSpPr>
          <p:spPr>
            <a:xfrm>
              <a:off x="2583712" y="2094614"/>
              <a:ext cx="3785190" cy="1648046"/>
            </a:xfrm>
            <a:prstGeom prst="rect">
              <a:avLst/>
            </a:prstGeom>
            <a:solidFill>
              <a:srgbClr val="FFFFFF">
                <a:alpha val="97647"/>
              </a:srgbClr>
            </a:solidFill>
            <a:ln cap="flat" cmpd="sng" w="571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9" name="Google Shape;9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22009" y="5374892"/>
            <a:ext cx="2409432" cy="3679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15"/>
          <p:cNvGrpSpPr/>
          <p:nvPr/>
        </p:nvGrpSpPr>
        <p:grpSpPr>
          <a:xfrm>
            <a:off x="1308101" y="719137"/>
            <a:ext cx="5440362" cy="4165601"/>
            <a:chOff x="1308101" y="719137"/>
            <a:chExt cx="5440362" cy="4165601"/>
          </a:xfrm>
        </p:grpSpPr>
        <p:sp>
          <p:nvSpPr>
            <p:cNvPr id="101" name="Google Shape;101;p15"/>
            <p:cNvSpPr/>
            <p:nvPr/>
          </p:nvSpPr>
          <p:spPr>
            <a:xfrm>
              <a:off x="6175376" y="4552950"/>
              <a:ext cx="514350" cy="331788"/>
            </a:xfrm>
            <a:custGeom>
              <a:rect b="b" l="l" r="r" t="t"/>
              <a:pathLst>
                <a:path extrusionOk="0" h="209" w="324">
                  <a:moveTo>
                    <a:pt x="324" y="0"/>
                  </a:moveTo>
                  <a:lnTo>
                    <a:pt x="0" y="81"/>
                  </a:lnTo>
                  <a:lnTo>
                    <a:pt x="175" y="209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5EA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6170613" y="1065213"/>
              <a:ext cx="577850" cy="336550"/>
            </a:xfrm>
            <a:custGeom>
              <a:rect b="b" l="l" r="r" t="t"/>
              <a:pathLst>
                <a:path extrusionOk="0" h="212" w="364">
                  <a:moveTo>
                    <a:pt x="0" y="212"/>
                  </a:moveTo>
                  <a:lnTo>
                    <a:pt x="364" y="159"/>
                  </a:lnTo>
                  <a:lnTo>
                    <a:pt x="183" y="0"/>
                  </a:lnTo>
                  <a:lnTo>
                    <a:pt x="0" y="212"/>
                  </a:lnTo>
                  <a:close/>
                </a:path>
              </a:pathLst>
            </a:custGeom>
            <a:solidFill>
              <a:srgbClr val="FFB02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4795838" y="719137"/>
              <a:ext cx="915988" cy="876300"/>
            </a:xfrm>
            <a:custGeom>
              <a:rect b="b" l="l" r="r" t="t"/>
              <a:pathLst>
                <a:path extrusionOk="0" h="552" w="577">
                  <a:moveTo>
                    <a:pt x="577" y="0"/>
                  </a:moveTo>
                  <a:lnTo>
                    <a:pt x="0" y="242"/>
                  </a:lnTo>
                  <a:lnTo>
                    <a:pt x="524" y="552"/>
                  </a:lnTo>
                  <a:lnTo>
                    <a:pt x="577" y="0"/>
                  </a:lnTo>
                  <a:close/>
                </a:path>
              </a:pathLst>
            </a:custGeom>
            <a:solidFill>
              <a:srgbClr val="5EA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1308101" y="3438525"/>
              <a:ext cx="365125" cy="661988"/>
            </a:xfrm>
            <a:custGeom>
              <a:rect b="b" l="l" r="r" t="t"/>
              <a:pathLst>
                <a:path extrusionOk="0" h="417" w="230">
                  <a:moveTo>
                    <a:pt x="84" y="417"/>
                  </a:moveTo>
                  <a:lnTo>
                    <a:pt x="230" y="62"/>
                  </a:lnTo>
                  <a:lnTo>
                    <a:pt x="0" y="0"/>
                  </a:lnTo>
                  <a:lnTo>
                    <a:pt x="84" y="417"/>
                  </a:lnTo>
                  <a:close/>
                </a:path>
              </a:pathLst>
            </a:custGeom>
            <a:solidFill>
              <a:srgbClr val="03918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" name="Google Shape;105;p15"/>
          <p:cNvGrpSpPr/>
          <p:nvPr/>
        </p:nvGrpSpPr>
        <p:grpSpPr>
          <a:xfrm>
            <a:off x="2171986" y="2395690"/>
            <a:ext cx="4572000" cy="968630"/>
            <a:chOff x="2171986" y="2395690"/>
            <a:chExt cx="4572000" cy="968630"/>
          </a:xfrm>
        </p:grpSpPr>
        <p:grpSp>
          <p:nvGrpSpPr>
            <p:cNvPr id="106" name="Google Shape;106;p15"/>
            <p:cNvGrpSpPr/>
            <p:nvPr/>
          </p:nvGrpSpPr>
          <p:grpSpPr>
            <a:xfrm>
              <a:off x="2171986" y="2589130"/>
              <a:ext cx="4572000" cy="775190"/>
              <a:chOff x="2171986" y="2589130"/>
              <a:chExt cx="4572000" cy="775190"/>
            </a:xfrm>
          </p:grpSpPr>
          <p:sp>
            <p:nvSpPr>
              <p:cNvPr id="107" name="Google Shape;107;p15"/>
              <p:cNvSpPr/>
              <p:nvPr/>
            </p:nvSpPr>
            <p:spPr>
              <a:xfrm>
                <a:off x="2854022" y="2589130"/>
                <a:ext cx="3207929" cy="5416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200">
                    <a:solidFill>
                      <a:srgbClr val="006682"/>
                    </a:solidFill>
                    <a:latin typeface="Arimo"/>
                    <a:ea typeface="Arimo"/>
                    <a:cs typeface="Arimo"/>
                    <a:sym typeface="Arimo"/>
                  </a:rPr>
                  <a:t>DỊCH VỤ NGÂN HÀNG </a:t>
                </a:r>
                <a:endParaRPr b="1" sz="2200">
                  <a:solidFill>
                    <a:srgbClr val="006682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108" name="Google Shape;108;p15"/>
              <p:cNvSpPr/>
              <p:nvPr/>
            </p:nvSpPr>
            <p:spPr>
              <a:xfrm>
                <a:off x="2171986" y="2986011"/>
                <a:ext cx="4572000" cy="3783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rgbClr val="FF9A13"/>
                    </a:solidFill>
                    <a:latin typeface="Arimo"/>
                    <a:ea typeface="Arimo"/>
                    <a:cs typeface="Arimo"/>
                    <a:sym typeface="Arimo"/>
                  </a:rPr>
                  <a:t>THÔNG QUA CÔNG NGHỆ SỐ</a:t>
                </a:r>
                <a:endParaRPr b="1" sz="1400">
                  <a:solidFill>
                    <a:srgbClr val="FF9A13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sp>
          <p:nvSpPr>
            <p:cNvPr id="109" name="Google Shape;109;p15"/>
            <p:cNvSpPr/>
            <p:nvPr/>
          </p:nvSpPr>
          <p:spPr>
            <a:xfrm>
              <a:off x="3248360" y="2395690"/>
              <a:ext cx="2419252" cy="3783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006682"/>
                  </a:solidFill>
                  <a:latin typeface="Arimo"/>
                  <a:ea typeface="Arimo"/>
                  <a:cs typeface="Arimo"/>
                  <a:sym typeface="Arimo"/>
                </a:rPr>
                <a:t>NÂNG CAO TRẢI NGHIỆM 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376520" y="1256384"/>
            <a:ext cx="7262037" cy="4486413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/>
          <p:nvPr/>
        </p:nvSpPr>
        <p:spPr>
          <a:xfrm>
            <a:off x="2165077" y="865147"/>
            <a:ext cx="63020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TRẢI NGHIỆM DỊCH VỤ NGÂN HÀNG </a:t>
            </a:r>
            <a:r>
              <a:rPr b="1" lang="en-US" sz="18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TỪ MỌI KÊNH GIAO DỊCH</a:t>
            </a:r>
            <a:endParaRPr b="1" sz="1800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6"/>
          <p:cNvSpPr/>
          <p:nvPr/>
        </p:nvSpPr>
        <p:spPr>
          <a:xfrm>
            <a:off x="2165077" y="600662"/>
            <a:ext cx="241861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757070"/>
                </a:solidFill>
                <a:latin typeface="Verdana"/>
                <a:ea typeface="Verdana"/>
                <a:cs typeface="Verdana"/>
                <a:sym typeface="Verdana"/>
              </a:rPr>
              <a:t>NỘI DUNG CHÍNH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7" name="Google Shape;117;p16"/>
          <p:cNvGrpSpPr/>
          <p:nvPr/>
        </p:nvGrpSpPr>
        <p:grpSpPr>
          <a:xfrm>
            <a:off x="3283220" y="1744201"/>
            <a:ext cx="5535342" cy="1014170"/>
            <a:chOff x="3620677" y="1744201"/>
            <a:chExt cx="5535342" cy="1014170"/>
          </a:xfrm>
        </p:grpSpPr>
        <p:sp>
          <p:nvSpPr>
            <p:cNvPr id="118" name="Google Shape;118;p16"/>
            <p:cNvSpPr/>
            <p:nvPr/>
          </p:nvSpPr>
          <p:spPr>
            <a:xfrm>
              <a:off x="4584019" y="2041481"/>
              <a:ext cx="4572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039180"/>
                  </a:solidFill>
                  <a:latin typeface="Arimo"/>
                  <a:ea typeface="Arimo"/>
                  <a:cs typeface="Arimo"/>
                  <a:sym typeface="Arimo"/>
                </a:rPr>
                <a:t>NGÂN HÀNG SỐ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039180"/>
                  </a:solidFill>
                  <a:latin typeface="Arimo"/>
                  <a:ea typeface="Arimo"/>
                  <a:cs typeface="Arimo"/>
                  <a:sym typeface="Arimo"/>
                </a:rPr>
                <a:t>KÊNH GIAO DỊCH TRUYỀN THỐNG</a:t>
              </a:r>
              <a:endParaRPr sz="1400">
                <a:solidFill>
                  <a:srgbClr val="03918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9" name="Google Shape;119;p16"/>
            <p:cNvGrpSpPr/>
            <p:nvPr/>
          </p:nvGrpSpPr>
          <p:grpSpPr>
            <a:xfrm>
              <a:off x="3620677" y="1744201"/>
              <a:ext cx="963342" cy="1014170"/>
              <a:chOff x="3620677" y="1744201"/>
              <a:chExt cx="963342" cy="1014170"/>
            </a:xfrm>
          </p:grpSpPr>
          <p:pic>
            <p:nvPicPr>
              <p:cNvPr id="120" name="Google Shape;120;p1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3620677" y="1744201"/>
                <a:ext cx="963342" cy="101417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1" name="Google Shape;121;p16"/>
              <p:cNvSpPr txBox="1"/>
              <p:nvPr/>
            </p:nvSpPr>
            <p:spPr>
              <a:xfrm>
                <a:off x="3796481" y="2145825"/>
                <a:ext cx="50074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01</a:t>
                </a:r>
                <a:endParaRPr/>
              </a:p>
            </p:txBody>
          </p:sp>
        </p:grpSp>
      </p:grpSp>
      <p:grpSp>
        <p:nvGrpSpPr>
          <p:cNvPr id="122" name="Google Shape;122;p16"/>
          <p:cNvGrpSpPr/>
          <p:nvPr/>
        </p:nvGrpSpPr>
        <p:grpSpPr>
          <a:xfrm>
            <a:off x="3216839" y="2780448"/>
            <a:ext cx="5601392" cy="1008775"/>
            <a:chOff x="3554296" y="2780448"/>
            <a:chExt cx="5601392" cy="1008775"/>
          </a:xfrm>
        </p:grpSpPr>
        <p:sp>
          <p:nvSpPr>
            <p:cNvPr id="123" name="Google Shape;123;p16"/>
            <p:cNvSpPr/>
            <p:nvPr/>
          </p:nvSpPr>
          <p:spPr>
            <a:xfrm>
              <a:off x="4583688" y="3055651"/>
              <a:ext cx="4572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E07116"/>
                  </a:solidFill>
                  <a:latin typeface="Arimo"/>
                  <a:ea typeface="Arimo"/>
                  <a:cs typeface="Arimo"/>
                  <a:sym typeface="Arimo"/>
                </a:rPr>
                <a:t>NGÂN HÀNG SỐ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E07116"/>
                  </a:solidFill>
                  <a:latin typeface="Arimo"/>
                  <a:ea typeface="Arimo"/>
                  <a:cs typeface="Arimo"/>
                  <a:sym typeface="Arimo"/>
                </a:rPr>
                <a:t>KÊNH KIOSK BANKING &amp; E-COMMERCE</a:t>
              </a:r>
              <a:endParaRPr/>
            </a:p>
          </p:txBody>
        </p:sp>
        <p:grpSp>
          <p:nvGrpSpPr>
            <p:cNvPr id="124" name="Google Shape;124;p16"/>
            <p:cNvGrpSpPr/>
            <p:nvPr/>
          </p:nvGrpSpPr>
          <p:grpSpPr>
            <a:xfrm>
              <a:off x="3554296" y="2780448"/>
              <a:ext cx="963342" cy="1008775"/>
              <a:chOff x="3554296" y="2780448"/>
              <a:chExt cx="963342" cy="1008775"/>
            </a:xfrm>
          </p:grpSpPr>
          <p:pic>
            <p:nvPicPr>
              <p:cNvPr id="125" name="Google Shape;125;p16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3554296" y="2780448"/>
                <a:ext cx="963342" cy="10087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6" name="Google Shape;126;p16"/>
              <p:cNvSpPr txBox="1"/>
              <p:nvPr/>
            </p:nvSpPr>
            <p:spPr>
              <a:xfrm>
                <a:off x="3750304" y="3196030"/>
                <a:ext cx="50074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02</a:t>
                </a:r>
                <a:endParaRPr/>
              </a:p>
            </p:txBody>
          </p:sp>
        </p:grpSp>
      </p:grpSp>
      <p:grpSp>
        <p:nvGrpSpPr>
          <p:cNvPr id="127" name="Google Shape;127;p16"/>
          <p:cNvGrpSpPr/>
          <p:nvPr/>
        </p:nvGrpSpPr>
        <p:grpSpPr>
          <a:xfrm>
            <a:off x="3216839" y="3789223"/>
            <a:ext cx="5589704" cy="1008775"/>
            <a:chOff x="3554296" y="3789223"/>
            <a:chExt cx="5589704" cy="1008775"/>
          </a:xfrm>
        </p:grpSpPr>
        <p:sp>
          <p:nvSpPr>
            <p:cNvPr id="128" name="Google Shape;128;p16"/>
            <p:cNvSpPr/>
            <p:nvPr/>
          </p:nvSpPr>
          <p:spPr>
            <a:xfrm>
              <a:off x="4572000" y="4115110"/>
              <a:ext cx="45720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005A92"/>
                  </a:solidFill>
                  <a:latin typeface="Arimo"/>
                  <a:ea typeface="Arimo"/>
                  <a:cs typeface="Arimo"/>
                  <a:sym typeface="Arimo"/>
                </a:rPr>
                <a:t>NGÂN HÀNG SỐ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005A92"/>
                  </a:solidFill>
                  <a:latin typeface="Arimo"/>
                  <a:ea typeface="Arimo"/>
                  <a:cs typeface="Arimo"/>
                  <a:sym typeface="Arimo"/>
                </a:rPr>
                <a:t>KÊNH INTERNET BANKING &amp; MOBILE BANKING</a:t>
              </a:r>
              <a:endParaRPr/>
            </a:p>
          </p:txBody>
        </p:sp>
        <p:grpSp>
          <p:nvGrpSpPr>
            <p:cNvPr id="129" name="Google Shape;129;p16"/>
            <p:cNvGrpSpPr/>
            <p:nvPr/>
          </p:nvGrpSpPr>
          <p:grpSpPr>
            <a:xfrm>
              <a:off x="3554296" y="3789223"/>
              <a:ext cx="963342" cy="1008775"/>
              <a:chOff x="3554296" y="3789223"/>
              <a:chExt cx="963342" cy="1008775"/>
            </a:xfrm>
          </p:grpSpPr>
          <p:pic>
            <p:nvPicPr>
              <p:cNvPr id="130" name="Google Shape;130;p16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3554296" y="3789223"/>
                <a:ext cx="963342" cy="10087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1" name="Google Shape;131;p16"/>
              <p:cNvSpPr txBox="1"/>
              <p:nvPr/>
            </p:nvSpPr>
            <p:spPr>
              <a:xfrm>
                <a:off x="3747672" y="4214370"/>
                <a:ext cx="50074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03</a:t>
                </a:r>
                <a:endParaRPr/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6194" y="3058301"/>
            <a:ext cx="6739267" cy="3013597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7"/>
          <p:cNvSpPr/>
          <p:nvPr/>
        </p:nvSpPr>
        <p:spPr>
          <a:xfrm>
            <a:off x="3493735" y="3402716"/>
            <a:ext cx="4762" cy="3175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cubicBezTo>
                  <a:pt x="1" y="1"/>
                  <a:pt x="0" y="0"/>
                  <a:pt x="0" y="0"/>
                </a:cubicBezTo>
                <a:cubicBezTo>
                  <a:pt x="0" y="0"/>
                  <a:pt x="1" y="1"/>
                  <a:pt x="1" y="1"/>
                </a:cubicBez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3476272" y="3397953"/>
            <a:ext cx="4762" cy="0"/>
          </a:xfrm>
          <a:custGeom>
            <a:rect b="b" l="l" r="r" t="t"/>
            <a:pathLst>
              <a:path extrusionOk="0" h="120000" w="1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1" y="0"/>
                </a:cubicBez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7"/>
          <p:cNvSpPr/>
          <p:nvPr/>
        </p:nvSpPr>
        <p:spPr>
          <a:xfrm>
            <a:off x="3441347" y="3383666"/>
            <a:ext cx="4762" cy="3175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cubicBezTo>
                  <a:pt x="1" y="1"/>
                  <a:pt x="0" y="1"/>
                  <a:pt x="0" y="0"/>
                </a:cubicBezTo>
                <a:cubicBezTo>
                  <a:pt x="0" y="1"/>
                  <a:pt x="1" y="1"/>
                  <a:pt x="1" y="1"/>
                </a:cubicBez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3458810" y="3390016"/>
            <a:ext cx="0" cy="4763"/>
          </a:xfrm>
          <a:custGeom>
            <a:rect b="b" l="l" r="r" t="t"/>
            <a:pathLst>
              <a:path extrusionOk="0" h="1" w="120000"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7"/>
          <p:cNvSpPr/>
          <p:nvPr/>
        </p:nvSpPr>
        <p:spPr>
          <a:xfrm>
            <a:off x="3431822" y="3378903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7"/>
          <p:cNvSpPr/>
          <p:nvPr/>
        </p:nvSpPr>
        <p:spPr>
          <a:xfrm>
            <a:off x="3423885" y="3370966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7"/>
          <p:cNvSpPr/>
          <p:nvPr/>
        </p:nvSpPr>
        <p:spPr>
          <a:xfrm>
            <a:off x="6705247" y="5587116"/>
            <a:ext cx="739775" cy="414338"/>
          </a:xfrm>
          <a:custGeom>
            <a:rect b="b" l="l" r="r" t="t"/>
            <a:pathLst>
              <a:path extrusionOk="0" h="261" w="466">
                <a:moveTo>
                  <a:pt x="466" y="0"/>
                </a:moveTo>
                <a:lnTo>
                  <a:pt x="0" y="261"/>
                </a:lnTo>
                <a:lnTo>
                  <a:pt x="466" y="0"/>
                </a:lnTo>
                <a:close/>
              </a:path>
            </a:pathLst>
          </a:custGeom>
          <a:solidFill>
            <a:srgbClr val="00AAA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2825397" y="2940753"/>
            <a:ext cx="588962" cy="836613"/>
          </a:xfrm>
          <a:custGeom>
            <a:rect b="b" l="l" r="r" t="t"/>
            <a:pathLst>
              <a:path extrusionOk="0" h="527" w="371">
                <a:moveTo>
                  <a:pt x="371" y="527"/>
                </a:moveTo>
                <a:lnTo>
                  <a:pt x="0" y="0"/>
                </a:lnTo>
                <a:lnTo>
                  <a:pt x="371" y="527"/>
                </a:lnTo>
                <a:close/>
              </a:path>
            </a:pathLst>
          </a:custGeom>
          <a:solidFill>
            <a:srgbClr val="7AC94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356474" y="405488"/>
            <a:ext cx="315983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5A92"/>
                </a:solidFill>
                <a:latin typeface="Arimo"/>
                <a:ea typeface="Arimo"/>
                <a:cs typeface="Arimo"/>
                <a:sym typeface="Arimo"/>
              </a:rPr>
              <a:t>HÀNH TRÌNH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E4E79"/>
                </a:solidFill>
                <a:latin typeface="Arimo"/>
                <a:ea typeface="Arimo"/>
                <a:cs typeface="Arimo"/>
                <a:sym typeface="Arimo"/>
              </a:rPr>
              <a:t>CỦA KHÁCH HÀNG</a:t>
            </a:r>
            <a:endParaRPr sz="18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6" name="Google Shape;146;p17"/>
          <p:cNvGrpSpPr/>
          <p:nvPr/>
        </p:nvGrpSpPr>
        <p:grpSpPr>
          <a:xfrm>
            <a:off x="379327" y="4429191"/>
            <a:ext cx="3391594" cy="1063115"/>
            <a:chOff x="3480694" y="5222875"/>
            <a:chExt cx="3391594" cy="1063115"/>
          </a:xfrm>
        </p:grpSpPr>
        <p:cxnSp>
          <p:nvCxnSpPr>
            <p:cNvPr id="147" name="Google Shape;147;p17"/>
            <p:cNvCxnSpPr/>
            <p:nvPr/>
          </p:nvCxnSpPr>
          <p:spPr>
            <a:xfrm rot="10800000">
              <a:off x="6348436" y="5776327"/>
              <a:ext cx="283619" cy="509663"/>
            </a:xfrm>
            <a:prstGeom prst="straightConnector1">
              <a:avLst/>
            </a:prstGeom>
            <a:solidFill>
              <a:srgbClr val="8C57C1"/>
            </a:solidFill>
            <a:ln cap="sq" cmpd="sng" w="57150">
              <a:solidFill>
                <a:srgbClr val="8C57C1"/>
              </a:solidFill>
              <a:prstDash val="solid"/>
              <a:miter lim="800000"/>
              <a:headEnd len="med" w="med" type="oval"/>
              <a:tailEnd len="med" w="med" type="oval"/>
            </a:ln>
          </p:spPr>
        </p:cxnSp>
        <p:sp>
          <p:nvSpPr>
            <p:cNvPr id="148" name="Google Shape;148;p17"/>
            <p:cNvSpPr/>
            <p:nvPr/>
          </p:nvSpPr>
          <p:spPr>
            <a:xfrm>
              <a:off x="4221163" y="5222875"/>
              <a:ext cx="2651125" cy="766763"/>
            </a:xfrm>
            <a:custGeom>
              <a:rect b="b" l="l" r="r" t="t"/>
              <a:pathLst>
                <a:path extrusionOk="0" h="198" w="603">
                  <a:moveTo>
                    <a:pt x="112" y="198"/>
                  </a:moveTo>
                  <a:cubicBezTo>
                    <a:pt x="315" y="198"/>
                    <a:pt x="315" y="198"/>
                    <a:pt x="315" y="198"/>
                  </a:cubicBezTo>
                  <a:cubicBezTo>
                    <a:pt x="518" y="198"/>
                    <a:pt x="518" y="198"/>
                    <a:pt x="518" y="198"/>
                  </a:cubicBezTo>
                  <a:cubicBezTo>
                    <a:pt x="565" y="198"/>
                    <a:pt x="603" y="160"/>
                    <a:pt x="603" y="113"/>
                  </a:cubicBezTo>
                  <a:cubicBezTo>
                    <a:pt x="603" y="85"/>
                    <a:pt x="603" y="85"/>
                    <a:pt x="603" y="85"/>
                  </a:cubicBezTo>
                  <a:cubicBezTo>
                    <a:pt x="603" y="38"/>
                    <a:pt x="565" y="0"/>
                    <a:pt x="518" y="0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8"/>
                    <a:pt x="0" y="198"/>
                    <a:pt x="0" y="198"/>
                  </a:cubicBezTo>
                  <a:lnTo>
                    <a:pt x="112" y="198"/>
                  </a:lnTo>
                  <a:close/>
                </a:path>
              </a:pathLst>
            </a:custGeom>
            <a:solidFill>
              <a:srgbClr val="8C57C1"/>
            </a:solidFill>
            <a:ln cap="flat" cmpd="sng" w="9525">
              <a:solidFill>
                <a:srgbClr val="8C57C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7"/>
            <p:cNvSpPr txBox="1"/>
            <p:nvPr/>
          </p:nvSpPr>
          <p:spPr>
            <a:xfrm>
              <a:off x="3480694" y="5234743"/>
              <a:ext cx="813043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400">
                  <a:solidFill>
                    <a:srgbClr val="8C57C1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 b="1" sz="4400">
                <a:solidFill>
                  <a:srgbClr val="8C57C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17"/>
            <p:cNvSpPr/>
            <p:nvPr/>
          </p:nvSpPr>
          <p:spPr>
            <a:xfrm>
              <a:off x="4346902" y="5422198"/>
              <a:ext cx="22878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Tiếp cận, thu hút KH</a:t>
              </a:r>
              <a:endParaRPr b="1" sz="18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151" name="Google Shape;151;p17"/>
          <p:cNvGrpSpPr/>
          <p:nvPr/>
        </p:nvGrpSpPr>
        <p:grpSpPr>
          <a:xfrm>
            <a:off x="5458984" y="2521987"/>
            <a:ext cx="3407702" cy="2106455"/>
            <a:chOff x="372136" y="3951288"/>
            <a:chExt cx="3407702" cy="2106455"/>
          </a:xfrm>
        </p:grpSpPr>
        <p:cxnSp>
          <p:nvCxnSpPr>
            <p:cNvPr id="152" name="Google Shape;152;p17"/>
            <p:cNvCxnSpPr/>
            <p:nvPr/>
          </p:nvCxnSpPr>
          <p:spPr>
            <a:xfrm flipH="1">
              <a:off x="1392974" y="4722813"/>
              <a:ext cx="660782" cy="1334930"/>
            </a:xfrm>
            <a:prstGeom prst="straightConnector1">
              <a:avLst/>
            </a:prstGeom>
            <a:noFill/>
            <a:ln cap="sq" cmpd="sng" w="57150">
              <a:solidFill>
                <a:srgbClr val="ED1164"/>
              </a:solidFill>
              <a:prstDash val="solid"/>
              <a:miter lim="800000"/>
              <a:headEnd len="sm" w="sm" type="none"/>
              <a:tailEnd len="med" w="med" type="oval"/>
            </a:ln>
          </p:spPr>
        </p:cxnSp>
        <p:sp>
          <p:nvSpPr>
            <p:cNvPr id="153" name="Google Shape;153;p17"/>
            <p:cNvSpPr/>
            <p:nvPr/>
          </p:nvSpPr>
          <p:spPr>
            <a:xfrm>
              <a:off x="1128713" y="3951288"/>
              <a:ext cx="2651125" cy="771525"/>
            </a:xfrm>
            <a:custGeom>
              <a:rect b="b" l="l" r="r" t="t"/>
              <a:pathLst>
                <a:path extrusionOk="0" h="199" w="603">
                  <a:moveTo>
                    <a:pt x="112" y="199"/>
                  </a:moveTo>
                  <a:cubicBezTo>
                    <a:pt x="315" y="199"/>
                    <a:pt x="315" y="199"/>
                    <a:pt x="315" y="199"/>
                  </a:cubicBezTo>
                  <a:cubicBezTo>
                    <a:pt x="518" y="199"/>
                    <a:pt x="518" y="199"/>
                    <a:pt x="518" y="199"/>
                  </a:cubicBezTo>
                  <a:cubicBezTo>
                    <a:pt x="565" y="199"/>
                    <a:pt x="603" y="160"/>
                    <a:pt x="603" y="113"/>
                  </a:cubicBezTo>
                  <a:cubicBezTo>
                    <a:pt x="603" y="85"/>
                    <a:pt x="603" y="85"/>
                    <a:pt x="603" y="85"/>
                  </a:cubicBezTo>
                  <a:cubicBezTo>
                    <a:pt x="603" y="38"/>
                    <a:pt x="565" y="0"/>
                    <a:pt x="518" y="0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9"/>
                    <a:pt x="0" y="199"/>
                    <a:pt x="0" y="199"/>
                  </a:cubicBezTo>
                  <a:lnTo>
                    <a:pt x="112" y="199"/>
                  </a:lnTo>
                  <a:close/>
                </a:path>
              </a:pathLst>
            </a:custGeom>
            <a:solidFill>
              <a:srgbClr val="ED116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7"/>
            <p:cNvSpPr txBox="1"/>
            <p:nvPr/>
          </p:nvSpPr>
          <p:spPr>
            <a:xfrm>
              <a:off x="372136" y="3962176"/>
              <a:ext cx="813043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400">
                  <a:solidFill>
                    <a:srgbClr val="ED1164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 b="1" sz="4400">
                <a:solidFill>
                  <a:srgbClr val="ED116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7"/>
            <p:cNvSpPr/>
            <p:nvPr/>
          </p:nvSpPr>
          <p:spPr>
            <a:xfrm>
              <a:off x="1218286" y="4164939"/>
              <a:ext cx="21723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Quá trình bán hàng</a:t>
              </a:r>
              <a:endParaRPr b="1" sz="18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156" name="Google Shape;156;p17"/>
          <p:cNvGrpSpPr/>
          <p:nvPr/>
        </p:nvGrpSpPr>
        <p:grpSpPr>
          <a:xfrm>
            <a:off x="627800" y="2186689"/>
            <a:ext cx="3366737" cy="1649154"/>
            <a:chOff x="263875" y="1897308"/>
            <a:chExt cx="3366737" cy="1649154"/>
          </a:xfrm>
        </p:grpSpPr>
        <p:cxnSp>
          <p:nvCxnSpPr>
            <p:cNvPr id="157" name="Google Shape;157;p17"/>
            <p:cNvCxnSpPr/>
            <p:nvPr/>
          </p:nvCxnSpPr>
          <p:spPr>
            <a:xfrm rot="10800000">
              <a:off x="2192082" y="2582437"/>
              <a:ext cx="401122" cy="964025"/>
            </a:xfrm>
            <a:prstGeom prst="straightConnector1">
              <a:avLst/>
            </a:prstGeom>
            <a:noFill/>
            <a:ln cap="sq" cmpd="sng" w="57150">
              <a:solidFill>
                <a:srgbClr val="7AC943"/>
              </a:solidFill>
              <a:prstDash val="solid"/>
              <a:miter lim="800000"/>
              <a:headEnd len="med" w="med" type="oval"/>
              <a:tailEnd len="med" w="med" type="none"/>
            </a:ln>
          </p:spPr>
        </p:cxnSp>
        <p:sp>
          <p:nvSpPr>
            <p:cNvPr id="158" name="Google Shape;158;p17"/>
            <p:cNvSpPr/>
            <p:nvPr/>
          </p:nvSpPr>
          <p:spPr>
            <a:xfrm>
              <a:off x="974725" y="1909763"/>
              <a:ext cx="2655887" cy="769938"/>
            </a:xfrm>
            <a:custGeom>
              <a:rect b="b" l="l" r="r" t="t"/>
              <a:pathLst>
                <a:path extrusionOk="0" h="199" w="604">
                  <a:moveTo>
                    <a:pt x="112" y="199"/>
                  </a:moveTo>
                  <a:cubicBezTo>
                    <a:pt x="315" y="199"/>
                    <a:pt x="315" y="199"/>
                    <a:pt x="315" y="199"/>
                  </a:cubicBezTo>
                  <a:cubicBezTo>
                    <a:pt x="519" y="199"/>
                    <a:pt x="519" y="199"/>
                    <a:pt x="519" y="199"/>
                  </a:cubicBezTo>
                  <a:cubicBezTo>
                    <a:pt x="566" y="199"/>
                    <a:pt x="604" y="161"/>
                    <a:pt x="604" y="114"/>
                  </a:cubicBezTo>
                  <a:cubicBezTo>
                    <a:pt x="604" y="86"/>
                    <a:pt x="604" y="86"/>
                    <a:pt x="604" y="86"/>
                  </a:cubicBezTo>
                  <a:cubicBezTo>
                    <a:pt x="604" y="39"/>
                    <a:pt x="566" y="0"/>
                    <a:pt x="519" y="0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9"/>
                    <a:pt x="0" y="199"/>
                    <a:pt x="0" y="199"/>
                  </a:cubicBezTo>
                  <a:lnTo>
                    <a:pt x="112" y="199"/>
                  </a:lnTo>
                  <a:close/>
                </a:path>
              </a:pathLst>
            </a:custGeom>
            <a:solidFill>
              <a:srgbClr val="7AC943"/>
            </a:solidFill>
            <a:ln cap="flat" cmpd="sng" w="17450">
              <a:solidFill>
                <a:srgbClr val="7AC94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7"/>
            <p:cNvSpPr txBox="1"/>
            <p:nvPr/>
          </p:nvSpPr>
          <p:spPr>
            <a:xfrm>
              <a:off x="263875" y="1897308"/>
              <a:ext cx="755335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400">
                  <a:solidFill>
                    <a:srgbClr val="7AC943"/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/>
            </a:p>
          </p:txBody>
        </p:sp>
        <p:sp>
          <p:nvSpPr>
            <p:cNvPr id="160" name="Google Shape;160;p17"/>
            <p:cNvSpPr/>
            <p:nvPr/>
          </p:nvSpPr>
          <p:spPr>
            <a:xfrm>
              <a:off x="1132276" y="1947396"/>
              <a:ext cx="2249334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Chăm sóc và làm </a:t>
              </a:r>
              <a:br>
                <a:rPr b="1" lang="en-US" sz="18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</a:br>
              <a:r>
                <a:rPr b="1" lang="en-US" sz="18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khách hàng hài lòng</a:t>
              </a:r>
              <a:endParaRPr/>
            </a:p>
          </p:txBody>
        </p:sp>
      </p:grpSp>
      <p:grpSp>
        <p:nvGrpSpPr>
          <p:cNvPr id="161" name="Google Shape;161;p17"/>
          <p:cNvGrpSpPr/>
          <p:nvPr/>
        </p:nvGrpSpPr>
        <p:grpSpPr>
          <a:xfrm>
            <a:off x="3840384" y="1209488"/>
            <a:ext cx="3410785" cy="2196403"/>
            <a:chOff x="4807703" y="1305219"/>
            <a:chExt cx="3410785" cy="2196403"/>
          </a:xfrm>
        </p:grpSpPr>
        <p:cxnSp>
          <p:nvCxnSpPr>
            <p:cNvPr id="162" name="Google Shape;162;p17"/>
            <p:cNvCxnSpPr/>
            <p:nvPr/>
          </p:nvCxnSpPr>
          <p:spPr>
            <a:xfrm flipH="1" rot="10800000">
              <a:off x="5873147" y="2009772"/>
              <a:ext cx="718152" cy="1491850"/>
            </a:xfrm>
            <a:prstGeom prst="straightConnector1">
              <a:avLst/>
            </a:prstGeom>
            <a:noFill/>
            <a:ln cap="flat" cmpd="sng" w="57150">
              <a:solidFill>
                <a:srgbClr val="0070C0"/>
              </a:solidFill>
              <a:prstDash val="solid"/>
              <a:miter lim="800000"/>
              <a:headEnd len="med" w="med" type="oval"/>
              <a:tailEnd len="med" w="med" type="none"/>
            </a:ln>
          </p:spPr>
        </p:cxnSp>
        <p:sp>
          <p:nvSpPr>
            <p:cNvPr id="163" name="Google Shape;163;p17"/>
            <p:cNvSpPr/>
            <p:nvPr/>
          </p:nvSpPr>
          <p:spPr>
            <a:xfrm>
              <a:off x="5567363" y="1312863"/>
              <a:ext cx="2651125" cy="771525"/>
            </a:xfrm>
            <a:custGeom>
              <a:rect b="b" l="l" r="r" t="t"/>
              <a:pathLst>
                <a:path extrusionOk="0" h="199" w="603">
                  <a:moveTo>
                    <a:pt x="112" y="199"/>
                  </a:moveTo>
                  <a:cubicBezTo>
                    <a:pt x="315" y="199"/>
                    <a:pt x="315" y="199"/>
                    <a:pt x="315" y="199"/>
                  </a:cubicBezTo>
                  <a:cubicBezTo>
                    <a:pt x="518" y="199"/>
                    <a:pt x="518" y="199"/>
                    <a:pt x="518" y="199"/>
                  </a:cubicBezTo>
                  <a:cubicBezTo>
                    <a:pt x="565" y="199"/>
                    <a:pt x="603" y="161"/>
                    <a:pt x="603" y="114"/>
                  </a:cubicBezTo>
                  <a:cubicBezTo>
                    <a:pt x="603" y="85"/>
                    <a:pt x="603" y="85"/>
                    <a:pt x="603" y="85"/>
                  </a:cubicBezTo>
                  <a:cubicBezTo>
                    <a:pt x="603" y="39"/>
                    <a:pt x="565" y="0"/>
                    <a:pt x="518" y="0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9"/>
                    <a:pt x="0" y="199"/>
                    <a:pt x="0" y="199"/>
                  </a:cubicBezTo>
                  <a:lnTo>
                    <a:pt x="112" y="199"/>
                  </a:lnTo>
                  <a:close/>
                </a:path>
              </a:pathLst>
            </a:custGeom>
            <a:solidFill>
              <a:srgbClr val="0A62A5"/>
            </a:solidFill>
            <a:ln cap="flat" cmpd="sng" w="174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17"/>
            <p:cNvSpPr txBox="1"/>
            <p:nvPr/>
          </p:nvSpPr>
          <p:spPr>
            <a:xfrm>
              <a:off x="4807703" y="1305219"/>
              <a:ext cx="755335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/>
            </a:p>
          </p:txBody>
        </p:sp>
        <p:sp>
          <p:nvSpPr>
            <p:cNvPr id="165" name="Google Shape;165;p17"/>
            <p:cNvSpPr/>
            <p:nvPr/>
          </p:nvSpPr>
          <p:spPr>
            <a:xfrm>
              <a:off x="5708362" y="1496077"/>
              <a:ext cx="233910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Khơi gợi nhu cầu mới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"/>
          <p:cNvSpPr/>
          <p:nvPr/>
        </p:nvSpPr>
        <p:spPr>
          <a:xfrm rot="2700000">
            <a:off x="1071518" y="1724404"/>
            <a:ext cx="3469799" cy="34680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1" name="Google Shape;171;p18"/>
          <p:cNvGrpSpPr/>
          <p:nvPr/>
        </p:nvGrpSpPr>
        <p:grpSpPr>
          <a:xfrm>
            <a:off x="3817089" y="4692873"/>
            <a:ext cx="3548893" cy="1442980"/>
            <a:chOff x="3697955" y="4484776"/>
            <a:chExt cx="3903782" cy="1587278"/>
          </a:xfrm>
        </p:grpSpPr>
        <p:grpSp>
          <p:nvGrpSpPr>
            <p:cNvPr id="172" name="Google Shape;172;p18"/>
            <p:cNvGrpSpPr/>
            <p:nvPr/>
          </p:nvGrpSpPr>
          <p:grpSpPr>
            <a:xfrm>
              <a:off x="3697955" y="4893400"/>
              <a:ext cx="1638120" cy="959697"/>
              <a:chOff x="1556879" y="740978"/>
              <a:chExt cx="2180337" cy="1277360"/>
            </a:xfrm>
          </p:grpSpPr>
          <p:pic>
            <p:nvPicPr>
              <p:cNvPr id="173" name="Google Shape;173;p1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2211039" y="740978"/>
                <a:ext cx="898472" cy="74804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4" name="Google Shape;174;p18"/>
              <p:cNvSpPr txBox="1"/>
              <p:nvPr/>
            </p:nvSpPr>
            <p:spPr>
              <a:xfrm>
                <a:off x="1556879" y="1612783"/>
                <a:ext cx="2180337" cy="4055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200">
                    <a:solidFill>
                      <a:srgbClr val="008CB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Segmentation</a:t>
                </a:r>
                <a:endParaRPr/>
              </a:p>
            </p:txBody>
          </p:sp>
        </p:grpSp>
        <p:grpSp>
          <p:nvGrpSpPr>
            <p:cNvPr id="175" name="Google Shape;175;p18"/>
            <p:cNvGrpSpPr/>
            <p:nvPr/>
          </p:nvGrpSpPr>
          <p:grpSpPr>
            <a:xfrm>
              <a:off x="5215322" y="5192841"/>
              <a:ext cx="1815938" cy="879213"/>
              <a:chOff x="4006923" y="1837056"/>
              <a:chExt cx="2417015" cy="1170229"/>
            </a:xfrm>
          </p:grpSpPr>
          <p:pic>
            <p:nvPicPr>
              <p:cNvPr id="176" name="Google Shape;176;p18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4852172" y="1837056"/>
                <a:ext cx="773317" cy="72673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7" name="Google Shape;177;p18"/>
              <p:cNvSpPr txBox="1"/>
              <p:nvPr/>
            </p:nvSpPr>
            <p:spPr>
              <a:xfrm>
                <a:off x="4006923" y="2601731"/>
                <a:ext cx="2417015" cy="405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200">
                    <a:solidFill>
                      <a:srgbClr val="008CB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Landing Pages</a:t>
                </a:r>
                <a:endParaRPr/>
              </a:p>
            </p:txBody>
          </p:sp>
        </p:grpSp>
        <p:grpSp>
          <p:nvGrpSpPr>
            <p:cNvPr id="178" name="Google Shape;178;p18"/>
            <p:cNvGrpSpPr/>
            <p:nvPr/>
          </p:nvGrpSpPr>
          <p:grpSpPr>
            <a:xfrm>
              <a:off x="4793202" y="4484776"/>
              <a:ext cx="1177607" cy="929142"/>
              <a:chOff x="4333044" y="-132164"/>
              <a:chExt cx="1567396" cy="1236677"/>
            </a:xfrm>
          </p:grpSpPr>
          <p:pic>
            <p:nvPicPr>
              <p:cNvPr id="179" name="Google Shape;179;p18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4689030" y="-132164"/>
                <a:ext cx="855421" cy="8554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0" name="Google Shape;180;p18"/>
              <p:cNvSpPr txBox="1"/>
              <p:nvPr/>
            </p:nvSpPr>
            <p:spPr>
              <a:xfrm>
                <a:off x="4333044" y="698962"/>
                <a:ext cx="1567396" cy="4055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200">
                    <a:solidFill>
                      <a:srgbClr val="008CB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Facebook</a:t>
                </a:r>
                <a:endParaRPr/>
              </a:p>
            </p:txBody>
          </p:sp>
        </p:grpSp>
        <p:grpSp>
          <p:nvGrpSpPr>
            <p:cNvPr id="181" name="Google Shape;181;p18"/>
            <p:cNvGrpSpPr/>
            <p:nvPr/>
          </p:nvGrpSpPr>
          <p:grpSpPr>
            <a:xfrm>
              <a:off x="6424130" y="4746331"/>
              <a:ext cx="1177607" cy="922945"/>
              <a:chOff x="7627125" y="1219474"/>
              <a:chExt cx="1567396" cy="1228443"/>
            </a:xfrm>
          </p:grpSpPr>
          <p:sp>
            <p:nvSpPr>
              <p:cNvPr id="182" name="Google Shape;182;p18"/>
              <p:cNvSpPr txBox="1"/>
              <p:nvPr/>
            </p:nvSpPr>
            <p:spPr>
              <a:xfrm>
                <a:off x="7627125" y="2042362"/>
                <a:ext cx="1567396" cy="4055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200">
                    <a:solidFill>
                      <a:srgbClr val="008CB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Email</a:t>
                </a:r>
                <a:endParaRPr/>
              </a:p>
            </p:txBody>
          </p:sp>
          <p:pic>
            <p:nvPicPr>
              <p:cNvPr id="183" name="Google Shape;183;p18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8021470" y="1219474"/>
                <a:ext cx="738943" cy="73566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84" name="Google Shape;184;p18"/>
          <p:cNvGrpSpPr/>
          <p:nvPr/>
        </p:nvGrpSpPr>
        <p:grpSpPr>
          <a:xfrm flipH="1">
            <a:off x="4003539" y="979612"/>
            <a:ext cx="3229095" cy="1475274"/>
            <a:chOff x="4213054" y="1110586"/>
            <a:chExt cx="2565113" cy="1226814"/>
          </a:xfrm>
        </p:grpSpPr>
        <p:pic>
          <p:nvPicPr>
            <p:cNvPr id="185" name="Google Shape;185;p1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flipH="1">
              <a:off x="4213054" y="1146770"/>
              <a:ext cx="1072385" cy="787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" name="Google Shape;186;p1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 flipH="1">
              <a:off x="5005128" y="1450081"/>
              <a:ext cx="1138379" cy="8873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1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 flipH="1">
              <a:off x="5747028" y="1110586"/>
              <a:ext cx="1031139" cy="7728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8" name="Google Shape;188;p18"/>
          <p:cNvGrpSpPr/>
          <p:nvPr/>
        </p:nvGrpSpPr>
        <p:grpSpPr>
          <a:xfrm>
            <a:off x="3797860" y="2715289"/>
            <a:ext cx="3288657" cy="1373935"/>
            <a:chOff x="8488978" y="3420645"/>
            <a:chExt cx="3258172" cy="2319687"/>
          </a:xfrm>
        </p:grpSpPr>
        <p:pic>
          <p:nvPicPr>
            <p:cNvPr id="189" name="Google Shape;189;p1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870600" y="3656096"/>
              <a:ext cx="2876550" cy="20842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" name="Google Shape;190;p18"/>
            <p:cNvSpPr txBox="1"/>
            <p:nvPr/>
          </p:nvSpPr>
          <p:spPr>
            <a:xfrm>
              <a:off x="8488978" y="3420645"/>
              <a:ext cx="3258172" cy="4676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64B44B"/>
                  </a:solidFill>
                  <a:latin typeface="Calibri"/>
                  <a:ea typeface="Calibri"/>
                  <a:cs typeface="Calibri"/>
                  <a:sym typeface="Calibri"/>
                </a:rPr>
                <a:t>Smartqueue, đặt hẹn online</a:t>
              </a:r>
              <a:endParaRPr/>
            </a:p>
          </p:txBody>
        </p:sp>
      </p:grpSp>
      <p:grpSp>
        <p:nvGrpSpPr>
          <p:cNvPr id="191" name="Google Shape;191;p18"/>
          <p:cNvGrpSpPr/>
          <p:nvPr/>
        </p:nvGrpSpPr>
        <p:grpSpPr>
          <a:xfrm>
            <a:off x="7263894" y="866179"/>
            <a:ext cx="1301040" cy="1716698"/>
            <a:chOff x="7263894" y="866179"/>
            <a:chExt cx="1301040" cy="1716698"/>
          </a:xfrm>
        </p:grpSpPr>
        <p:sp>
          <p:nvSpPr>
            <p:cNvPr id="192" name="Google Shape;192;p18"/>
            <p:cNvSpPr/>
            <p:nvPr/>
          </p:nvSpPr>
          <p:spPr>
            <a:xfrm>
              <a:off x="7740669" y="1644874"/>
              <a:ext cx="824265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00AA87"/>
                  </a:solidFill>
                  <a:latin typeface="Arial"/>
                  <a:ea typeface="Arial"/>
                  <a:cs typeface="Arial"/>
                  <a:sym typeface="Arial"/>
                </a:rPr>
                <a:t>Online</a:t>
              </a:r>
              <a:endParaRPr sz="1600">
                <a:solidFill>
                  <a:srgbClr val="00AA8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3" name="Google Shape;193;p18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7263894" y="866179"/>
              <a:ext cx="312575" cy="171669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4" name="Google Shape;194;p18"/>
          <p:cNvGrpSpPr/>
          <p:nvPr/>
        </p:nvGrpSpPr>
        <p:grpSpPr>
          <a:xfrm>
            <a:off x="7263894" y="2491397"/>
            <a:ext cx="1193213" cy="1888368"/>
            <a:chOff x="7263894" y="2491397"/>
            <a:chExt cx="1193213" cy="1888368"/>
          </a:xfrm>
        </p:grpSpPr>
        <p:sp>
          <p:nvSpPr>
            <p:cNvPr id="195" name="Google Shape;195;p18"/>
            <p:cNvSpPr/>
            <p:nvPr/>
          </p:nvSpPr>
          <p:spPr>
            <a:xfrm>
              <a:off x="7794746" y="3137557"/>
              <a:ext cx="662361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64B44B"/>
                  </a:solidFill>
                  <a:latin typeface="Arial"/>
                  <a:ea typeface="Arial"/>
                  <a:cs typeface="Arial"/>
                  <a:sym typeface="Arial"/>
                </a:rPr>
                <a:t>Tại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64B44B"/>
                  </a:solidFill>
                  <a:latin typeface="Arial"/>
                  <a:ea typeface="Arial"/>
                  <a:cs typeface="Arial"/>
                  <a:sym typeface="Arial"/>
                </a:rPr>
                <a:t>quầy</a:t>
              </a:r>
              <a:endParaRPr b="1" sz="1600">
                <a:solidFill>
                  <a:srgbClr val="64B44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6" name="Google Shape;196;p18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7263894" y="2491397"/>
              <a:ext cx="343832" cy="188836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7" name="Google Shape;197;p18"/>
          <p:cNvGrpSpPr/>
          <p:nvPr/>
        </p:nvGrpSpPr>
        <p:grpSpPr>
          <a:xfrm>
            <a:off x="7249076" y="4355090"/>
            <a:ext cx="1520239" cy="1888368"/>
            <a:chOff x="7249076" y="4355090"/>
            <a:chExt cx="1520239" cy="1888368"/>
          </a:xfrm>
        </p:grpSpPr>
        <p:sp>
          <p:nvSpPr>
            <p:cNvPr id="198" name="Google Shape;198;p18"/>
            <p:cNvSpPr/>
            <p:nvPr/>
          </p:nvSpPr>
          <p:spPr>
            <a:xfrm>
              <a:off x="7614833" y="4932030"/>
              <a:ext cx="1154482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Hybris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Marketing</a:t>
              </a:r>
              <a:endParaRPr b="1" sz="1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9" name="Google Shape;199;p18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7249076" y="4355090"/>
              <a:ext cx="343832" cy="188836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0" name="Google Shape;200;p18"/>
          <p:cNvGrpSpPr/>
          <p:nvPr/>
        </p:nvGrpSpPr>
        <p:grpSpPr>
          <a:xfrm>
            <a:off x="1594475" y="3501030"/>
            <a:ext cx="2409066" cy="2409066"/>
            <a:chOff x="1594475" y="3501030"/>
            <a:chExt cx="2409066" cy="2409066"/>
          </a:xfrm>
        </p:grpSpPr>
        <p:sp>
          <p:nvSpPr>
            <p:cNvPr id="201" name="Google Shape;201;p18"/>
            <p:cNvSpPr/>
            <p:nvPr/>
          </p:nvSpPr>
          <p:spPr>
            <a:xfrm rot="2700000">
              <a:off x="1942473" y="3858632"/>
              <a:ext cx="1713071" cy="1693863"/>
            </a:xfrm>
            <a:custGeom>
              <a:rect b="b" l="l" r="r" t="t"/>
              <a:pathLst>
                <a:path extrusionOk="0" h="967" w="980">
                  <a:moveTo>
                    <a:pt x="721" y="0"/>
                  </a:moveTo>
                  <a:cubicBezTo>
                    <a:pt x="0" y="415"/>
                    <a:pt x="0" y="415"/>
                    <a:pt x="0" y="415"/>
                  </a:cubicBezTo>
                  <a:cubicBezTo>
                    <a:pt x="92" y="578"/>
                    <a:pt x="146" y="767"/>
                    <a:pt x="148" y="967"/>
                  </a:cubicBezTo>
                  <a:cubicBezTo>
                    <a:pt x="980" y="967"/>
                    <a:pt x="980" y="967"/>
                    <a:pt x="980" y="967"/>
                  </a:cubicBezTo>
                  <a:cubicBezTo>
                    <a:pt x="977" y="616"/>
                    <a:pt x="884" y="286"/>
                    <a:pt x="721" y="0"/>
                  </a:cubicBezTo>
                  <a:close/>
                </a:path>
              </a:pathLst>
            </a:custGeom>
            <a:solidFill>
              <a:srgbClr val="008CB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18"/>
            <p:cNvSpPr/>
            <p:nvPr/>
          </p:nvSpPr>
          <p:spPr>
            <a:xfrm rot="2700000">
              <a:off x="1752430" y="4149557"/>
              <a:ext cx="658336" cy="660083"/>
            </a:xfrm>
            <a:prstGeom prst="ellipse">
              <a:avLst/>
            </a:prstGeom>
            <a:solidFill>
              <a:srgbClr val="00708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8"/>
            <p:cNvSpPr/>
            <p:nvPr/>
          </p:nvSpPr>
          <p:spPr>
            <a:xfrm>
              <a:off x="2197173" y="4573324"/>
              <a:ext cx="1202926" cy="5036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Hybris </a:t>
              </a:r>
              <a:endParaRPr b="1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Marketing</a:t>
              </a:r>
              <a:endParaRPr b="1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4" name="Google Shape;204;p18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1840523" y="4311089"/>
              <a:ext cx="403773" cy="3584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5" name="Google Shape;205;p18"/>
          <p:cNvGrpSpPr/>
          <p:nvPr/>
        </p:nvGrpSpPr>
        <p:grpSpPr>
          <a:xfrm>
            <a:off x="1794511" y="2066210"/>
            <a:ext cx="2781972" cy="2781972"/>
            <a:chOff x="1794511" y="2066210"/>
            <a:chExt cx="2781972" cy="2781972"/>
          </a:xfrm>
        </p:grpSpPr>
        <p:sp>
          <p:nvSpPr>
            <p:cNvPr id="206" name="Google Shape;206;p18"/>
            <p:cNvSpPr/>
            <p:nvPr/>
          </p:nvSpPr>
          <p:spPr>
            <a:xfrm rot="2700000">
              <a:off x="2201485" y="2474057"/>
              <a:ext cx="1968024" cy="1966278"/>
            </a:xfrm>
            <a:custGeom>
              <a:rect b="b" l="l" r="r" t="t"/>
              <a:pathLst>
                <a:path extrusionOk="0" h="1123" w="1126">
                  <a:moveTo>
                    <a:pt x="0" y="719"/>
                  </a:moveTo>
                  <a:cubicBezTo>
                    <a:pt x="166" y="818"/>
                    <a:pt x="306" y="957"/>
                    <a:pt x="405" y="1123"/>
                  </a:cubicBezTo>
                  <a:cubicBezTo>
                    <a:pt x="1126" y="708"/>
                    <a:pt x="1126" y="708"/>
                    <a:pt x="1126" y="708"/>
                  </a:cubicBezTo>
                  <a:cubicBezTo>
                    <a:pt x="954" y="416"/>
                    <a:pt x="710" y="172"/>
                    <a:pt x="418" y="0"/>
                  </a:cubicBezTo>
                  <a:lnTo>
                    <a:pt x="0" y="719"/>
                  </a:lnTo>
                  <a:close/>
                </a:path>
              </a:pathLst>
            </a:custGeom>
            <a:solidFill>
              <a:srgbClr val="3994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18"/>
            <p:cNvSpPr/>
            <p:nvPr/>
          </p:nvSpPr>
          <p:spPr>
            <a:xfrm rot="2700000">
              <a:off x="2025318" y="3123450"/>
              <a:ext cx="658336" cy="660083"/>
            </a:xfrm>
            <a:prstGeom prst="ellipse">
              <a:avLst/>
            </a:prstGeom>
            <a:solidFill>
              <a:srgbClr val="42AB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8"/>
            <p:cNvSpPr/>
            <p:nvPr/>
          </p:nvSpPr>
          <p:spPr>
            <a:xfrm>
              <a:off x="2546872" y="3200635"/>
              <a:ext cx="1084784" cy="5036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Tại quầy</a:t>
              </a:r>
              <a:endParaRPr b="1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CN/PGD</a:t>
              </a:r>
              <a:endParaRPr b="1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9" name="Google Shape;209;p18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2187291" y="3273216"/>
              <a:ext cx="334555" cy="3584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0" name="Google Shape;210;p18"/>
          <p:cNvGrpSpPr/>
          <p:nvPr/>
        </p:nvGrpSpPr>
        <p:grpSpPr>
          <a:xfrm>
            <a:off x="1596945" y="1005529"/>
            <a:ext cx="2409066" cy="2409066"/>
            <a:chOff x="1596945" y="1005529"/>
            <a:chExt cx="2409066" cy="2409066"/>
          </a:xfrm>
        </p:grpSpPr>
        <p:sp>
          <p:nvSpPr>
            <p:cNvPr id="211" name="Google Shape;211;p18"/>
            <p:cNvSpPr/>
            <p:nvPr/>
          </p:nvSpPr>
          <p:spPr>
            <a:xfrm rot="2700000">
              <a:off x="1954547" y="1353527"/>
              <a:ext cx="1693863" cy="1713071"/>
            </a:xfrm>
            <a:custGeom>
              <a:rect b="b" l="l" r="r" t="t"/>
              <a:pathLst>
                <a:path extrusionOk="0" h="978" w="970">
                  <a:moveTo>
                    <a:pt x="2" y="0"/>
                  </a:moveTo>
                  <a:cubicBezTo>
                    <a:pt x="0" y="831"/>
                    <a:pt x="0" y="831"/>
                    <a:pt x="0" y="831"/>
                  </a:cubicBezTo>
                  <a:cubicBezTo>
                    <a:pt x="200" y="834"/>
                    <a:pt x="388" y="887"/>
                    <a:pt x="552" y="978"/>
                  </a:cubicBezTo>
                  <a:cubicBezTo>
                    <a:pt x="970" y="258"/>
                    <a:pt x="970" y="258"/>
                    <a:pt x="970" y="258"/>
                  </a:cubicBezTo>
                  <a:cubicBezTo>
                    <a:pt x="684" y="96"/>
                    <a:pt x="354" y="2"/>
                    <a:pt x="2" y="0"/>
                  </a:cubicBezTo>
                  <a:close/>
                </a:path>
              </a:pathLst>
            </a:custGeom>
            <a:solidFill>
              <a:srgbClr val="00B08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18"/>
            <p:cNvSpPr/>
            <p:nvPr/>
          </p:nvSpPr>
          <p:spPr>
            <a:xfrm rot="2700000">
              <a:off x="1750834" y="2099451"/>
              <a:ext cx="656590" cy="658336"/>
            </a:xfrm>
            <a:prstGeom prst="ellipse">
              <a:avLst/>
            </a:prstGeom>
            <a:solidFill>
              <a:srgbClr val="008E7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18"/>
            <p:cNvSpPr/>
            <p:nvPr/>
          </p:nvSpPr>
          <p:spPr>
            <a:xfrm>
              <a:off x="2360128" y="2007341"/>
              <a:ext cx="859081" cy="293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Online</a:t>
              </a:r>
              <a:endParaRPr sz="1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4" name="Google Shape;214;p18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1862075" y="2278513"/>
              <a:ext cx="422626" cy="33028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5" name="Google Shape;215;p18"/>
          <p:cNvGrpSpPr/>
          <p:nvPr/>
        </p:nvGrpSpPr>
        <p:grpSpPr>
          <a:xfrm>
            <a:off x="648172" y="2595579"/>
            <a:ext cx="1047805" cy="1698492"/>
            <a:chOff x="648172" y="2595579"/>
            <a:chExt cx="1047805" cy="1698492"/>
          </a:xfrm>
        </p:grpSpPr>
        <p:pic>
          <p:nvPicPr>
            <p:cNvPr id="216" name="Google Shape;216;p18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648172" y="2595579"/>
              <a:ext cx="1047805" cy="10795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" name="Google Shape;217;p18"/>
            <p:cNvSpPr/>
            <p:nvPr/>
          </p:nvSpPr>
          <p:spPr>
            <a:xfrm>
              <a:off x="792752" y="3694137"/>
              <a:ext cx="730250" cy="599934"/>
            </a:xfrm>
            <a:custGeom>
              <a:rect b="b" l="l" r="r" t="t"/>
              <a:pathLst>
                <a:path extrusionOk="0" h="185" w="187">
                  <a:moveTo>
                    <a:pt x="88" y="110"/>
                  </a:moveTo>
                  <a:cubicBezTo>
                    <a:pt x="88" y="117"/>
                    <a:pt x="82" y="124"/>
                    <a:pt x="75" y="124"/>
                  </a:cubicBezTo>
                  <a:cubicBezTo>
                    <a:pt x="67" y="124"/>
                    <a:pt x="61" y="117"/>
                    <a:pt x="61" y="110"/>
                  </a:cubicBezTo>
                  <a:cubicBezTo>
                    <a:pt x="61" y="102"/>
                    <a:pt x="67" y="96"/>
                    <a:pt x="75" y="96"/>
                  </a:cubicBezTo>
                  <a:cubicBezTo>
                    <a:pt x="82" y="96"/>
                    <a:pt x="88" y="102"/>
                    <a:pt x="88" y="110"/>
                  </a:cubicBezTo>
                  <a:close/>
                  <a:moveTo>
                    <a:pt x="123" y="110"/>
                  </a:moveTo>
                  <a:cubicBezTo>
                    <a:pt x="123" y="103"/>
                    <a:pt x="122" y="96"/>
                    <a:pt x="119" y="89"/>
                  </a:cubicBezTo>
                  <a:cubicBezTo>
                    <a:pt x="103" y="97"/>
                    <a:pt x="103" y="97"/>
                    <a:pt x="103" y="97"/>
                  </a:cubicBezTo>
                  <a:cubicBezTo>
                    <a:pt x="105" y="101"/>
                    <a:pt x="106" y="105"/>
                    <a:pt x="106" y="110"/>
                  </a:cubicBezTo>
                  <a:cubicBezTo>
                    <a:pt x="106" y="127"/>
                    <a:pt x="92" y="141"/>
                    <a:pt x="75" y="141"/>
                  </a:cubicBezTo>
                  <a:cubicBezTo>
                    <a:pt x="57" y="141"/>
                    <a:pt x="43" y="127"/>
                    <a:pt x="43" y="110"/>
                  </a:cubicBezTo>
                  <a:cubicBezTo>
                    <a:pt x="43" y="92"/>
                    <a:pt x="57" y="78"/>
                    <a:pt x="75" y="78"/>
                  </a:cubicBezTo>
                  <a:cubicBezTo>
                    <a:pt x="79" y="78"/>
                    <a:pt x="84" y="79"/>
                    <a:pt x="88" y="81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89" y="63"/>
                    <a:pt x="82" y="61"/>
                    <a:pt x="75" y="61"/>
                  </a:cubicBezTo>
                  <a:cubicBezTo>
                    <a:pt x="48" y="61"/>
                    <a:pt x="26" y="83"/>
                    <a:pt x="26" y="110"/>
                  </a:cubicBezTo>
                  <a:cubicBezTo>
                    <a:pt x="26" y="137"/>
                    <a:pt x="48" y="158"/>
                    <a:pt x="75" y="158"/>
                  </a:cubicBezTo>
                  <a:cubicBezTo>
                    <a:pt x="101" y="158"/>
                    <a:pt x="123" y="137"/>
                    <a:pt x="123" y="110"/>
                  </a:cubicBezTo>
                  <a:close/>
                  <a:moveTo>
                    <a:pt x="149" y="110"/>
                  </a:moveTo>
                  <a:cubicBezTo>
                    <a:pt x="149" y="97"/>
                    <a:pt x="146" y="84"/>
                    <a:pt x="140" y="73"/>
                  </a:cubicBezTo>
                  <a:cubicBezTo>
                    <a:pt x="125" y="81"/>
                    <a:pt x="125" y="81"/>
                    <a:pt x="125" y="81"/>
                  </a:cubicBezTo>
                  <a:cubicBezTo>
                    <a:pt x="130" y="90"/>
                    <a:pt x="132" y="100"/>
                    <a:pt x="132" y="110"/>
                  </a:cubicBezTo>
                  <a:cubicBezTo>
                    <a:pt x="132" y="142"/>
                    <a:pt x="106" y="168"/>
                    <a:pt x="75" y="168"/>
                  </a:cubicBezTo>
                  <a:cubicBezTo>
                    <a:pt x="43" y="168"/>
                    <a:pt x="17" y="142"/>
                    <a:pt x="17" y="110"/>
                  </a:cubicBezTo>
                  <a:cubicBezTo>
                    <a:pt x="17" y="78"/>
                    <a:pt x="43" y="52"/>
                    <a:pt x="75" y="52"/>
                  </a:cubicBezTo>
                  <a:cubicBezTo>
                    <a:pt x="85" y="52"/>
                    <a:pt x="94" y="55"/>
                    <a:pt x="103" y="60"/>
                  </a:cubicBezTo>
                  <a:cubicBezTo>
                    <a:pt x="112" y="45"/>
                    <a:pt x="112" y="45"/>
                    <a:pt x="112" y="45"/>
                  </a:cubicBezTo>
                  <a:cubicBezTo>
                    <a:pt x="100" y="38"/>
                    <a:pt x="88" y="35"/>
                    <a:pt x="75" y="35"/>
                  </a:cubicBezTo>
                  <a:cubicBezTo>
                    <a:pt x="33" y="35"/>
                    <a:pt x="0" y="68"/>
                    <a:pt x="0" y="110"/>
                  </a:cubicBezTo>
                  <a:cubicBezTo>
                    <a:pt x="0" y="151"/>
                    <a:pt x="33" y="185"/>
                    <a:pt x="75" y="185"/>
                  </a:cubicBezTo>
                  <a:cubicBezTo>
                    <a:pt x="116" y="185"/>
                    <a:pt x="149" y="151"/>
                    <a:pt x="149" y="110"/>
                  </a:cubicBezTo>
                  <a:close/>
                  <a:moveTo>
                    <a:pt x="132" y="28"/>
                  </a:moveTo>
                  <a:cubicBezTo>
                    <a:pt x="130" y="54"/>
                    <a:pt x="130" y="54"/>
                    <a:pt x="130" y="54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69" y="40"/>
                    <a:pt x="169" y="40"/>
                    <a:pt x="169" y="40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5" y="17"/>
                    <a:pt x="145" y="17"/>
                    <a:pt x="145" y="17"/>
                  </a:cubicBezTo>
                  <a:lnTo>
                    <a:pt x="132" y="28"/>
                  </a:lnTo>
                  <a:close/>
                  <a:moveTo>
                    <a:pt x="150" y="10"/>
                  </a:moveTo>
                  <a:cubicBezTo>
                    <a:pt x="148" y="36"/>
                    <a:pt x="148" y="36"/>
                    <a:pt x="148" y="36"/>
                  </a:cubicBezTo>
                  <a:cubicBezTo>
                    <a:pt x="175" y="34"/>
                    <a:pt x="175" y="34"/>
                    <a:pt x="175" y="34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62" y="0"/>
                    <a:pt x="162" y="0"/>
                    <a:pt x="162" y="0"/>
                  </a:cubicBezTo>
                  <a:lnTo>
                    <a:pt x="150" y="10"/>
                  </a:lnTo>
                  <a:close/>
                  <a:moveTo>
                    <a:pt x="135" y="56"/>
                  </a:moveTo>
                  <a:cubicBezTo>
                    <a:pt x="128" y="49"/>
                    <a:pt x="128" y="49"/>
                    <a:pt x="128" y="49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8" y="113"/>
                    <a:pt x="78" y="113"/>
                    <a:pt x="78" y="113"/>
                  </a:cubicBezTo>
                  <a:lnTo>
                    <a:pt x="135" y="56"/>
                  </a:lnTo>
                  <a:close/>
                </a:path>
              </a:pathLst>
            </a:custGeom>
            <a:solidFill>
              <a:srgbClr val="00B08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19"/>
          <p:cNvGrpSpPr/>
          <p:nvPr/>
        </p:nvGrpSpPr>
        <p:grpSpPr>
          <a:xfrm>
            <a:off x="442936" y="1533148"/>
            <a:ext cx="2008625" cy="788318"/>
            <a:chOff x="442936" y="1533148"/>
            <a:chExt cx="2008625" cy="788318"/>
          </a:xfrm>
        </p:grpSpPr>
        <p:pic>
          <p:nvPicPr>
            <p:cNvPr id="223" name="Google Shape;223;p19"/>
            <p:cNvPicPr preferRelativeResize="0"/>
            <p:nvPr/>
          </p:nvPicPr>
          <p:blipFill rotWithShape="1">
            <a:blip r:embed="rId3">
              <a:alphaModFix/>
            </a:blip>
            <a:srcRect b="2113" l="6896" r="34885" t="14948"/>
            <a:stretch/>
          </p:blipFill>
          <p:spPr>
            <a:xfrm>
              <a:off x="442936" y="1533148"/>
              <a:ext cx="749935" cy="78831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24" name="Google Shape;224;p19"/>
            <p:cNvGrpSpPr/>
            <p:nvPr/>
          </p:nvGrpSpPr>
          <p:grpSpPr>
            <a:xfrm>
              <a:off x="1241234" y="1638367"/>
              <a:ext cx="1210327" cy="577879"/>
              <a:chOff x="1241234" y="1533949"/>
              <a:chExt cx="1210327" cy="577879"/>
            </a:xfrm>
          </p:grpSpPr>
          <p:sp>
            <p:nvSpPr>
              <p:cNvPr id="225" name="Google Shape;225;p19"/>
              <p:cNvSpPr/>
              <p:nvPr/>
            </p:nvSpPr>
            <p:spPr>
              <a:xfrm>
                <a:off x="1319447" y="1861456"/>
                <a:ext cx="1132114" cy="250372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19"/>
              <p:cNvSpPr/>
              <p:nvPr/>
            </p:nvSpPr>
            <p:spPr>
              <a:xfrm>
                <a:off x="1241234" y="1533949"/>
                <a:ext cx="103355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rgbClr val="E07116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Telesales</a:t>
                </a:r>
                <a:endParaRPr b="1" sz="1800">
                  <a:solidFill>
                    <a:srgbClr val="E07116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27" name="Google Shape;227;p19"/>
          <p:cNvGrpSpPr/>
          <p:nvPr/>
        </p:nvGrpSpPr>
        <p:grpSpPr>
          <a:xfrm>
            <a:off x="425279" y="2528815"/>
            <a:ext cx="2177198" cy="628042"/>
            <a:chOff x="425279" y="2528815"/>
            <a:chExt cx="2177198" cy="628042"/>
          </a:xfrm>
        </p:grpSpPr>
        <p:pic>
          <p:nvPicPr>
            <p:cNvPr id="228" name="Google Shape;228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25279" y="2528815"/>
              <a:ext cx="710294" cy="61563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29" name="Google Shape;229;p19"/>
            <p:cNvGrpSpPr/>
            <p:nvPr/>
          </p:nvGrpSpPr>
          <p:grpSpPr>
            <a:xfrm>
              <a:off x="1250184" y="2593781"/>
              <a:ext cx="1352293" cy="563076"/>
              <a:chOff x="1250184" y="2593781"/>
              <a:chExt cx="1352293" cy="563076"/>
            </a:xfrm>
          </p:grpSpPr>
          <p:sp>
            <p:nvSpPr>
              <p:cNvPr id="230" name="Google Shape;230;p19"/>
              <p:cNvSpPr/>
              <p:nvPr/>
            </p:nvSpPr>
            <p:spPr>
              <a:xfrm>
                <a:off x="1319447" y="2906485"/>
                <a:ext cx="1132114" cy="250372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19"/>
              <p:cNvSpPr/>
              <p:nvPr/>
            </p:nvSpPr>
            <p:spPr>
              <a:xfrm>
                <a:off x="1250184" y="2593781"/>
                <a:ext cx="135229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rgbClr val="E07116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Kênh Online</a:t>
                </a:r>
                <a:endParaRPr b="1" sz="1800">
                  <a:solidFill>
                    <a:srgbClr val="E07116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32" name="Google Shape;232;p19"/>
          <p:cNvSpPr/>
          <p:nvPr/>
        </p:nvSpPr>
        <p:spPr>
          <a:xfrm>
            <a:off x="2640410" y="1793646"/>
            <a:ext cx="1320889" cy="132088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SALES</a:t>
            </a:r>
            <a:endParaRPr/>
          </a:p>
        </p:txBody>
      </p:sp>
      <p:grpSp>
        <p:nvGrpSpPr>
          <p:cNvPr id="233" name="Google Shape;233;p19"/>
          <p:cNvGrpSpPr/>
          <p:nvPr/>
        </p:nvGrpSpPr>
        <p:grpSpPr>
          <a:xfrm>
            <a:off x="3992527" y="1916403"/>
            <a:ext cx="1744387" cy="1517206"/>
            <a:chOff x="3797795" y="1927307"/>
            <a:chExt cx="1744387" cy="1517206"/>
          </a:xfrm>
        </p:grpSpPr>
        <p:pic>
          <p:nvPicPr>
            <p:cNvPr id="234" name="Google Shape;234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904539" y="1927307"/>
              <a:ext cx="1418788" cy="11501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9"/>
            <p:cNvSpPr/>
            <p:nvPr/>
          </p:nvSpPr>
          <p:spPr>
            <a:xfrm>
              <a:off x="3797795" y="3075181"/>
              <a:ext cx="17443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405978"/>
                  </a:solidFill>
                  <a:latin typeface="Calibri"/>
                  <a:ea typeface="Calibri"/>
                  <a:cs typeface="Calibri"/>
                  <a:sym typeface="Calibri"/>
                </a:rPr>
                <a:t>Cơ hội bán hàng</a:t>
              </a:r>
              <a:endParaRPr b="1" sz="1800">
                <a:solidFill>
                  <a:srgbClr val="40597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6" name="Google Shape;236;p19"/>
          <p:cNvGrpSpPr/>
          <p:nvPr/>
        </p:nvGrpSpPr>
        <p:grpSpPr>
          <a:xfrm>
            <a:off x="5403949" y="1918649"/>
            <a:ext cx="1320290" cy="1283129"/>
            <a:chOff x="5403949" y="1918649"/>
            <a:chExt cx="1320290" cy="1283129"/>
          </a:xfrm>
        </p:grpSpPr>
        <p:sp>
          <p:nvSpPr>
            <p:cNvPr id="237" name="Google Shape;237;p19"/>
            <p:cNvSpPr/>
            <p:nvPr/>
          </p:nvSpPr>
          <p:spPr>
            <a:xfrm>
              <a:off x="5746113" y="2816440"/>
              <a:ext cx="747941" cy="385338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19"/>
            <p:cNvSpPr/>
            <p:nvPr/>
          </p:nvSpPr>
          <p:spPr>
            <a:xfrm>
              <a:off x="5403949" y="1918649"/>
              <a:ext cx="1320290" cy="923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E07116"/>
                  </a:solidFill>
                  <a:latin typeface="Calibri"/>
                  <a:ea typeface="Calibri"/>
                  <a:cs typeface="Calibri"/>
                  <a:sym typeface="Calibri"/>
                </a:rPr>
                <a:t> Theo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E07116"/>
                  </a:solidFill>
                  <a:latin typeface="Calibri"/>
                  <a:ea typeface="Calibri"/>
                  <a:cs typeface="Calibri"/>
                  <a:sym typeface="Calibri"/>
                </a:rPr>
                <a:t>yêu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E07116"/>
                  </a:solidFill>
                  <a:latin typeface="Calibri"/>
                  <a:ea typeface="Calibri"/>
                  <a:cs typeface="Calibri"/>
                  <a:sym typeface="Calibri"/>
                </a:rPr>
                <a:t>cầu</a:t>
              </a:r>
              <a:endParaRPr b="1" sz="1800">
                <a:solidFill>
                  <a:srgbClr val="E0711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9" name="Google Shape;239;p19"/>
          <p:cNvGrpSpPr/>
          <p:nvPr/>
        </p:nvGrpSpPr>
        <p:grpSpPr>
          <a:xfrm>
            <a:off x="846923" y="4084740"/>
            <a:ext cx="5296250" cy="1905985"/>
            <a:chOff x="1669915" y="1507613"/>
            <a:chExt cx="7584841" cy="2876021"/>
          </a:xfrm>
        </p:grpSpPr>
        <p:pic>
          <p:nvPicPr>
            <p:cNvPr id="240" name="Google Shape;240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564928" y="1590061"/>
              <a:ext cx="1392166" cy="22289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19"/>
            <p:cNvSpPr/>
            <p:nvPr/>
          </p:nvSpPr>
          <p:spPr>
            <a:xfrm>
              <a:off x="1712546" y="2452339"/>
              <a:ext cx="2785477" cy="687510"/>
            </a:xfrm>
            <a:prstGeom prst="roundRect">
              <a:avLst>
                <a:gd fmla="val 16667" name="adj"/>
              </a:avLst>
            </a:prstGeom>
            <a:solidFill>
              <a:srgbClr val="FF6600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Using Products</a:t>
              </a:r>
              <a:endParaRPr/>
            </a:p>
            <a:p>
              <a:pPr indent="-285750" lvl="0" marL="352425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Char char="-"/>
              </a:pPr>
              <a:r>
                <a:rPr lang="en-US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Loan, Deposit, EB</a:t>
              </a:r>
              <a:endParaRPr/>
            </a:p>
          </p:txBody>
        </p:sp>
        <p:grpSp>
          <p:nvGrpSpPr>
            <p:cNvPr id="242" name="Google Shape;242;p19"/>
            <p:cNvGrpSpPr/>
            <p:nvPr/>
          </p:nvGrpSpPr>
          <p:grpSpPr>
            <a:xfrm>
              <a:off x="6061754" y="2599198"/>
              <a:ext cx="3097455" cy="828615"/>
              <a:chOff x="8325852" y="2902828"/>
              <a:chExt cx="2931399" cy="1047435"/>
            </a:xfrm>
          </p:grpSpPr>
          <p:sp>
            <p:nvSpPr>
              <p:cNvPr id="243" name="Google Shape;243;p19"/>
              <p:cNvSpPr/>
              <p:nvPr/>
            </p:nvSpPr>
            <p:spPr>
              <a:xfrm>
                <a:off x="8325852" y="2902828"/>
                <a:ext cx="2931399" cy="1047435"/>
              </a:xfrm>
              <a:prstGeom prst="roundRect">
                <a:avLst>
                  <a:gd fmla="val 16667" name="adj"/>
                </a:avLst>
              </a:prstGeom>
              <a:solidFill>
                <a:srgbClr val="AEABAB"/>
              </a:solidFill>
              <a:ln cap="flat" cmpd="sng" w="12700">
                <a:solidFill>
                  <a:srgbClr val="31538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TOI RATING 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44" name="Google Shape;244;p19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8968433" y="3391997"/>
                <a:ext cx="1609197" cy="5102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45" name="Google Shape;245;p19"/>
            <p:cNvSpPr/>
            <p:nvPr/>
          </p:nvSpPr>
          <p:spPr>
            <a:xfrm>
              <a:off x="1669915" y="3302122"/>
              <a:ext cx="2845966" cy="695733"/>
            </a:xfrm>
            <a:prstGeom prst="flowChartAlternateProcess">
              <a:avLst/>
            </a:prstGeom>
            <a:solidFill>
              <a:srgbClr val="2F5496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NEXT BEST OFFER</a:t>
              </a:r>
              <a:endParaRPr/>
            </a:p>
            <a:p>
              <a:pPr indent="-625475" lvl="0" marL="625475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   Card, Insurance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46" name="Google Shape;246;p19"/>
            <p:cNvGrpSpPr/>
            <p:nvPr/>
          </p:nvGrpSpPr>
          <p:grpSpPr>
            <a:xfrm>
              <a:off x="6034855" y="1507613"/>
              <a:ext cx="3124355" cy="960057"/>
              <a:chOff x="7686708" y="1495335"/>
              <a:chExt cx="3124355" cy="996877"/>
            </a:xfrm>
          </p:grpSpPr>
          <p:sp>
            <p:nvSpPr>
              <p:cNvPr id="247" name="Google Shape;247;p19"/>
              <p:cNvSpPr/>
              <p:nvPr/>
            </p:nvSpPr>
            <p:spPr>
              <a:xfrm>
                <a:off x="7686708" y="1495335"/>
                <a:ext cx="3124355" cy="996877"/>
              </a:xfrm>
              <a:prstGeom prst="flowChartAlternateProcess">
                <a:avLst/>
              </a:prstGeom>
              <a:solidFill>
                <a:schemeClr val="accent1"/>
              </a:solidFill>
              <a:ln cap="flat" cmpd="sng" w="12700">
                <a:solidFill>
                  <a:srgbClr val="31538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LOYALTY</a:t>
                </a:r>
                <a:endParaRPr/>
              </a:p>
            </p:txBody>
          </p:sp>
          <p:pic>
            <p:nvPicPr>
              <p:cNvPr id="248" name="Google Shape;248;p19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8238739" y="1942821"/>
                <a:ext cx="2020292" cy="5295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9" name="Google Shape;249;p19"/>
            <p:cNvGrpSpPr/>
            <p:nvPr/>
          </p:nvGrpSpPr>
          <p:grpSpPr>
            <a:xfrm>
              <a:off x="6077292" y="3501271"/>
              <a:ext cx="3177464" cy="882363"/>
              <a:chOff x="7378134" y="4471439"/>
              <a:chExt cx="3052920" cy="1036681"/>
            </a:xfrm>
          </p:grpSpPr>
          <p:sp>
            <p:nvSpPr>
              <p:cNvPr id="250" name="Google Shape;250;p19"/>
              <p:cNvSpPr/>
              <p:nvPr/>
            </p:nvSpPr>
            <p:spPr>
              <a:xfrm>
                <a:off x="7378134" y="4471439"/>
                <a:ext cx="3052920" cy="1036681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 cap="flat" cmpd="sng" w="12700">
                <a:solidFill>
                  <a:srgbClr val="31538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PROMOTION CAMPAIGN</a:t>
                </a:r>
                <a:endParaRPr/>
              </a:p>
            </p:txBody>
          </p:sp>
          <p:pic>
            <p:nvPicPr>
              <p:cNvPr id="251" name="Google Shape;251;p19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8015574" y="4863655"/>
                <a:ext cx="1633707" cy="58478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52" name="Google Shape;252;p19"/>
            <p:cNvSpPr/>
            <p:nvPr/>
          </p:nvSpPr>
          <p:spPr>
            <a:xfrm>
              <a:off x="1712546" y="1562385"/>
              <a:ext cx="2785477" cy="744717"/>
            </a:xfrm>
            <a:prstGeom prst="roundRect">
              <a:avLst>
                <a:gd fmla="val 16667" name="adj"/>
              </a:avLst>
            </a:prstGeom>
            <a:solidFill>
              <a:srgbClr val="548135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PROFILE</a:t>
              </a:r>
              <a:endParaRPr/>
            </a:p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Char char="-"/>
              </a:pPr>
              <a:r>
                <a:rPr lang="en-US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Name, Address, ID…</a:t>
              </a:r>
              <a:endParaRPr/>
            </a:p>
          </p:txBody>
        </p:sp>
      </p:grpSp>
      <p:grpSp>
        <p:nvGrpSpPr>
          <p:cNvPr id="253" name="Google Shape;253;p19"/>
          <p:cNvGrpSpPr/>
          <p:nvPr/>
        </p:nvGrpSpPr>
        <p:grpSpPr>
          <a:xfrm>
            <a:off x="6611992" y="1468052"/>
            <a:ext cx="2154717" cy="1972076"/>
            <a:chOff x="6623321" y="3351189"/>
            <a:chExt cx="2154717" cy="1972076"/>
          </a:xfrm>
        </p:grpSpPr>
        <p:pic>
          <p:nvPicPr>
            <p:cNvPr id="254" name="Google Shape;254;p1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664433" y="4456535"/>
              <a:ext cx="1041364" cy="7357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p19"/>
            <p:cNvPicPr preferRelativeResize="0"/>
            <p:nvPr/>
          </p:nvPicPr>
          <p:blipFill rotWithShape="1">
            <a:blip r:embed="rId11">
              <a:alphaModFix/>
            </a:blip>
            <a:srcRect b="0" l="3513" r="9607" t="7341"/>
            <a:stretch/>
          </p:blipFill>
          <p:spPr>
            <a:xfrm>
              <a:off x="6740114" y="4571041"/>
              <a:ext cx="772100" cy="7522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" name="Google Shape;256;p19"/>
            <p:cNvSpPr txBox="1"/>
            <p:nvPr/>
          </p:nvSpPr>
          <p:spPr>
            <a:xfrm>
              <a:off x="6623321" y="3950224"/>
              <a:ext cx="939167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E07116"/>
                  </a:solidFill>
                  <a:latin typeface="Calibri"/>
                  <a:ea typeface="Calibri"/>
                  <a:cs typeface="Calibri"/>
                  <a:sym typeface="Calibri"/>
                </a:rPr>
                <a:t>Đặt hẹn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E07116"/>
                  </a:solidFill>
                  <a:latin typeface="Calibri"/>
                  <a:ea typeface="Calibri"/>
                  <a:cs typeface="Calibri"/>
                  <a:sym typeface="Calibri"/>
                </a:rPr>
                <a:t> online</a:t>
              </a:r>
              <a:endParaRPr/>
            </a:p>
          </p:txBody>
        </p:sp>
        <p:sp>
          <p:nvSpPr>
            <p:cNvPr id="257" name="Google Shape;257;p19"/>
            <p:cNvSpPr txBox="1"/>
            <p:nvPr/>
          </p:nvSpPr>
          <p:spPr>
            <a:xfrm>
              <a:off x="8039694" y="3959132"/>
              <a:ext cx="7383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E07116"/>
                  </a:solidFill>
                  <a:latin typeface="Calibri"/>
                  <a:ea typeface="Calibri"/>
                  <a:cs typeface="Calibri"/>
                  <a:sym typeface="Calibri"/>
                </a:rPr>
                <a:t>Quầy </a:t>
              </a:r>
              <a:endParaRPr/>
            </a:p>
          </p:txBody>
        </p:sp>
        <p:sp>
          <p:nvSpPr>
            <p:cNvPr id="258" name="Google Shape;258;p19"/>
            <p:cNvSpPr/>
            <p:nvPr/>
          </p:nvSpPr>
          <p:spPr>
            <a:xfrm>
              <a:off x="6966089" y="3351189"/>
              <a:ext cx="1551102" cy="1173715"/>
            </a:xfrm>
            <a:prstGeom prst="blockArc">
              <a:avLst>
                <a:gd fmla="val 10800000" name="adj1"/>
                <a:gd fmla="val 0" name="adj2"/>
                <a:gd fmla="val 25000" name="adj3"/>
              </a:avLst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9" name="Google Shape;259;p19"/>
          <p:cNvGrpSpPr/>
          <p:nvPr/>
        </p:nvGrpSpPr>
        <p:grpSpPr>
          <a:xfrm>
            <a:off x="6868614" y="3665649"/>
            <a:ext cx="1723391" cy="2113470"/>
            <a:chOff x="6868614" y="3665649"/>
            <a:chExt cx="1723391" cy="2113470"/>
          </a:xfrm>
        </p:grpSpPr>
        <p:sp>
          <p:nvSpPr>
            <p:cNvPr id="260" name="Google Shape;260;p19"/>
            <p:cNvSpPr/>
            <p:nvPr/>
          </p:nvSpPr>
          <p:spPr>
            <a:xfrm>
              <a:off x="6868614" y="4212400"/>
              <a:ext cx="1723391" cy="156671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CRM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VIEW 360</a:t>
              </a:r>
              <a:endParaRPr/>
            </a:p>
          </p:txBody>
        </p:sp>
        <p:sp>
          <p:nvSpPr>
            <p:cNvPr id="261" name="Google Shape;261;p19"/>
            <p:cNvSpPr/>
            <p:nvPr/>
          </p:nvSpPr>
          <p:spPr>
            <a:xfrm rot="5400000">
              <a:off x="7577196" y="3467468"/>
              <a:ext cx="306229" cy="702591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0"/>
          <p:cNvSpPr/>
          <p:nvPr/>
        </p:nvSpPr>
        <p:spPr>
          <a:xfrm>
            <a:off x="130813" y="3075441"/>
            <a:ext cx="2066344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E8CD6"/>
                </a:solidFill>
                <a:latin typeface="Arimo"/>
                <a:ea typeface="Arimo"/>
                <a:cs typeface="Arimo"/>
                <a:sym typeface="Arimo"/>
              </a:rPr>
              <a:t>CHĂM SÓC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E8CD6"/>
                </a:solidFill>
                <a:latin typeface="Arimo"/>
                <a:ea typeface="Arimo"/>
                <a:cs typeface="Arimo"/>
                <a:sym typeface="Arimo"/>
              </a:rPr>
              <a:t>VÀ LÀM HÀI LÒNG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E8CD6"/>
                </a:solidFill>
                <a:latin typeface="Arimo"/>
                <a:ea typeface="Arimo"/>
                <a:cs typeface="Arimo"/>
                <a:sym typeface="Arimo"/>
              </a:rPr>
              <a:t>KHÁCH HÀNG</a:t>
            </a:r>
            <a:endParaRPr sz="1800">
              <a:solidFill>
                <a:srgbClr val="1E8C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7" name="Google Shape;267;p20"/>
          <p:cNvGrpSpPr/>
          <p:nvPr/>
        </p:nvGrpSpPr>
        <p:grpSpPr>
          <a:xfrm>
            <a:off x="1676847" y="1006476"/>
            <a:ext cx="1741487" cy="1741487"/>
            <a:chOff x="1581150" y="1006476"/>
            <a:chExt cx="1741487" cy="1741487"/>
          </a:xfrm>
        </p:grpSpPr>
        <p:sp>
          <p:nvSpPr>
            <p:cNvPr id="268" name="Google Shape;268;p20"/>
            <p:cNvSpPr/>
            <p:nvPr/>
          </p:nvSpPr>
          <p:spPr>
            <a:xfrm>
              <a:off x="1581150" y="1006476"/>
              <a:ext cx="1741487" cy="1741487"/>
            </a:xfrm>
            <a:custGeom>
              <a:rect b="b" l="l" r="r" t="t"/>
              <a:pathLst>
                <a:path extrusionOk="0" h="727" w="727">
                  <a:moveTo>
                    <a:pt x="727" y="460"/>
                  </a:moveTo>
                  <a:cubicBezTo>
                    <a:pt x="620" y="276"/>
                    <a:pt x="466" y="116"/>
                    <a:pt x="271" y="0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111" y="532"/>
                    <a:pt x="198" y="622"/>
                    <a:pt x="260" y="727"/>
                  </a:cubicBezTo>
                  <a:lnTo>
                    <a:pt x="727" y="460"/>
                  </a:lnTo>
                  <a:close/>
                </a:path>
              </a:pathLst>
            </a:custGeom>
            <a:solidFill>
              <a:srgbClr val="0082D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20"/>
            <p:cNvSpPr/>
            <p:nvPr/>
          </p:nvSpPr>
          <p:spPr>
            <a:xfrm>
              <a:off x="1601788" y="2055813"/>
              <a:ext cx="668337" cy="666750"/>
            </a:xfrm>
            <a:custGeom>
              <a:rect b="b" l="l" r="r" t="t"/>
              <a:pathLst>
                <a:path extrusionOk="0" h="278" w="279">
                  <a:moveTo>
                    <a:pt x="78" y="244"/>
                  </a:moveTo>
                  <a:cubicBezTo>
                    <a:pt x="20" y="211"/>
                    <a:pt x="0" y="136"/>
                    <a:pt x="34" y="78"/>
                  </a:cubicBezTo>
                  <a:cubicBezTo>
                    <a:pt x="68" y="20"/>
                    <a:pt x="143" y="0"/>
                    <a:pt x="201" y="34"/>
                  </a:cubicBezTo>
                  <a:cubicBezTo>
                    <a:pt x="259" y="68"/>
                    <a:pt x="279" y="142"/>
                    <a:pt x="245" y="200"/>
                  </a:cubicBezTo>
                  <a:cubicBezTo>
                    <a:pt x="211" y="259"/>
                    <a:pt x="136" y="278"/>
                    <a:pt x="78" y="244"/>
                  </a:cubicBezTo>
                  <a:close/>
                </a:path>
              </a:pathLst>
            </a:custGeom>
            <a:solidFill>
              <a:srgbClr val="0A62A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0"/>
            <p:cNvSpPr/>
            <p:nvPr/>
          </p:nvSpPr>
          <p:spPr>
            <a:xfrm>
              <a:off x="2061402" y="1783639"/>
              <a:ext cx="710451" cy="341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CRM</a:t>
              </a:r>
              <a:endParaRPr b="1" sz="18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271" name="Google Shape;271;p20"/>
          <p:cNvGrpSpPr/>
          <p:nvPr/>
        </p:nvGrpSpPr>
        <p:grpSpPr>
          <a:xfrm>
            <a:off x="2164210" y="2154238"/>
            <a:ext cx="1677987" cy="1501775"/>
            <a:chOff x="2068513" y="2154238"/>
            <a:chExt cx="1677987" cy="1501775"/>
          </a:xfrm>
        </p:grpSpPr>
        <p:sp>
          <p:nvSpPr>
            <p:cNvPr id="272" name="Google Shape;272;p20"/>
            <p:cNvSpPr/>
            <p:nvPr/>
          </p:nvSpPr>
          <p:spPr>
            <a:xfrm>
              <a:off x="2228850" y="2154238"/>
              <a:ext cx="1517650" cy="1501775"/>
            </a:xfrm>
            <a:custGeom>
              <a:rect b="b" l="l" r="r" t="t"/>
              <a:pathLst>
                <a:path extrusionOk="0" h="627" w="633">
                  <a:moveTo>
                    <a:pt x="0" y="267"/>
                  </a:moveTo>
                  <a:cubicBezTo>
                    <a:pt x="60" y="376"/>
                    <a:pt x="93" y="499"/>
                    <a:pt x="94" y="623"/>
                  </a:cubicBezTo>
                  <a:cubicBezTo>
                    <a:pt x="633" y="627"/>
                    <a:pt x="633" y="627"/>
                    <a:pt x="633" y="627"/>
                  </a:cubicBezTo>
                  <a:cubicBezTo>
                    <a:pt x="632" y="407"/>
                    <a:pt x="575" y="191"/>
                    <a:pt x="468" y="0"/>
                  </a:cubicBezTo>
                  <a:lnTo>
                    <a:pt x="0" y="267"/>
                  </a:lnTo>
                  <a:close/>
                </a:path>
              </a:pathLst>
            </a:custGeom>
            <a:solidFill>
              <a:srgbClr val="00AAE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20"/>
            <p:cNvSpPr/>
            <p:nvPr/>
          </p:nvSpPr>
          <p:spPr>
            <a:xfrm>
              <a:off x="2068513" y="2868613"/>
              <a:ext cx="668337" cy="665162"/>
            </a:xfrm>
            <a:custGeom>
              <a:rect b="b" l="l" r="r" t="t"/>
              <a:pathLst>
                <a:path extrusionOk="0" h="278" w="279">
                  <a:moveTo>
                    <a:pt x="78" y="245"/>
                  </a:moveTo>
                  <a:cubicBezTo>
                    <a:pt x="20" y="211"/>
                    <a:pt x="0" y="136"/>
                    <a:pt x="34" y="78"/>
                  </a:cubicBezTo>
                  <a:cubicBezTo>
                    <a:pt x="68" y="20"/>
                    <a:pt x="143" y="0"/>
                    <a:pt x="201" y="34"/>
                  </a:cubicBezTo>
                  <a:cubicBezTo>
                    <a:pt x="259" y="68"/>
                    <a:pt x="279" y="142"/>
                    <a:pt x="245" y="201"/>
                  </a:cubicBezTo>
                  <a:cubicBezTo>
                    <a:pt x="211" y="259"/>
                    <a:pt x="136" y="278"/>
                    <a:pt x="78" y="245"/>
                  </a:cubicBezTo>
                  <a:close/>
                </a:path>
              </a:pathLst>
            </a:custGeom>
            <a:solidFill>
              <a:srgbClr val="008CB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20"/>
            <p:cNvSpPr/>
            <p:nvPr/>
          </p:nvSpPr>
          <p:spPr>
            <a:xfrm>
              <a:off x="2771853" y="2881542"/>
              <a:ext cx="40267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AI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5" name="Google Shape;275;p20"/>
          <p:cNvGrpSpPr/>
          <p:nvPr/>
        </p:nvGrpSpPr>
        <p:grpSpPr>
          <a:xfrm>
            <a:off x="2159447" y="3702050"/>
            <a:ext cx="1682750" cy="1504950"/>
            <a:chOff x="2063750" y="3702050"/>
            <a:chExt cx="1682750" cy="1504950"/>
          </a:xfrm>
        </p:grpSpPr>
        <p:sp>
          <p:nvSpPr>
            <p:cNvPr id="276" name="Google Shape;276;p20"/>
            <p:cNvSpPr/>
            <p:nvPr/>
          </p:nvSpPr>
          <p:spPr>
            <a:xfrm>
              <a:off x="2224088" y="3702050"/>
              <a:ext cx="1522412" cy="1504950"/>
            </a:xfrm>
            <a:custGeom>
              <a:rect b="b" l="l" r="r" t="t"/>
              <a:pathLst>
                <a:path extrusionOk="0" h="628" w="635">
                  <a:moveTo>
                    <a:pt x="96" y="0"/>
                  </a:moveTo>
                  <a:cubicBezTo>
                    <a:pt x="95" y="121"/>
                    <a:pt x="63" y="243"/>
                    <a:pt x="0" y="356"/>
                  </a:cubicBezTo>
                  <a:cubicBezTo>
                    <a:pt x="465" y="628"/>
                    <a:pt x="465" y="628"/>
                    <a:pt x="465" y="628"/>
                  </a:cubicBezTo>
                  <a:cubicBezTo>
                    <a:pt x="577" y="430"/>
                    <a:pt x="632" y="216"/>
                    <a:pt x="635" y="3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rgbClr val="00C2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20"/>
            <p:cNvSpPr/>
            <p:nvPr/>
          </p:nvSpPr>
          <p:spPr>
            <a:xfrm>
              <a:off x="2063750" y="3810000"/>
              <a:ext cx="668337" cy="666750"/>
            </a:xfrm>
            <a:custGeom>
              <a:rect b="b" l="l" r="r" t="t"/>
              <a:pathLst>
                <a:path extrusionOk="0" h="278" w="279">
                  <a:moveTo>
                    <a:pt x="78" y="244"/>
                  </a:moveTo>
                  <a:cubicBezTo>
                    <a:pt x="20" y="210"/>
                    <a:pt x="0" y="136"/>
                    <a:pt x="34" y="77"/>
                  </a:cubicBezTo>
                  <a:cubicBezTo>
                    <a:pt x="68" y="19"/>
                    <a:pt x="143" y="0"/>
                    <a:pt x="201" y="33"/>
                  </a:cubicBezTo>
                  <a:cubicBezTo>
                    <a:pt x="259" y="67"/>
                    <a:pt x="279" y="142"/>
                    <a:pt x="245" y="200"/>
                  </a:cubicBezTo>
                  <a:cubicBezTo>
                    <a:pt x="211" y="258"/>
                    <a:pt x="136" y="278"/>
                    <a:pt x="78" y="244"/>
                  </a:cubicBezTo>
                  <a:close/>
                </a:path>
              </a:pathLst>
            </a:custGeom>
            <a:solidFill>
              <a:srgbClr val="00959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20"/>
            <p:cNvSpPr/>
            <p:nvPr/>
          </p:nvSpPr>
          <p:spPr>
            <a:xfrm>
              <a:off x="2771853" y="4102050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LOS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9" name="Google Shape;279;p20"/>
          <p:cNvGrpSpPr/>
          <p:nvPr/>
        </p:nvGrpSpPr>
        <p:grpSpPr>
          <a:xfrm>
            <a:off x="1667323" y="4600575"/>
            <a:ext cx="1741487" cy="1747837"/>
            <a:chOff x="1571626" y="4600575"/>
            <a:chExt cx="1741487" cy="1747837"/>
          </a:xfrm>
        </p:grpSpPr>
        <p:sp>
          <p:nvSpPr>
            <p:cNvPr id="280" name="Google Shape;280;p20"/>
            <p:cNvSpPr/>
            <p:nvPr/>
          </p:nvSpPr>
          <p:spPr>
            <a:xfrm>
              <a:off x="1571626" y="4600575"/>
              <a:ext cx="1741487" cy="1747837"/>
            </a:xfrm>
            <a:custGeom>
              <a:rect b="b" l="l" r="r" t="t"/>
              <a:pathLst>
                <a:path extrusionOk="0" h="729" w="727">
                  <a:moveTo>
                    <a:pt x="727" y="272"/>
                  </a:moveTo>
                  <a:cubicBezTo>
                    <a:pt x="262" y="0"/>
                    <a:pt x="262" y="0"/>
                    <a:pt x="262" y="0"/>
                  </a:cubicBezTo>
                  <a:cubicBezTo>
                    <a:pt x="196" y="111"/>
                    <a:pt x="105" y="199"/>
                    <a:pt x="0" y="261"/>
                  </a:cubicBezTo>
                  <a:cubicBezTo>
                    <a:pt x="267" y="729"/>
                    <a:pt x="267" y="729"/>
                    <a:pt x="267" y="729"/>
                  </a:cubicBezTo>
                  <a:cubicBezTo>
                    <a:pt x="451" y="622"/>
                    <a:pt x="610" y="468"/>
                    <a:pt x="727" y="272"/>
                  </a:cubicBezTo>
                  <a:close/>
                </a:path>
              </a:pathLst>
            </a:custGeom>
            <a:solidFill>
              <a:srgbClr val="20CC6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20"/>
            <p:cNvSpPr/>
            <p:nvPr/>
          </p:nvSpPr>
          <p:spPr>
            <a:xfrm>
              <a:off x="1595438" y="4614863"/>
              <a:ext cx="668337" cy="666750"/>
            </a:xfrm>
            <a:custGeom>
              <a:rect b="b" l="l" r="r" t="t"/>
              <a:pathLst>
                <a:path extrusionOk="0" h="278" w="279">
                  <a:moveTo>
                    <a:pt x="78" y="244"/>
                  </a:moveTo>
                  <a:cubicBezTo>
                    <a:pt x="20" y="211"/>
                    <a:pt x="0" y="136"/>
                    <a:pt x="34" y="78"/>
                  </a:cubicBezTo>
                  <a:cubicBezTo>
                    <a:pt x="68" y="20"/>
                    <a:pt x="143" y="0"/>
                    <a:pt x="201" y="34"/>
                  </a:cubicBezTo>
                  <a:cubicBezTo>
                    <a:pt x="259" y="68"/>
                    <a:pt x="279" y="142"/>
                    <a:pt x="245" y="200"/>
                  </a:cubicBezTo>
                  <a:cubicBezTo>
                    <a:pt x="211" y="259"/>
                    <a:pt x="136" y="278"/>
                    <a:pt x="78" y="244"/>
                  </a:cubicBezTo>
                  <a:close/>
                </a:path>
              </a:pathLst>
            </a:custGeom>
            <a:solidFill>
              <a:srgbClr val="06B55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20"/>
            <p:cNvSpPr/>
            <p:nvPr/>
          </p:nvSpPr>
          <p:spPr>
            <a:xfrm>
              <a:off x="1960171" y="5185587"/>
              <a:ext cx="920444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Quản lý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28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Arimo"/>
                  <a:ea typeface="Arimo"/>
                  <a:cs typeface="Arimo"/>
                  <a:sym typeface="Arimo"/>
                </a:rPr>
                <a:t>Tài chính</a:t>
              </a:r>
              <a:endParaRPr b="1" sz="14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283" name="Google Shape;283;p20"/>
          <p:cNvGrpSpPr/>
          <p:nvPr/>
        </p:nvGrpSpPr>
        <p:grpSpPr>
          <a:xfrm>
            <a:off x="3642143" y="5414378"/>
            <a:ext cx="4741762" cy="1064730"/>
            <a:chOff x="3642143" y="5414378"/>
            <a:chExt cx="4741762" cy="1064730"/>
          </a:xfrm>
        </p:grpSpPr>
        <p:sp>
          <p:nvSpPr>
            <p:cNvPr id="284" name="Google Shape;284;p20"/>
            <p:cNvSpPr/>
            <p:nvPr/>
          </p:nvSpPr>
          <p:spPr>
            <a:xfrm>
              <a:off x="5881297" y="5606019"/>
              <a:ext cx="2502608" cy="738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Clr>
                  <a:srgbClr val="048A41"/>
                </a:buClr>
                <a:buSzPts val="1400"/>
                <a:buFont typeface="Arial"/>
                <a:buChar char="•"/>
              </a:pPr>
              <a:r>
                <a:rPr lang="en-US" sz="1400">
                  <a:solidFill>
                    <a:srgbClr val="048A41"/>
                  </a:solidFill>
                  <a:latin typeface="Arimo"/>
                  <a:ea typeface="Arimo"/>
                  <a:cs typeface="Arimo"/>
                  <a:sym typeface="Arimo"/>
                </a:rPr>
                <a:t>Quản lý hành vi tiêu dùng</a:t>
              </a:r>
              <a:endParaRPr sz="1400">
                <a:solidFill>
                  <a:srgbClr val="048A41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Clr>
                  <a:srgbClr val="048A41"/>
                </a:buClr>
                <a:buSzPts val="1400"/>
                <a:buFont typeface="Arial"/>
                <a:buChar char="•"/>
              </a:pPr>
              <a:r>
                <a:rPr lang="en-US" sz="1400">
                  <a:solidFill>
                    <a:srgbClr val="048A41"/>
                  </a:solidFill>
                  <a:latin typeface="Arimo"/>
                  <a:ea typeface="Arimo"/>
                  <a:cs typeface="Arimo"/>
                  <a:sym typeface="Arimo"/>
                </a:rPr>
                <a:t>Công cụ tính toán lại suất</a:t>
              </a:r>
              <a:endParaRPr sz="1400">
                <a:solidFill>
                  <a:srgbClr val="048A41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Clr>
                  <a:srgbClr val="048A41"/>
                </a:buClr>
                <a:buSzPts val="1400"/>
                <a:buFont typeface="Arial"/>
                <a:buChar char="•"/>
              </a:pPr>
              <a:r>
                <a:rPr lang="en-US" sz="1400">
                  <a:solidFill>
                    <a:srgbClr val="048A41"/>
                  </a:solidFill>
                  <a:latin typeface="Arimo"/>
                  <a:ea typeface="Arimo"/>
                  <a:cs typeface="Arimo"/>
                  <a:sym typeface="Arimo"/>
                </a:rPr>
                <a:t>So sánh SPDV</a:t>
              </a:r>
              <a:endParaRPr sz="1400">
                <a:solidFill>
                  <a:srgbClr val="048A4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85" name="Google Shape;285;p20"/>
            <p:cNvSpPr/>
            <p:nvPr/>
          </p:nvSpPr>
          <p:spPr>
            <a:xfrm>
              <a:off x="3658187" y="5414378"/>
              <a:ext cx="1992853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C55A11"/>
                  </a:solidFill>
                  <a:latin typeface="Arimo"/>
                  <a:ea typeface="Arimo"/>
                  <a:cs typeface="Arimo"/>
                  <a:sym typeface="Arimo"/>
                </a:rPr>
                <a:t>Quản lý Tài chính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C55A11"/>
                  </a:solidFill>
                  <a:latin typeface="Arimo"/>
                  <a:ea typeface="Arimo"/>
                  <a:cs typeface="Arimo"/>
                  <a:sym typeface="Arimo"/>
                </a:rPr>
                <a:t>Cá nhân</a:t>
              </a:r>
              <a:endParaRPr b="1" sz="1800">
                <a:solidFill>
                  <a:srgbClr val="C55A1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286" name="Google Shape;286;p20"/>
            <p:cNvSpPr/>
            <p:nvPr/>
          </p:nvSpPr>
          <p:spPr>
            <a:xfrm>
              <a:off x="3642143" y="5955888"/>
              <a:ext cx="1803826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048A41"/>
                  </a:solidFill>
                  <a:latin typeface="Arimo"/>
                  <a:ea typeface="Arimo"/>
                  <a:cs typeface="Arimo"/>
                  <a:sym typeface="Arimo"/>
                </a:rPr>
                <a:t>Công cụ hỗ trợ quản lý tài chính cá nhân</a:t>
              </a:r>
              <a:endParaRPr sz="1400">
                <a:solidFill>
                  <a:srgbClr val="048A4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287" name="Google Shape;287;p20"/>
          <p:cNvGrpSpPr/>
          <p:nvPr/>
        </p:nvGrpSpPr>
        <p:grpSpPr>
          <a:xfrm>
            <a:off x="3402734" y="1104571"/>
            <a:ext cx="5199006" cy="934944"/>
            <a:chOff x="3402734" y="1104571"/>
            <a:chExt cx="5199006" cy="934944"/>
          </a:xfrm>
        </p:grpSpPr>
        <p:grpSp>
          <p:nvGrpSpPr>
            <p:cNvPr id="288" name="Google Shape;288;p20"/>
            <p:cNvGrpSpPr/>
            <p:nvPr/>
          </p:nvGrpSpPr>
          <p:grpSpPr>
            <a:xfrm>
              <a:off x="3402734" y="1104571"/>
              <a:ext cx="4732706" cy="738664"/>
              <a:chOff x="3402734" y="1104571"/>
              <a:chExt cx="4732706" cy="738664"/>
            </a:xfrm>
          </p:grpSpPr>
          <p:sp>
            <p:nvSpPr>
              <p:cNvPr id="289" name="Google Shape;289;p20"/>
              <p:cNvSpPr/>
              <p:nvPr/>
            </p:nvSpPr>
            <p:spPr>
              <a:xfrm>
                <a:off x="5881297" y="1104571"/>
                <a:ext cx="2254143" cy="7386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-2857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A62A5"/>
                  </a:buClr>
                  <a:buSzPts val="1400"/>
                  <a:buFont typeface="Arial"/>
                  <a:buChar char="•"/>
                </a:pPr>
                <a:r>
                  <a:rPr lang="en-US" sz="1400">
                    <a:solidFill>
                      <a:srgbClr val="0A62A5"/>
                    </a:solidFill>
                    <a:latin typeface="Arimo"/>
                    <a:ea typeface="Arimo"/>
                    <a:cs typeface="Arimo"/>
                    <a:sym typeface="Arimo"/>
                  </a:rPr>
                  <a:t>Yêu cầu khách hàng</a:t>
                </a:r>
                <a:endParaRPr/>
              </a:p>
              <a:p>
                <a:pPr indent="-2857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A62A5"/>
                  </a:buClr>
                  <a:buSzPts val="1400"/>
                  <a:buFont typeface="Arial"/>
                  <a:buChar char="•"/>
                </a:pPr>
                <a:r>
                  <a:rPr lang="en-US" sz="1400">
                    <a:solidFill>
                      <a:srgbClr val="0A62A5"/>
                    </a:solidFill>
                    <a:latin typeface="Arimo"/>
                    <a:ea typeface="Arimo"/>
                    <a:cs typeface="Arimo"/>
                    <a:sym typeface="Arimo"/>
                  </a:rPr>
                  <a:t>Phàn nàn khách hàng</a:t>
                </a:r>
                <a:endParaRPr sz="1400">
                  <a:solidFill>
                    <a:srgbClr val="0A62A5"/>
                  </a:solidFill>
                  <a:latin typeface="Arimo"/>
                  <a:ea typeface="Arimo"/>
                  <a:cs typeface="Arimo"/>
                  <a:sym typeface="Arimo"/>
                </a:endParaRPr>
              </a:p>
              <a:p>
                <a:pPr indent="-2857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A62A5"/>
                  </a:buClr>
                  <a:buSzPts val="1400"/>
                  <a:buFont typeface="Arial"/>
                  <a:buChar char="•"/>
                </a:pPr>
                <a:r>
                  <a:rPr lang="en-US" sz="1400">
                    <a:solidFill>
                      <a:srgbClr val="0A62A5"/>
                    </a:solidFill>
                    <a:latin typeface="Arimo"/>
                    <a:ea typeface="Arimo"/>
                    <a:cs typeface="Arimo"/>
                    <a:sym typeface="Arimo"/>
                  </a:rPr>
                  <a:t>Tương tác khách hàng</a:t>
                </a:r>
                <a:endParaRPr sz="1400">
                  <a:solidFill>
                    <a:srgbClr val="0A62A5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290" name="Google Shape;290;p20"/>
              <p:cNvSpPr/>
              <p:nvPr/>
            </p:nvSpPr>
            <p:spPr>
              <a:xfrm>
                <a:off x="3402734" y="1132879"/>
                <a:ext cx="1544012" cy="3416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rgbClr val="C55A11"/>
                    </a:solidFill>
                    <a:latin typeface="Arimo"/>
                    <a:ea typeface="Arimo"/>
                    <a:cs typeface="Arimo"/>
                    <a:sym typeface="Arimo"/>
                  </a:rPr>
                  <a:t>CRM Service</a:t>
                </a:r>
                <a:endParaRPr b="1" sz="1800">
                  <a:solidFill>
                    <a:srgbClr val="C55A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291" name="Google Shape;291;p20"/>
              <p:cNvSpPr/>
              <p:nvPr/>
            </p:nvSpPr>
            <p:spPr>
              <a:xfrm>
                <a:off x="3421888" y="1425804"/>
                <a:ext cx="2153154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rgbClr val="0A62A5"/>
                    </a:solidFill>
                    <a:latin typeface="Arimo"/>
                    <a:ea typeface="Arimo"/>
                    <a:cs typeface="Arimo"/>
                    <a:sym typeface="Arimo"/>
                  </a:rPr>
                  <a:t>Liền mạch toàn hệ thống</a:t>
                </a:r>
                <a:endParaRPr sz="1400">
                  <a:solidFill>
                    <a:srgbClr val="0A62A5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cxnSp>
          <p:nvCxnSpPr>
            <p:cNvPr id="292" name="Google Shape;292;p20"/>
            <p:cNvCxnSpPr/>
            <p:nvPr/>
          </p:nvCxnSpPr>
          <p:spPr>
            <a:xfrm>
              <a:off x="3743896" y="2039515"/>
              <a:ext cx="4857844" cy="0"/>
            </a:xfrm>
            <a:prstGeom prst="straightConnector1">
              <a:avLst/>
            </a:prstGeom>
            <a:noFill/>
            <a:ln cap="flat" cmpd="sng" w="9525">
              <a:solidFill>
                <a:srgbClr val="A5A5A5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93" name="Google Shape;293;p20"/>
          <p:cNvGrpSpPr/>
          <p:nvPr/>
        </p:nvGrpSpPr>
        <p:grpSpPr>
          <a:xfrm>
            <a:off x="4019580" y="2390648"/>
            <a:ext cx="5037889" cy="1265656"/>
            <a:chOff x="4019580" y="2390648"/>
            <a:chExt cx="5037889" cy="1265656"/>
          </a:xfrm>
        </p:grpSpPr>
        <p:grpSp>
          <p:nvGrpSpPr>
            <p:cNvPr id="294" name="Google Shape;294;p20"/>
            <p:cNvGrpSpPr/>
            <p:nvPr/>
          </p:nvGrpSpPr>
          <p:grpSpPr>
            <a:xfrm>
              <a:off x="4019580" y="2390648"/>
              <a:ext cx="4234482" cy="1039546"/>
              <a:chOff x="4019580" y="2390648"/>
              <a:chExt cx="4234482" cy="1039546"/>
            </a:xfrm>
          </p:grpSpPr>
          <p:sp>
            <p:nvSpPr>
              <p:cNvPr id="295" name="Google Shape;295;p20"/>
              <p:cNvSpPr/>
              <p:nvPr/>
            </p:nvSpPr>
            <p:spPr>
              <a:xfrm>
                <a:off x="5881297" y="2476087"/>
                <a:ext cx="2372765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-2857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8CB4"/>
                  </a:buClr>
                  <a:buSzPts val="1400"/>
                  <a:buFont typeface="Arial"/>
                  <a:buChar char="•"/>
                </a:pPr>
                <a:r>
                  <a:rPr lang="en-US" sz="1400">
                    <a:solidFill>
                      <a:srgbClr val="008CB4"/>
                    </a:solidFill>
                    <a:latin typeface="Arimo"/>
                    <a:ea typeface="Arimo"/>
                    <a:cs typeface="Arimo"/>
                    <a:sym typeface="Arimo"/>
                  </a:rPr>
                  <a:t>Hỗ trợ tự động (chatbot)</a:t>
                </a:r>
                <a:endParaRPr/>
              </a:p>
              <a:p>
                <a:pPr indent="-2857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8CB4"/>
                  </a:buClr>
                  <a:buSzPts val="1400"/>
                  <a:buFont typeface="Arial"/>
                  <a:buChar char="•"/>
                </a:pPr>
                <a:r>
                  <a:rPr lang="en-US" sz="1400">
                    <a:solidFill>
                      <a:srgbClr val="008CB4"/>
                    </a:solidFill>
                    <a:latin typeface="Arimo"/>
                    <a:ea typeface="Arimo"/>
                    <a:cs typeface="Arimo"/>
                    <a:sym typeface="Arimo"/>
                  </a:rPr>
                  <a:t>Nhận diện tự động</a:t>
                </a:r>
                <a:endParaRPr sz="1400">
                  <a:solidFill>
                    <a:srgbClr val="008CB4"/>
                  </a:solidFill>
                  <a:latin typeface="Arimo"/>
                  <a:ea typeface="Arimo"/>
                  <a:cs typeface="Arimo"/>
                  <a:sym typeface="Arimo"/>
                </a:endParaRPr>
              </a:p>
              <a:p>
                <a:pPr indent="-2857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8CB4"/>
                  </a:buClr>
                  <a:buSzPts val="1400"/>
                  <a:buFont typeface="Arial"/>
                  <a:buChar char="•"/>
                </a:pPr>
                <a:r>
                  <a:rPr lang="en-US" sz="1400">
                    <a:solidFill>
                      <a:srgbClr val="008CB4"/>
                    </a:solidFill>
                    <a:latin typeface="Arimo"/>
                    <a:ea typeface="Arimo"/>
                    <a:cs typeface="Arimo"/>
                    <a:sym typeface="Arimo"/>
                  </a:rPr>
                  <a:t>Sinh trắc học</a:t>
                </a:r>
                <a:endParaRPr sz="1400">
                  <a:solidFill>
                    <a:srgbClr val="008CB4"/>
                  </a:solidFill>
                  <a:latin typeface="Arimo"/>
                  <a:ea typeface="Arimo"/>
                  <a:cs typeface="Arimo"/>
                  <a:sym typeface="Arimo"/>
                </a:endParaRPr>
              </a:p>
              <a:p>
                <a:pPr indent="-1968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t/>
                </a:r>
                <a:endParaRPr sz="1400">
                  <a:solidFill>
                    <a:srgbClr val="008CB4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296" name="Google Shape;296;p20"/>
              <p:cNvSpPr/>
              <p:nvPr/>
            </p:nvSpPr>
            <p:spPr>
              <a:xfrm>
                <a:off x="4019580" y="2390648"/>
                <a:ext cx="1595309" cy="3416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rgbClr val="C55A11"/>
                    </a:solidFill>
                    <a:latin typeface="Arimo"/>
                    <a:ea typeface="Arimo"/>
                    <a:cs typeface="Arimo"/>
                    <a:sym typeface="Arimo"/>
                  </a:rPr>
                  <a:t>Công nghệ AI</a:t>
                </a:r>
                <a:endParaRPr b="1" sz="1800">
                  <a:solidFill>
                    <a:srgbClr val="C55A11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297" name="Google Shape;297;p20"/>
              <p:cNvSpPr/>
              <p:nvPr/>
            </p:nvSpPr>
            <p:spPr>
              <a:xfrm>
                <a:off x="4053201" y="2679161"/>
                <a:ext cx="1794255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rgbClr val="008CB4"/>
                    </a:solidFill>
                    <a:latin typeface="Arimo"/>
                    <a:ea typeface="Arimo"/>
                    <a:cs typeface="Arimo"/>
                    <a:sym typeface="Arimo"/>
                  </a:rPr>
                  <a:t>Tự động hóa các quy trình hỗ trợ KH</a:t>
                </a:r>
                <a:endParaRPr sz="1400">
                  <a:solidFill>
                    <a:srgbClr val="008CB4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cxnSp>
          <p:nvCxnSpPr>
            <p:cNvPr id="298" name="Google Shape;298;p20"/>
            <p:cNvCxnSpPr/>
            <p:nvPr/>
          </p:nvCxnSpPr>
          <p:spPr>
            <a:xfrm>
              <a:off x="4199625" y="3656304"/>
              <a:ext cx="4857844" cy="0"/>
            </a:xfrm>
            <a:prstGeom prst="straightConnector1">
              <a:avLst/>
            </a:prstGeom>
            <a:noFill/>
            <a:ln cap="flat" cmpd="sng" w="9525">
              <a:solidFill>
                <a:srgbClr val="A5A5A5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99" name="Google Shape;299;p20"/>
          <p:cNvGrpSpPr/>
          <p:nvPr/>
        </p:nvGrpSpPr>
        <p:grpSpPr>
          <a:xfrm>
            <a:off x="3796481" y="4022722"/>
            <a:ext cx="4857844" cy="1162865"/>
            <a:chOff x="3796481" y="4022722"/>
            <a:chExt cx="4857844" cy="1162865"/>
          </a:xfrm>
        </p:grpSpPr>
        <p:grpSp>
          <p:nvGrpSpPr>
            <p:cNvPr id="300" name="Google Shape;300;p20"/>
            <p:cNvGrpSpPr/>
            <p:nvPr/>
          </p:nvGrpSpPr>
          <p:grpSpPr>
            <a:xfrm>
              <a:off x="4113839" y="4022722"/>
              <a:ext cx="4270066" cy="817760"/>
              <a:chOff x="4173151" y="3887314"/>
              <a:chExt cx="4270066" cy="817760"/>
            </a:xfrm>
          </p:grpSpPr>
          <p:sp>
            <p:nvSpPr>
              <p:cNvPr id="301" name="Google Shape;301;p20"/>
              <p:cNvSpPr/>
              <p:nvPr/>
            </p:nvSpPr>
            <p:spPr>
              <a:xfrm>
                <a:off x="5881297" y="3966410"/>
                <a:ext cx="2561920" cy="7386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-2857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7774"/>
                  </a:buClr>
                  <a:buSzPts val="1400"/>
                  <a:buFont typeface="Arial"/>
                  <a:buChar char="•"/>
                </a:pPr>
                <a:r>
                  <a:rPr lang="en-US" sz="1400">
                    <a:solidFill>
                      <a:srgbClr val="007774"/>
                    </a:solidFill>
                    <a:latin typeface="Arimo"/>
                    <a:ea typeface="Arimo"/>
                    <a:cs typeface="Arimo"/>
                    <a:sym typeface="Arimo"/>
                  </a:rPr>
                  <a:t>Quy trình tín dụng tự động</a:t>
                </a:r>
                <a:endParaRPr/>
              </a:p>
              <a:p>
                <a:pPr indent="-2857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7774"/>
                  </a:buClr>
                  <a:buSzPts val="1400"/>
                  <a:buFont typeface="Arial"/>
                  <a:buChar char="•"/>
                </a:pPr>
                <a:r>
                  <a:rPr lang="en-US" sz="1400">
                    <a:solidFill>
                      <a:srgbClr val="007774"/>
                    </a:solidFill>
                    <a:latin typeface="Arimo"/>
                    <a:ea typeface="Arimo"/>
                    <a:cs typeface="Arimo"/>
                    <a:sym typeface="Arimo"/>
                  </a:rPr>
                  <a:t>Xếp hạng KH tự động</a:t>
                </a:r>
                <a:endParaRPr sz="1400">
                  <a:solidFill>
                    <a:srgbClr val="007774"/>
                  </a:solidFill>
                  <a:latin typeface="Arimo"/>
                  <a:ea typeface="Arimo"/>
                  <a:cs typeface="Arimo"/>
                  <a:sym typeface="Arimo"/>
                </a:endParaRPr>
              </a:p>
              <a:p>
                <a:pPr indent="-2857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7774"/>
                  </a:buClr>
                  <a:buSzPts val="1400"/>
                  <a:buFont typeface="Arial"/>
                  <a:buChar char="•"/>
                </a:pPr>
                <a:r>
                  <a:rPr lang="en-US" sz="1400">
                    <a:solidFill>
                      <a:srgbClr val="007774"/>
                    </a:solidFill>
                    <a:latin typeface="Arimo"/>
                    <a:ea typeface="Arimo"/>
                    <a:cs typeface="Arimo"/>
                    <a:sym typeface="Arimo"/>
                  </a:rPr>
                  <a:t>Tra cứu hồ sơ online</a:t>
                </a:r>
                <a:endParaRPr sz="1400">
                  <a:solidFill>
                    <a:srgbClr val="007774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302" name="Google Shape;302;p20"/>
              <p:cNvSpPr/>
              <p:nvPr/>
            </p:nvSpPr>
            <p:spPr>
              <a:xfrm>
                <a:off x="4199625" y="3887314"/>
                <a:ext cx="64633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rgbClr val="C55A11"/>
                    </a:solidFill>
                    <a:latin typeface="Arimo"/>
                    <a:ea typeface="Arimo"/>
                    <a:cs typeface="Arimo"/>
                    <a:sym typeface="Arimo"/>
                  </a:rPr>
                  <a:t>LOS</a:t>
                </a:r>
                <a:endParaRPr sz="1800">
                  <a:solidFill>
                    <a:srgbClr val="C55A1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" name="Google Shape;303;p20"/>
              <p:cNvSpPr/>
              <p:nvPr/>
            </p:nvSpPr>
            <p:spPr>
              <a:xfrm>
                <a:off x="4173151" y="4181854"/>
                <a:ext cx="1504182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rgbClr val="007774"/>
                    </a:solidFill>
                    <a:latin typeface="Arimo"/>
                    <a:ea typeface="Arimo"/>
                    <a:cs typeface="Arimo"/>
                    <a:sym typeface="Arimo"/>
                  </a:rPr>
                  <a:t>Số hóa quy trình tín dụng</a:t>
                </a:r>
                <a:endParaRPr sz="1400">
                  <a:solidFill>
                    <a:srgbClr val="007774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</p:grpSp>
        <p:cxnSp>
          <p:nvCxnSpPr>
            <p:cNvPr id="304" name="Google Shape;304;p20"/>
            <p:cNvCxnSpPr/>
            <p:nvPr/>
          </p:nvCxnSpPr>
          <p:spPr>
            <a:xfrm>
              <a:off x="3796481" y="5185587"/>
              <a:ext cx="4857844" cy="0"/>
            </a:xfrm>
            <a:prstGeom prst="straightConnector1">
              <a:avLst/>
            </a:prstGeom>
            <a:noFill/>
            <a:ln cap="flat" cmpd="sng" w="9525">
              <a:solidFill>
                <a:srgbClr val="A5A5A5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oogle Shape;310;p21"/>
          <p:cNvGrpSpPr/>
          <p:nvPr/>
        </p:nvGrpSpPr>
        <p:grpSpPr>
          <a:xfrm>
            <a:off x="305807" y="2761122"/>
            <a:ext cx="2805845" cy="2551432"/>
            <a:chOff x="384620" y="1497283"/>
            <a:chExt cx="3403351" cy="3404235"/>
          </a:xfrm>
        </p:grpSpPr>
        <p:sp>
          <p:nvSpPr>
            <p:cNvPr id="311" name="Google Shape;311;p21"/>
            <p:cNvSpPr/>
            <p:nvPr/>
          </p:nvSpPr>
          <p:spPr>
            <a:xfrm>
              <a:off x="384620" y="1497283"/>
              <a:ext cx="3403351" cy="3404235"/>
            </a:xfrm>
            <a:custGeom>
              <a:rect b="b" l="l" r="r" t="t"/>
              <a:pathLst>
                <a:path extrusionOk="0" h="19679" w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12" name="Google Shape;312;p21"/>
            <p:cNvSpPr txBox="1"/>
            <p:nvPr/>
          </p:nvSpPr>
          <p:spPr>
            <a:xfrm>
              <a:off x="673200" y="2032272"/>
              <a:ext cx="2839159" cy="11908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600">
                  <a:solidFill>
                    <a:srgbClr val="135683"/>
                  </a:solidFill>
                  <a:latin typeface="Arimo"/>
                  <a:ea typeface="Arimo"/>
                  <a:cs typeface="Arimo"/>
                  <a:sym typeface="Arimo"/>
                </a:rPr>
                <a:t>HYBRIS </a:t>
              </a:r>
              <a:endParaRPr b="1" sz="2600">
                <a:solidFill>
                  <a:srgbClr val="135683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600">
                  <a:solidFill>
                    <a:srgbClr val="135683"/>
                  </a:solidFill>
                  <a:latin typeface="Arimo"/>
                  <a:ea typeface="Arimo"/>
                  <a:cs typeface="Arimo"/>
                  <a:sym typeface="Arimo"/>
                </a:rPr>
                <a:t>MARKETING</a:t>
              </a:r>
              <a:endParaRPr/>
            </a:p>
          </p:txBody>
        </p:sp>
        <p:sp>
          <p:nvSpPr>
            <p:cNvPr id="313" name="Google Shape;313;p21"/>
            <p:cNvSpPr txBox="1"/>
            <p:nvPr/>
          </p:nvSpPr>
          <p:spPr>
            <a:xfrm>
              <a:off x="642899" y="3462380"/>
              <a:ext cx="3017036" cy="3902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700">
                  <a:solidFill>
                    <a:srgbClr val="00B0F0"/>
                  </a:solidFill>
                  <a:latin typeface="Arimo"/>
                  <a:ea typeface="Arimo"/>
                  <a:cs typeface="Arimo"/>
                  <a:sym typeface="Arimo"/>
                </a:rPr>
                <a:t>NEXT BEST OFFER</a:t>
              </a:r>
              <a:endParaRPr/>
            </a:p>
          </p:txBody>
        </p:sp>
      </p:grpSp>
      <p:cxnSp>
        <p:nvCxnSpPr>
          <p:cNvPr id="314" name="Google Shape;314;p21"/>
          <p:cNvCxnSpPr/>
          <p:nvPr/>
        </p:nvCxnSpPr>
        <p:spPr>
          <a:xfrm>
            <a:off x="506012" y="4226933"/>
            <a:ext cx="2318377" cy="0"/>
          </a:xfrm>
          <a:prstGeom prst="straightConnector1">
            <a:avLst/>
          </a:prstGeom>
          <a:noFill/>
          <a:ln cap="flat" cmpd="sng" w="28575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15" name="Google Shape;315;p21"/>
          <p:cNvCxnSpPr/>
          <p:nvPr/>
        </p:nvCxnSpPr>
        <p:spPr>
          <a:xfrm>
            <a:off x="506012" y="4586600"/>
            <a:ext cx="2318377" cy="0"/>
          </a:xfrm>
          <a:prstGeom prst="straightConnector1">
            <a:avLst/>
          </a:prstGeom>
          <a:noFill/>
          <a:ln cap="flat" cmpd="sng" w="28575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316" name="Google Shape;31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82430" y="3184668"/>
            <a:ext cx="1233134" cy="1233134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1"/>
          <p:cNvSpPr/>
          <p:nvPr/>
        </p:nvSpPr>
        <p:spPr>
          <a:xfrm rot="10800000">
            <a:off x="6677025" y="3975101"/>
            <a:ext cx="871538" cy="0"/>
          </a:xfrm>
          <a:custGeom>
            <a:rect b="b" l="l" r="r" t="t"/>
            <a:pathLst>
              <a:path extrusionOk="0" h="120000" w="549">
                <a:moveTo>
                  <a:pt x="0" y="0"/>
                </a:moveTo>
                <a:lnTo>
                  <a:pt x="54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8" name="Google Shape;318;p21"/>
          <p:cNvCxnSpPr/>
          <p:nvPr/>
        </p:nvCxnSpPr>
        <p:spPr>
          <a:xfrm rot="10800000">
            <a:off x="6677025" y="3975101"/>
            <a:ext cx="871538" cy="0"/>
          </a:xfrm>
          <a:prstGeom prst="straightConnector1">
            <a:avLst/>
          </a:prstGeom>
          <a:noFill/>
          <a:ln>
            <a:noFill/>
          </a:ln>
        </p:spPr>
      </p:cxnSp>
      <p:sp>
        <p:nvSpPr>
          <p:cNvPr id="319" name="Google Shape;319;p21"/>
          <p:cNvSpPr/>
          <p:nvPr/>
        </p:nvSpPr>
        <p:spPr>
          <a:xfrm>
            <a:off x="3202534" y="2355668"/>
            <a:ext cx="1055688" cy="1417638"/>
          </a:xfrm>
          <a:custGeom>
            <a:rect b="b" l="l" r="r" t="t"/>
            <a:pathLst>
              <a:path extrusionOk="0" h="444" w="392">
                <a:moveTo>
                  <a:pt x="0" y="444"/>
                </a:moveTo>
                <a:cubicBezTo>
                  <a:pt x="32" y="444"/>
                  <a:pt x="32" y="444"/>
                  <a:pt x="32" y="444"/>
                </a:cubicBezTo>
                <a:cubicBezTo>
                  <a:pt x="32" y="444"/>
                  <a:pt x="112" y="427"/>
                  <a:pt x="112" y="358"/>
                </a:cubicBezTo>
                <a:cubicBezTo>
                  <a:pt x="112" y="289"/>
                  <a:pt x="112" y="112"/>
                  <a:pt x="112" y="112"/>
                </a:cubicBezTo>
                <a:cubicBezTo>
                  <a:pt x="112" y="112"/>
                  <a:pt x="97" y="0"/>
                  <a:pt x="245" y="0"/>
                </a:cubicBezTo>
                <a:cubicBezTo>
                  <a:pt x="392" y="0"/>
                  <a:pt x="328" y="0"/>
                  <a:pt x="328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1"/>
          <p:cNvSpPr/>
          <p:nvPr/>
        </p:nvSpPr>
        <p:spPr>
          <a:xfrm rot="10800000">
            <a:off x="6488112" y="2314576"/>
            <a:ext cx="1049338" cy="1417638"/>
          </a:xfrm>
          <a:custGeom>
            <a:rect b="b" l="l" r="r" t="t"/>
            <a:pathLst>
              <a:path extrusionOk="0" h="444" w="390">
                <a:moveTo>
                  <a:pt x="0" y="0"/>
                </a:move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112" y="17"/>
                  <a:pt x="112" y="86"/>
                </a:cubicBezTo>
                <a:cubicBezTo>
                  <a:pt x="112" y="155"/>
                  <a:pt x="112" y="332"/>
                  <a:pt x="112" y="332"/>
                </a:cubicBezTo>
                <a:cubicBezTo>
                  <a:pt x="112" y="332"/>
                  <a:pt x="95" y="444"/>
                  <a:pt x="243" y="444"/>
                </a:cubicBezTo>
                <a:cubicBezTo>
                  <a:pt x="390" y="444"/>
                  <a:pt x="328" y="444"/>
                  <a:pt x="328" y="444"/>
                </a:cubicBezTo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1"/>
          <p:cNvSpPr/>
          <p:nvPr/>
        </p:nvSpPr>
        <p:spPr>
          <a:xfrm>
            <a:off x="3202534" y="3990793"/>
            <a:ext cx="871538" cy="0"/>
          </a:xfrm>
          <a:custGeom>
            <a:rect b="b" l="l" r="r" t="t"/>
            <a:pathLst>
              <a:path extrusionOk="0" h="120000" w="549">
                <a:moveTo>
                  <a:pt x="0" y="0"/>
                </a:moveTo>
                <a:lnTo>
                  <a:pt x="54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2" name="Google Shape;322;p21"/>
          <p:cNvCxnSpPr/>
          <p:nvPr/>
        </p:nvCxnSpPr>
        <p:spPr>
          <a:xfrm>
            <a:off x="3202534" y="3990793"/>
            <a:ext cx="871538" cy="0"/>
          </a:xfrm>
          <a:prstGeom prst="straightConnector1">
            <a:avLst/>
          </a:prstGeom>
          <a:noFill/>
          <a:ln>
            <a:noFill/>
          </a:ln>
        </p:spPr>
      </p:cxnSp>
      <p:sp>
        <p:nvSpPr>
          <p:cNvPr id="323" name="Google Shape;323;p21"/>
          <p:cNvSpPr/>
          <p:nvPr/>
        </p:nvSpPr>
        <p:spPr>
          <a:xfrm>
            <a:off x="3372203" y="1866900"/>
            <a:ext cx="1174457" cy="1857375"/>
          </a:xfrm>
          <a:custGeom>
            <a:rect b="b" l="l" r="r" t="t"/>
            <a:pathLst>
              <a:path extrusionOk="0" h="444" w="392">
                <a:moveTo>
                  <a:pt x="0" y="444"/>
                </a:moveTo>
                <a:cubicBezTo>
                  <a:pt x="32" y="444"/>
                  <a:pt x="32" y="444"/>
                  <a:pt x="32" y="444"/>
                </a:cubicBezTo>
                <a:cubicBezTo>
                  <a:pt x="32" y="444"/>
                  <a:pt x="112" y="427"/>
                  <a:pt x="112" y="358"/>
                </a:cubicBezTo>
                <a:cubicBezTo>
                  <a:pt x="112" y="289"/>
                  <a:pt x="112" y="112"/>
                  <a:pt x="112" y="112"/>
                </a:cubicBezTo>
                <a:cubicBezTo>
                  <a:pt x="112" y="112"/>
                  <a:pt x="97" y="0"/>
                  <a:pt x="245" y="0"/>
                </a:cubicBezTo>
                <a:cubicBezTo>
                  <a:pt x="392" y="0"/>
                  <a:pt x="328" y="0"/>
                  <a:pt x="328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1"/>
          <p:cNvSpPr/>
          <p:nvPr/>
        </p:nvSpPr>
        <p:spPr>
          <a:xfrm rot="10800000">
            <a:off x="6569867" y="4252912"/>
            <a:ext cx="1030309" cy="1857375"/>
          </a:xfrm>
          <a:custGeom>
            <a:rect b="b" l="l" r="r" t="t"/>
            <a:pathLst>
              <a:path extrusionOk="0" h="444" w="392">
                <a:moveTo>
                  <a:pt x="0" y="444"/>
                </a:moveTo>
                <a:cubicBezTo>
                  <a:pt x="32" y="444"/>
                  <a:pt x="32" y="444"/>
                  <a:pt x="32" y="444"/>
                </a:cubicBezTo>
                <a:cubicBezTo>
                  <a:pt x="32" y="444"/>
                  <a:pt x="112" y="427"/>
                  <a:pt x="112" y="358"/>
                </a:cubicBezTo>
                <a:cubicBezTo>
                  <a:pt x="112" y="289"/>
                  <a:pt x="112" y="112"/>
                  <a:pt x="112" y="112"/>
                </a:cubicBezTo>
                <a:cubicBezTo>
                  <a:pt x="112" y="112"/>
                  <a:pt x="97" y="0"/>
                  <a:pt x="245" y="0"/>
                </a:cubicBezTo>
                <a:cubicBezTo>
                  <a:pt x="392" y="0"/>
                  <a:pt x="328" y="0"/>
                  <a:pt x="328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5" name="Google Shape;325;p21"/>
          <p:cNvGrpSpPr/>
          <p:nvPr/>
        </p:nvGrpSpPr>
        <p:grpSpPr>
          <a:xfrm>
            <a:off x="3384280" y="4202113"/>
            <a:ext cx="4215896" cy="2137379"/>
            <a:chOff x="3384280" y="4202113"/>
            <a:chExt cx="4215896" cy="2137379"/>
          </a:xfrm>
        </p:grpSpPr>
        <p:grpSp>
          <p:nvGrpSpPr>
            <p:cNvPr id="326" name="Google Shape;326;p21"/>
            <p:cNvGrpSpPr/>
            <p:nvPr/>
          </p:nvGrpSpPr>
          <p:grpSpPr>
            <a:xfrm>
              <a:off x="4758442" y="5220204"/>
              <a:ext cx="1769038" cy="1119288"/>
              <a:chOff x="4820439" y="5427689"/>
              <a:chExt cx="2033505" cy="1309374"/>
            </a:xfrm>
          </p:grpSpPr>
          <p:pic>
            <p:nvPicPr>
              <p:cNvPr id="327" name="Google Shape;327;p2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5224308" y="5427689"/>
                <a:ext cx="1169556" cy="9125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28" name="Google Shape;328;p21"/>
              <p:cNvSpPr/>
              <p:nvPr/>
            </p:nvSpPr>
            <p:spPr>
              <a:xfrm>
                <a:off x="4820439" y="6352522"/>
                <a:ext cx="2033505" cy="384541"/>
              </a:xfrm>
              <a:prstGeom prst="rect">
                <a:avLst/>
              </a:prstGeom>
              <a:solidFill>
                <a:srgbClr val="FF9900"/>
              </a:solidFill>
              <a:ln cap="flat" cmpd="sng" w="127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Sacombank Pay</a:t>
                </a:r>
                <a:endParaRPr/>
              </a:p>
            </p:txBody>
          </p:sp>
        </p:grpSp>
        <p:grpSp>
          <p:nvGrpSpPr>
            <p:cNvPr id="329" name="Google Shape;329;p21"/>
            <p:cNvGrpSpPr/>
            <p:nvPr/>
          </p:nvGrpSpPr>
          <p:grpSpPr>
            <a:xfrm>
              <a:off x="3384280" y="4202113"/>
              <a:ext cx="973682" cy="1951037"/>
              <a:chOff x="3384280" y="4202113"/>
              <a:chExt cx="973682" cy="1951037"/>
            </a:xfrm>
          </p:grpSpPr>
          <p:sp>
            <p:nvSpPr>
              <p:cNvPr id="330" name="Google Shape;330;p21"/>
              <p:cNvSpPr/>
              <p:nvPr/>
            </p:nvSpPr>
            <p:spPr>
              <a:xfrm>
                <a:off x="3384280" y="4202113"/>
                <a:ext cx="958586" cy="1858962"/>
              </a:xfrm>
              <a:custGeom>
                <a:rect b="b" l="l" r="r" t="t"/>
                <a:pathLst>
                  <a:path extrusionOk="0" h="444" w="320">
                    <a:moveTo>
                      <a:pt x="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110" y="15"/>
                      <a:pt x="110" y="84"/>
                    </a:cubicBezTo>
                    <a:cubicBezTo>
                      <a:pt x="110" y="153"/>
                      <a:pt x="110" y="330"/>
                      <a:pt x="110" y="330"/>
                    </a:cubicBezTo>
                    <a:cubicBezTo>
                      <a:pt x="110" y="330"/>
                      <a:pt x="95" y="444"/>
                      <a:pt x="243" y="444"/>
                    </a:cubicBezTo>
                    <a:cubicBezTo>
                      <a:pt x="281" y="444"/>
                      <a:pt x="320" y="444"/>
                      <a:pt x="320" y="444"/>
                    </a:cubicBezTo>
                  </a:path>
                </a:pathLst>
              </a:custGeom>
              <a:noFill/>
              <a:ln cap="flat" cmpd="sng" w="38100">
                <a:solidFill>
                  <a:srgbClr val="00B0F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" name="Google Shape;331;p21"/>
              <p:cNvSpPr/>
              <p:nvPr/>
            </p:nvSpPr>
            <p:spPr>
              <a:xfrm>
                <a:off x="4235685" y="5951538"/>
                <a:ext cx="122277" cy="201612"/>
              </a:xfrm>
              <a:custGeom>
                <a:rect b="b" l="l" r="r" t="t"/>
                <a:pathLst>
                  <a:path extrusionOk="0" h="127" w="81">
                    <a:moveTo>
                      <a:pt x="0" y="127"/>
                    </a:moveTo>
                    <a:lnTo>
                      <a:pt x="81" y="64"/>
                    </a:lnTo>
                    <a:lnTo>
                      <a:pt x="0" y="0"/>
                    </a:lnTo>
                    <a:lnTo>
                      <a:pt x="0" y="127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2" name="Google Shape;332;p21"/>
            <p:cNvGrpSpPr/>
            <p:nvPr/>
          </p:nvGrpSpPr>
          <p:grpSpPr>
            <a:xfrm>
              <a:off x="6735405" y="4243387"/>
              <a:ext cx="864771" cy="1968499"/>
              <a:chOff x="6735405" y="4243387"/>
              <a:chExt cx="864771" cy="1968499"/>
            </a:xfrm>
          </p:grpSpPr>
          <p:sp>
            <p:nvSpPr>
              <p:cNvPr id="333" name="Google Shape;333;p21"/>
              <p:cNvSpPr/>
              <p:nvPr/>
            </p:nvSpPr>
            <p:spPr>
              <a:xfrm rot="10800000">
                <a:off x="6759243" y="4243387"/>
                <a:ext cx="840933" cy="1858962"/>
              </a:xfrm>
              <a:custGeom>
                <a:rect b="b" l="l" r="r" t="t"/>
                <a:pathLst>
                  <a:path extrusionOk="0" h="444" w="320">
                    <a:moveTo>
                      <a:pt x="0" y="444"/>
                    </a:moveTo>
                    <a:cubicBezTo>
                      <a:pt x="32" y="444"/>
                      <a:pt x="32" y="444"/>
                      <a:pt x="32" y="444"/>
                    </a:cubicBezTo>
                    <a:cubicBezTo>
                      <a:pt x="32" y="444"/>
                      <a:pt x="110" y="425"/>
                      <a:pt x="110" y="356"/>
                    </a:cubicBezTo>
                    <a:cubicBezTo>
                      <a:pt x="110" y="287"/>
                      <a:pt x="110" y="110"/>
                      <a:pt x="110" y="110"/>
                    </a:cubicBezTo>
                    <a:cubicBezTo>
                      <a:pt x="110" y="110"/>
                      <a:pt x="97" y="0"/>
                      <a:pt x="245" y="0"/>
                    </a:cubicBezTo>
                    <a:cubicBezTo>
                      <a:pt x="282" y="0"/>
                      <a:pt x="320" y="0"/>
                      <a:pt x="320" y="0"/>
                    </a:cubicBezTo>
                  </a:path>
                </a:pathLst>
              </a:custGeom>
              <a:noFill/>
              <a:ln cap="flat" cmpd="sng" w="38100">
                <a:solidFill>
                  <a:srgbClr val="FFD966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" name="Google Shape;334;p21"/>
              <p:cNvSpPr/>
              <p:nvPr/>
            </p:nvSpPr>
            <p:spPr>
              <a:xfrm rot="10800000">
                <a:off x="6735405" y="6010274"/>
                <a:ext cx="107269" cy="201612"/>
              </a:xfrm>
              <a:custGeom>
                <a:rect b="b" l="l" r="r" t="t"/>
                <a:pathLst>
                  <a:path extrusionOk="0" h="127" w="81">
                    <a:moveTo>
                      <a:pt x="0" y="127"/>
                    </a:moveTo>
                    <a:lnTo>
                      <a:pt x="81" y="64"/>
                    </a:lnTo>
                    <a:lnTo>
                      <a:pt x="0" y="0"/>
                    </a:lnTo>
                    <a:lnTo>
                      <a:pt x="0" y="127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35" name="Google Shape;335;p21"/>
          <p:cNvGrpSpPr/>
          <p:nvPr/>
        </p:nvGrpSpPr>
        <p:grpSpPr>
          <a:xfrm>
            <a:off x="3648457" y="2227172"/>
            <a:ext cx="3709371" cy="1732052"/>
            <a:chOff x="3648457" y="2227172"/>
            <a:chExt cx="3709371" cy="1732052"/>
          </a:xfrm>
        </p:grpSpPr>
        <p:grpSp>
          <p:nvGrpSpPr>
            <p:cNvPr id="336" name="Google Shape;336;p21"/>
            <p:cNvGrpSpPr/>
            <p:nvPr/>
          </p:nvGrpSpPr>
          <p:grpSpPr>
            <a:xfrm>
              <a:off x="4621982" y="2227172"/>
              <a:ext cx="1875618" cy="1214078"/>
              <a:chOff x="4588548" y="2549736"/>
              <a:chExt cx="1941358" cy="1224134"/>
            </a:xfrm>
          </p:grpSpPr>
          <p:pic>
            <p:nvPicPr>
              <p:cNvPr id="337" name="Google Shape;337;p21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4745142" y="2549736"/>
                <a:ext cx="1505749" cy="93594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38" name="Google Shape;338;p21"/>
              <p:cNvSpPr/>
              <p:nvPr/>
            </p:nvSpPr>
            <p:spPr>
              <a:xfrm>
                <a:off x="4588548" y="3439784"/>
                <a:ext cx="1941358" cy="334086"/>
              </a:xfrm>
              <a:prstGeom prst="rect">
                <a:avLst/>
              </a:prstGeom>
              <a:solidFill>
                <a:srgbClr val="0A62A5"/>
              </a:solidFill>
              <a:ln cap="flat" cmpd="sng" w="127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IB/MB</a:t>
                </a:r>
                <a:endParaRPr/>
              </a:p>
            </p:txBody>
          </p:sp>
        </p:grpSp>
        <p:grpSp>
          <p:nvGrpSpPr>
            <p:cNvPr id="339" name="Google Shape;339;p21"/>
            <p:cNvGrpSpPr/>
            <p:nvPr/>
          </p:nvGrpSpPr>
          <p:grpSpPr>
            <a:xfrm>
              <a:off x="3648457" y="3030538"/>
              <a:ext cx="721581" cy="920749"/>
              <a:chOff x="3648457" y="3030538"/>
              <a:chExt cx="721581" cy="920749"/>
            </a:xfrm>
          </p:grpSpPr>
          <p:sp>
            <p:nvSpPr>
              <p:cNvPr id="340" name="Google Shape;340;p21"/>
              <p:cNvSpPr/>
              <p:nvPr/>
            </p:nvSpPr>
            <p:spPr>
              <a:xfrm>
                <a:off x="3648457" y="3130550"/>
                <a:ext cx="682332" cy="820737"/>
              </a:xfrm>
              <a:custGeom>
                <a:rect b="b" l="l" r="r" t="t"/>
                <a:pathLst>
                  <a:path extrusionOk="0" h="196" w="228">
                    <a:moveTo>
                      <a:pt x="0" y="196"/>
                    </a:moveTo>
                    <a:cubicBezTo>
                      <a:pt x="22" y="196"/>
                      <a:pt x="22" y="196"/>
                      <a:pt x="22" y="196"/>
                    </a:cubicBezTo>
                    <a:cubicBezTo>
                      <a:pt x="22" y="196"/>
                      <a:pt x="82" y="182"/>
                      <a:pt x="82" y="132"/>
                    </a:cubicBezTo>
                    <a:cubicBezTo>
                      <a:pt x="82" y="82"/>
                      <a:pt x="82" y="81"/>
                      <a:pt x="82" y="81"/>
                    </a:cubicBezTo>
                    <a:cubicBezTo>
                      <a:pt x="82" y="81"/>
                      <a:pt x="71" y="0"/>
                      <a:pt x="180" y="0"/>
                    </a:cubicBezTo>
                    <a:cubicBezTo>
                      <a:pt x="202" y="0"/>
                      <a:pt x="228" y="0"/>
                      <a:pt x="228" y="0"/>
                    </a:cubicBezTo>
                  </a:path>
                </a:pathLst>
              </a:custGeom>
              <a:noFill/>
              <a:ln cap="flat" cmpd="sng" w="38100">
                <a:solidFill>
                  <a:srgbClr val="00B0F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Google Shape;341;p21"/>
              <p:cNvSpPr/>
              <p:nvPr/>
            </p:nvSpPr>
            <p:spPr>
              <a:xfrm>
                <a:off x="4247761" y="3030538"/>
                <a:ext cx="122277" cy="200025"/>
              </a:xfrm>
              <a:custGeom>
                <a:rect b="b" l="l" r="r" t="t"/>
                <a:pathLst>
                  <a:path extrusionOk="0" h="126" w="81">
                    <a:moveTo>
                      <a:pt x="0" y="126"/>
                    </a:moveTo>
                    <a:lnTo>
                      <a:pt x="81" y="63"/>
                    </a:lnTo>
                    <a:lnTo>
                      <a:pt x="0" y="0"/>
                    </a:lnTo>
                    <a:lnTo>
                      <a:pt x="0" y="126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2" name="Google Shape;342;p21"/>
            <p:cNvGrpSpPr/>
            <p:nvPr/>
          </p:nvGrpSpPr>
          <p:grpSpPr>
            <a:xfrm>
              <a:off x="6724811" y="3054350"/>
              <a:ext cx="633017" cy="904874"/>
              <a:chOff x="6724811" y="3054350"/>
              <a:chExt cx="633017" cy="904874"/>
            </a:xfrm>
          </p:grpSpPr>
          <p:sp>
            <p:nvSpPr>
              <p:cNvPr id="343" name="Google Shape;343;p21"/>
              <p:cNvSpPr/>
              <p:nvPr/>
            </p:nvSpPr>
            <p:spPr>
              <a:xfrm rot="10800000">
                <a:off x="6759243" y="3155949"/>
                <a:ext cx="598585" cy="803275"/>
              </a:xfrm>
              <a:custGeom>
                <a:rect b="b" l="l" r="r" t="t"/>
                <a:pathLst>
                  <a:path extrusionOk="0" h="192" w="228">
                    <a:moveTo>
                      <a:pt x="0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82" y="10"/>
                      <a:pt x="82" y="60"/>
                    </a:cubicBezTo>
                    <a:cubicBezTo>
                      <a:pt x="82" y="110"/>
                      <a:pt x="82" y="111"/>
                      <a:pt x="82" y="111"/>
                    </a:cubicBezTo>
                    <a:cubicBezTo>
                      <a:pt x="82" y="111"/>
                      <a:pt x="71" y="192"/>
                      <a:pt x="180" y="192"/>
                    </a:cubicBezTo>
                    <a:cubicBezTo>
                      <a:pt x="202" y="192"/>
                      <a:pt x="228" y="192"/>
                      <a:pt x="228" y="192"/>
                    </a:cubicBezTo>
                  </a:path>
                </a:pathLst>
              </a:custGeom>
              <a:noFill/>
              <a:ln cap="flat" cmpd="sng" w="38100">
                <a:solidFill>
                  <a:srgbClr val="FFD966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" name="Google Shape;344;p21"/>
              <p:cNvSpPr/>
              <p:nvPr/>
            </p:nvSpPr>
            <p:spPr>
              <a:xfrm rot="10800000">
                <a:off x="6724811" y="3054350"/>
                <a:ext cx="107269" cy="201612"/>
              </a:xfrm>
              <a:custGeom>
                <a:rect b="b" l="l" r="r" t="t"/>
                <a:pathLst>
                  <a:path extrusionOk="0" h="127" w="81">
                    <a:moveTo>
                      <a:pt x="0" y="127"/>
                    </a:moveTo>
                    <a:lnTo>
                      <a:pt x="81" y="63"/>
                    </a:lnTo>
                    <a:lnTo>
                      <a:pt x="0" y="0"/>
                    </a:lnTo>
                    <a:lnTo>
                      <a:pt x="0" y="127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45" name="Google Shape;345;p21"/>
          <p:cNvGrpSpPr/>
          <p:nvPr/>
        </p:nvGrpSpPr>
        <p:grpSpPr>
          <a:xfrm>
            <a:off x="3648457" y="3783232"/>
            <a:ext cx="3709371" cy="1163417"/>
            <a:chOff x="3648457" y="3783232"/>
            <a:chExt cx="3709371" cy="1163417"/>
          </a:xfrm>
        </p:grpSpPr>
        <p:grpSp>
          <p:nvGrpSpPr>
            <p:cNvPr id="346" name="Google Shape;346;p21"/>
            <p:cNvGrpSpPr/>
            <p:nvPr/>
          </p:nvGrpSpPr>
          <p:grpSpPr>
            <a:xfrm>
              <a:off x="4620963" y="3783232"/>
              <a:ext cx="1875618" cy="1123067"/>
              <a:chOff x="4620963" y="3783232"/>
              <a:chExt cx="1875618" cy="1123067"/>
            </a:xfrm>
          </p:grpSpPr>
          <p:pic>
            <p:nvPicPr>
              <p:cNvPr id="347" name="Google Shape;347;p2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5117516" y="3783232"/>
                <a:ext cx="946908" cy="82387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48" name="Google Shape;348;p21"/>
              <p:cNvSpPr/>
              <p:nvPr/>
            </p:nvSpPr>
            <p:spPr>
              <a:xfrm>
                <a:off x="4620963" y="4574957"/>
                <a:ext cx="1875618" cy="331342"/>
              </a:xfrm>
              <a:prstGeom prst="rect">
                <a:avLst/>
              </a:prstGeom>
              <a:solidFill>
                <a:srgbClr val="06B555"/>
              </a:solidFill>
              <a:ln cap="flat" cmpd="sng" w="127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Machine Learning</a:t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9" name="Google Shape;349;p21"/>
            <p:cNvGrpSpPr/>
            <p:nvPr/>
          </p:nvGrpSpPr>
          <p:grpSpPr>
            <a:xfrm>
              <a:off x="3648457" y="4017963"/>
              <a:ext cx="721581" cy="904874"/>
              <a:chOff x="3648457" y="4017963"/>
              <a:chExt cx="721581" cy="904874"/>
            </a:xfrm>
          </p:grpSpPr>
          <p:sp>
            <p:nvSpPr>
              <p:cNvPr id="350" name="Google Shape;350;p21"/>
              <p:cNvSpPr/>
              <p:nvPr/>
            </p:nvSpPr>
            <p:spPr>
              <a:xfrm>
                <a:off x="3648457" y="4017963"/>
                <a:ext cx="682332" cy="803275"/>
              </a:xfrm>
              <a:custGeom>
                <a:rect b="b" l="l" r="r" t="t"/>
                <a:pathLst>
                  <a:path extrusionOk="0" h="192" w="228">
                    <a:moveTo>
                      <a:pt x="0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82" y="10"/>
                      <a:pt x="82" y="60"/>
                    </a:cubicBezTo>
                    <a:cubicBezTo>
                      <a:pt x="82" y="110"/>
                      <a:pt x="82" y="111"/>
                      <a:pt x="82" y="111"/>
                    </a:cubicBezTo>
                    <a:cubicBezTo>
                      <a:pt x="82" y="111"/>
                      <a:pt x="71" y="192"/>
                      <a:pt x="180" y="192"/>
                    </a:cubicBezTo>
                    <a:cubicBezTo>
                      <a:pt x="202" y="192"/>
                      <a:pt x="228" y="192"/>
                      <a:pt x="228" y="192"/>
                    </a:cubicBezTo>
                  </a:path>
                </a:pathLst>
              </a:custGeom>
              <a:noFill/>
              <a:ln cap="flat" cmpd="sng" w="38100">
                <a:solidFill>
                  <a:srgbClr val="00B0F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Google Shape;351;p21"/>
              <p:cNvSpPr/>
              <p:nvPr/>
            </p:nvSpPr>
            <p:spPr>
              <a:xfrm>
                <a:off x="4247761" y="4721225"/>
                <a:ext cx="122277" cy="201612"/>
              </a:xfrm>
              <a:custGeom>
                <a:rect b="b" l="l" r="r" t="t"/>
                <a:pathLst>
                  <a:path extrusionOk="0" h="127" w="81">
                    <a:moveTo>
                      <a:pt x="0" y="127"/>
                    </a:moveTo>
                    <a:lnTo>
                      <a:pt x="81" y="63"/>
                    </a:lnTo>
                    <a:lnTo>
                      <a:pt x="0" y="0"/>
                    </a:lnTo>
                    <a:lnTo>
                      <a:pt x="0" y="127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2" name="Google Shape;352;p21"/>
            <p:cNvGrpSpPr/>
            <p:nvPr/>
          </p:nvGrpSpPr>
          <p:grpSpPr>
            <a:xfrm>
              <a:off x="6724811" y="4025900"/>
              <a:ext cx="633017" cy="920749"/>
              <a:chOff x="6724811" y="4025900"/>
              <a:chExt cx="633017" cy="920749"/>
            </a:xfrm>
          </p:grpSpPr>
          <p:sp>
            <p:nvSpPr>
              <p:cNvPr id="353" name="Google Shape;353;p21"/>
              <p:cNvSpPr/>
              <p:nvPr/>
            </p:nvSpPr>
            <p:spPr>
              <a:xfrm rot="10800000">
                <a:off x="6759243" y="4025900"/>
                <a:ext cx="598585" cy="820737"/>
              </a:xfrm>
              <a:custGeom>
                <a:rect b="b" l="l" r="r" t="t"/>
                <a:pathLst>
                  <a:path extrusionOk="0" h="196" w="228">
                    <a:moveTo>
                      <a:pt x="0" y="196"/>
                    </a:moveTo>
                    <a:cubicBezTo>
                      <a:pt x="22" y="196"/>
                      <a:pt x="22" y="196"/>
                      <a:pt x="22" y="196"/>
                    </a:cubicBezTo>
                    <a:cubicBezTo>
                      <a:pt x="22" y="196"/>
                      <a:pt x="82" y="182"/>
                      <a:pt x="82" y="132"/>
                    </a:cubicBezTo>
                    <a:cubicBezTo>
                      <a:pt x="82" y="82"/>
                      <a:pt x="82" y="81"/>
                      <a:pt x="82" y="81"/>
                    </a:cubicBezTo>
                    <a:cubicBezTo>
                      <a:pt x="82" y="81"/>
                      <a:pt x="71" y="0"/>
                      <a:pt x="180" y="0"/>
                    </a:cubicBezTo>
                    <a:cubicBezTo>
                      <a:pt x="202" y="0"/>
                      <a:pt x="228" y="0"/>
                      <a:pt x="228" y="0"/>
                    </a:cubicBezTo>
                  </a:path>
                </a:pathLst>
              </a:custGeom>
              <a:noFill/>
              <a:ln cap="flat" cmpd="sng" w="38100">
                <a:solidFill>
                  <a:srgbClr val="FFD966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Google Shape;354;p21"/>
              <p:cNvSpPr/>
              <p:nvPr/>
            </p:nvSpPr>
            <p:spPr>
              <a:xfrm rot="10800000">
                <a:off x="6724811" y="4746624"/>
                <a:ext cx="107269" cy="200025"/>
              </a:xfrm>
              <a:custGeom>
                <a:rect b="b" l="l" r="r" t="t"/>
                <a:pathLst>
                  <a:path extrusionOk="0" h="126" w="81">
                    <a:moveTo>
                      <a:pt x="0" y="126"/>
                    </a:moveTo>
                    <a:lnTo>
                      <a:pt x="81" y="63"/>
                    </a:lnTo>
                    <a:lnTo>
                      <a:pt x="0" y="0"/>
                    </a:lnTo>
                    <a:lnTo>
                      <a:pt x="0" y="126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55" name="Google Shape;355;p21"/>
          <p:cNvGrpSpPr/>
          <p:nvPr/>
        </p:nvGrpSpPr>
        <p:grpSpPr>
          <a:xfrm>
            <a:off x="3372203" y="876223"/>
            <a:ext cx="4217378" cy="2898851"/>
            <a:chOff x="3372203" y="876223"/>
            <a:chExt cx="4217378" cy="2898851"/>
          </a:xfrm>
        </p:grpSpPr>
        <p:grpSp>
          <p:nvGrpSpPr>
            <p:cNvPr id="356" name="Google Shape;356;p21"/>
            <p:cNvGrpSpPr/>
            <p:nvPr/>
          </p:nvGrpSpPr>
          <p:grpSpPr>
            <a:xfrm>
              <a:off x="4678251" y="876223"/>
              <a:ext cx="1849229" cy="1143183"/>
              <a:chOff x="4840313" y="783833"/>
              <a:chExt cx="1416471" cy="838478"/>
            </a:xfrm>
          </p:grpSpPr>
          <p:grpSp>
            <p:nvGrpSpPr>
              <p:cNvPr id="357" name="Google Shape;357;p21"/>
              <p:cNvGrpSpPr/>
              <p:nvPr/>
            </p:nvGrpSpPr>
            <p:grpSpPr>
              <a:xfrm>
                <a:off x="5065891" y="783833"/>
                <a:ext cx="970322" cy="655031"/>
                <a:chOff x="5317516" y="849392"/>
                <a:chExt cx="1163050" cy="913294"/>
              </a:xfrm>
            </p:grpSpPr>
            <p:pic>
              <p:nvPicPr>
                <p:cNvPr id="358" name="Google Shape;358;p21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5317516" y="849392"/>
                  <a:ext cx="1163050" cy="91329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59" name="Google Shape;359;p21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5378755" y="885285"/>
                  <a:ext cx="1034571" cy="5645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60" name="Google Shape;360;p21"/>
              <p:cNvSpPr/>
              <p:nvPr/>
            </p:nvSpPr>
            <p:spPr>
              <a:xfrm>
                <a:off x="4840313" y="1397279"/>
                <a:ext cx="1416471" cy="225032"/>
              </a:xfrm>
              <a:prstGeom prst="rect">
                <a:avLst/>
              </a:prstGeom>
              <a:solidFill>
                <a:srgbClr val="8F51E1"/>
              </a:solidFill>
              <a:ln cap="flat" cmpd="sng" w="127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CRM</a:t>
                </a:r>
                <a:endParaRPr/>
              </a:p>
            </p:txBody>
          </p:sp>
        </p:grpSp>
        <p:grpSp>
          <p:nvGrpSpPr>
            <p:cNvPr id="361" name="Google Shape;361;p21"/>
            <p:cNvGrpSpPr/>
            <p:nvPr/>
          </p:nvGrpSpPr>
          <p:grpSpPr>
            <a:xfrm>
              <a:off x="3372203" y="1765301"/>
              <a:ext cx="985759" cy="1968499"/>
              <a:chOff x="3372203" y="1765301"/>
              <a:chExt cx="985759" cy="1968499"/>
            </a:xfrm>
          </p:grpSpPr>
          <p:sp>
            <p:nvSpPr>
              <p:cNvPr id="362" name="Google Shape;362;p21"/>
              <p:cNvSpPr/>
              <p:nvPr/>
            </p:nvSpPr>
            <p:spPr>
              <a:xfrm>
                <a:off x="3372203" y="1874838"/>
                <a:ext cx="958586" cy="1858962"/>
              </a:xfrm>
              <a:custGeom>
                <a:rect b="b" l="l" r="r" t="t"/>
                <a:pathLst>
                  <a:path extrusionOk="0" h="444" w="320">
                    <a:moveTo>
                      <a:pt x="0" y="444"/>
                    </a:moveTo>
                    <a:cubicBezTo>
                      <a:pt x="32" y="444"/>
                      <a:pt x="32" y="444"/>
                      <a:pt x="32" y="444"/>
                    </a:cubicBezTo>
                    <a:cubicBezTo>
                      <a:pt x="32" y="444"/>
                      <a:pt x="110" y="425"/>
                      <a:pt x="110" y="356"/>
                    </a:cubicBezTo>
                    <a:cubicBezTo>
                      <a:pt x="110" y="287"/>
                      <a:pt x="110" y="110"/>
                      <a:pt x="110" y="110"/>
                    </a:cubicBezTo>
                    <a:cubicBezTo>
                      <a:pt x="110" y="110"/>
                      <a:pt x="97" y="0"/>
                      <a:pt x="245" y="0"/>
                    </a:cubicBezTo>
                    <a:cubicBezTo>
                      <a:pt x="282" y="0"/>
                      <a:pt x="320" y="0"/>
                      <a:pt x="320" y="0"/>
                    </a:cubicBezTo>
                  </a:path>
                </a:pathLst>
              </a:custGeom>
              <a:noFill/>
              <a:ln cap="flat" cmpd="sng" w="38100">
                <a:solidFill>
                  <a:srgbClr val="00B0F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3" name="Google Shape;363;p21"/>
              <p:cNvSpPr/>
              <p:nvPr/>
            </p:nvSpPr>
            <p:spPr>
              <a:xfrm>
                <a:off x="4235685" y="1765301"/>
                <a:ext cx="122277" cy="201612"/>
              </a:xfrm>
              <a:custGeom>
                <a:rect b="b" l="l" r="r" t="t"/>
                <a:pathLst>
                  <a:path extrusionOk="0" h="127" w="81">
                    <a:moveTo>
                      <a:pt x="0" y="127"/>
                    </a:moveTo>
                    <a:lnTo>
                      <a:pt x="81" y="64"/>
                    </a:lnTo>
                    <a:lnTo>
                      <a:pt x="0" y="0"/>
                    </a:lnTo>
                    <a:lnTo>
                      <a:pt x="0" y="127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4" name="Google Shape;364;p21"/>
            <p:cNvGrpSpPr/>
            <p:nvPr/>
          </p:nvGrpSpPr>
          <p:grpSpPr>
            <a:xfrm>
              <a:off x="6735405" y="1824037"/>
              <a:ext cx="854176" cy="1951037"/>
              <a:chOff x="6735405" y="1824037"/>
              <a:chExt cx="854176" cy="1951037"/>
            </a:xfrm>
          </p:grpSpPr>
          <p:sp>
            <p:nvSpPr>
              <p:cNvPr id="365" name="Google Shape;365;p21"/>
              <p:cNvSpPr/>
              <p:nvPr/>
            </p:nvSpPr>
            <p:spPr>
              <a:xfrm rot="10800000">
                <a:off x="6748648" y="1916112"/>
                <a:ext cx="840933" cy="1858962"/>
              </a:xfrm>
              <a:custGeom>
                <a:rect b="b" l="l" r="r" t="t"/>
                <a:pathLst>
                  <a:path extrusionOk="0" h="444" w="320">
                    <a:moveTo>
                      <a:pt x="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110" y="15"/>
                      <a:pt x="110" y="84"/>
                    </a:cubicBezTo>
                    <a:cubicBezTo>
                      <a:pt x="110" y="153"/>
                      <a:pt x="110" y="330"/>
                      <a:pt x="110" y="330"/>
                    </a:cubicBezTo>
                    <a:cubicBezTo>
                      <a:pt x="110" y="330"/>
                      <a:pt x="95" y="444"/>
                      <a:pt x="243" y="444"/>
                    </a:cubicBezTo>
                    <a:cubicBezTo>
                      <a:pt x="281" y="444"/>
                      <a:pt x="320" y="444"/>
                      <a:pt x="320" y="444"/>
                    </a:cubicBezTo>
                  </a:path>
                </a:pathLst>
              </a:custGeom>
              <a:noFill/>
              <a:ln cap="flat" cmpd="sng" w="38100">
                <a:solidFill>
                  <a:srgbClr val="FFD966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" name="Google Shape;366;p21"/>
              <p:cNvSpPr/>
              <p:nvPr/>
            </p:nvSpPr>
            <p:spPr>
              <a:xfrm rot="10800000">
                <a:off x="6735405" y="1824037"/>
                <a:ext cx="107269" cy="201612"/>
              </a:xfrm>
              <a:custGeom>
                <a:rect b="b" l="l" r="r" t="t"/>
                <a:pathLst>
                  <a:path extrusionOk="0" h="127" w="81">
                    <a:moveTo>
                      <a:pt x="0" y="127"/>
                    </a:moveTo>
                    <a:lnTo>
                      <a:pt x="81" y="64"/>
                    </a:lnTo>
                    <a:lnTo>
                      <a:pt x="0" y="0"/>
                    </a:lnTo>
                    <a:lnTo>
                      <a:pt x="0" y="127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690" y="1788447"/>
            <a:ext cx="3980399" cy="397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7251" y="1981204"/>
            <a:ext cx="3498708" cy="34832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4" name="Google Shape;374;p22"/>
          <p:cNvGrpSpPr/>
          <p:nvPr/>
        </p:nvGrpSpPr>
        <p:grpSpPr>
          <a:xfrm>
            <a:off x="757334" y="2292472"/>
            <a:ext cx="2764971" cy="2703125"/>
            <a:chOff x="1295400" y="2266950"/>
            <a:chExt cx="2909888" cy="2844800"/>
          </a:xfrm>
        </p:grpSpPr>
        <p:grpSp>
          <p:nvGrpSpPr>
            <p:cNvPr id="375" name="Google Shape;375;p22"/>
            <p:cNvGrpSpPr/>
            <p:nvPr/>
          </p:nvGrpSpPr>
          <p:grpSpPr>
            <a:xfrm>
              <a:off x="1295400" y="2266950"/>
              <a:ext cx="2909888" cy="2844800"/>
              <a:chOff x="1295400" y="2266950"/>
              <a:chExt cx="2909888" cy="2844800"/>
            </a:xfrm>
          </p:grpSpPr>
          <p:grpSp>
            <p:nvGrpSpPr>
              <p:cNvPr id="376" name="Google Shape;376;p22"/>
              <p:cNvGrpSpPr/>
              <p:nvPr/>
            </p:nvGrpSpPr>
            <p:grpSpPr>
              <a:xfrm>
                <a:off x="1673225" y="2266950"/>
                <a:ext cx="2239963" cy="1536700"/>
                <a:chOff x="1673225" y="2266950"/>
                <a:chExt cx="2239963" cy="1536700"/>
              </a:xfrm>
            </p:grpSpPr>
            <p:sp>
              <p:nvSpPr>
                <p:cNvPr id="377" name="Google Shape;377;p22"/>
                <p:cNvSpPr/>
                <p:nvPr/>
              </p:nvSpPr>
              <p:spPr>
                <a:xfrm>
                  <a:off x="1673225" y="2266950"/>
                  <a:ext cx="2239963" cy="1536700"/>
                </a:xfrm>
                <a:custGeom>
                  <a:rect b="b" l="l" r="r" t="t"/>
                  <a:pathLst>
                    <a:path extrusionOk="0" h="641" w="936">
                      <a:moveTo>
                        <a:pt x="433" y="641"/>
                      </a:moveTo>
                      <a:cubicBezTo>
                        <a:pt x="433" y="641"/>
                        <a:pt x="421" y="631"/>
                        <a:pt x="433" y="641"/>
                      </a:cubicBezTo>
                      <a:cubicBezTo>
                        <a:pt x="936" y="397"/>
                        <a:pt x="936" y="397"/>
                        <a:pt x="936" y="397"/>
                      </a:cubicBezTo>
                      <a:cubicBezTo>
                        <a:pt x="814" y="128"/>
                        <a:pt x="498" y="0"/>
                        <a:pt x="222" y="113"/>
                      </a:cubicBezTo>
                      <a:cubicBezTo>
                        <a:pt x="132" y="150"/>
                        <a:pt x="57" y="207"/>
                        <a:pt x="0" y="277"/>
                      </a:cubicBezTo>
                      <a:cubicBezTo>
                        <a:pt x="433" y="641"/>
                        <a:pt x="433" y="641"/>
                        <a:pt x="433" y="641"/>
                      </a:cubicBezTo>
                      <a:cubicBezTo>
                        <a:pt x="436" y="639"/>
                        <a:pt x="433" y="641"/>
                        <a:pt x="433" y="641"/>
                      </a:cubicBezTo>
                      <a:close/>
                    </a:path>
                  </a:pathLst>
                </a:custGeom>
                <a:solidFill>
                  <a:srgbClr val="29ABE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8" name="Google Shape;378;p22"/>
                <p:cNvSpPr/>
                <p:nvPr/>
              </p:nvSpPr>
              <p:spPr>
                <a:xfrm>
                  <a:off x="2273615" y="2827899"/>
                  <a:ext cx="829826" cy="32390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4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KIOSK</a:t>
                  </a:r>
                  <a:endParaRPr/>
                </a:p>
              </p:txBody>
            </p:sp>
          </p:grpSp>
          <p:grpSp>
            <p:nvGrpSpPr>
              <p:cNvPr id="379" name="Google Shape;379;p22"/>
              <p:cNvGrpSpPr/>
              <p:nvPr/>
            </p:nvGrpSpPr>
            <p:grpSpPr>
              <a:xfrm>
                <a:off x="1295400" y="2976563"/>
                <a:ext cx="1414463" cy="2103437"/>
                <a:chOff x="1295400" y="2976563"/>
                <a:chExt cx="1414463" cy="2103437"/>
              </a:xfrm>
            </p:grpSpPr>
            <p:sp>
              <p:nvSpPr>
                <p:cNvPr id="380" name="Google Shape;380;p22"/>
                <p:cNvSpPr/>
                <p:nvPr/>
              </p:nvSpPr>
              <p:spPr>
                <a:xfrm>
                  <a:off x="1295400" y="2976563"/>
                  <a:ext cx="1414463" cy="2103437"/>
                </a:xfrm>
                <a:custGeom>
                  <a:rect b="b" l="l" r="r" t="t"/>
                  <a:pathLst>
                    <a:path extrusionOk="0" h="877" w="591">
                      <a:moveTo>
                        <a:pt x="591" y="345"/>
                      </a:moveTo>
                      <a:cubicBezTo>
                        <a:pt x="591" y="345"/>
                        <a:pt x="587" y="355"/>
                        <a:pt x="591" y="345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33" y="150"/>
                        <a:pt x="0" y="353"/>
                        <a:pt x="76" y="539"/>
                      </a:cubicBezTo>
                      <a:cubicBezTo>
                        <a:pt x="152" y="725"/>
                        <a:pt x="318" y="847"/>
                        <a:pt x="503" y="877"/>
                      </a:cubicBezTo>
                      <a:cubicBezTo>
                        <a:pt x="503" y="877"/>
                        <a:pt x="503" y="877"/>
                        <a:pt x="503" y="877"/>
                      </a:cubicBezTo>
                      <a:cubicBezTo>
                        <a:pt x="591" y="345"/>
                        <a:pt x="591" y="345"/>
                        <a:pt x="591" y="345"/>
                      </a:cubicBezTo>
                      <a:cubicBezTo>
                        <a:pt x="581" y="340"/>
                        <a:pt x="591" y="345"/>
                        <a:pt x="591" y="345"/>
                      </a:cubicBezTo>
                      <a:close/>
                    </a:path>
                  </a:pathLst>
                </a:custGeom>
                <a:solidFill>
                  <a:srgbClr val="E79258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1" name="Google Shape;381;p22"/>
                <p:cNvSpPr/>
                <p:nvPr/>
              </p:nvSpPr>
              <p:spPr>
                <a:xfrm>
                  <a:off x="1304342" y="3480964"/>
                  <a:ext cx="1098376" cy="77737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4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KÊNH </a:t>
                  </a:r>
                  <a:endParaRPr/>
                </a:p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4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THANH </a:t>
                  </a:r>
                  <a:endParaRPr/>
                </a:p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4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TOÁN</a:t>
                  </a:r>
                  <a:endParaRPr/>
                </a:p>
              </p:txBody>
            </p:sp>
          </p:grpSp>
          <p:grpSp>
            <p:nvGrpSpPr>
              <p:cNvPr id="382" name="Google Shape;382;p22"/>
              <p:cNvGrpSpPr/>
              <p:nvPr/>
            </p:nvGrpSpPr>
            <p:grpSpPr>
              <a:xfrm>
                <a:off x="2554288" y="3259138"/>
                <a:ext cx="1651000" cy="1852612"/>
                <a:chOff x="2554288" y="3259138"/>
                <a:chExt cx="1651000" cy="1852612"/>
              </a:xfrm>
            </p:grpSpPr>
            <p:sp>
              <p:nvSpPr>
                <p:cNvPr id="383" name="Google Shape;383;p22"/>
                <p:cNvSpPr/>
                <p:nvPr/>
              </p:nvSpPr>
              <p:spPr>
                <a:xfrm>
                  <a:off x="2554288" y="3259138"/>
                  <a:ext cx="1651000" cy="1852612"/>
                </a:xfrm>
                <a:custGeom>
                  <a:rect b="b" l="l" r="r" t="t"/>
                  <a:pathLst>
                    <a:path extrusionOk="0" h="772" w="690">
                      <a:moveTo>
                        <a:pt x="574" y="0"/>
                      </a:moveTo>
                      <a:cubicBezTo>
                        <a:pt x="65" y="227"/>
                        <a:pt x="65" y="227"/>
                        <a:pt x="65" y="227"/>
                      </a:cubicBezTo>
                      <a:cubicBezTo>
                        <a:pt x="73" y="250"/>
                        <a:pt x="65" y="227"/>
                        <a:pt x="65" y="227"/>
                      </a:cubicBezTo>
                      <a:cubicBezTo>
                        <a:pt x="65" y="227"/>
                        <a:pt x="69" y="226"/>
                        <a:pt x="65" y="227"/>
                      </a:cubicBezTo>
                      <a:cubicBezTo>
                        <a:pt x="0" y="761"/>
                        <a:pt x="0" y="761"/>
                        <a:pt x="0" y="761"/>
                      </a:cubicBezTo>
                      <a:cubicBezTo>
                        <a:pt x="89" y="772"/>
                        <a:pt x="182" y="758"/>
                        <a:pt x="271" y="722"/>
                      </a:cubicBezTo>
                      <a:cubicBezTo>
                        <a:pt x="554" y="606"/>
                        <a:pt x="690" y="283"/>
                        <a:pt x="574" y="0"/>
                      </a:cubicBezTo>
                      <a:close/>
                    </a:path>
                  </a:pathLst>
                </a:custGeom>
                <a:solidFill>
                  <a:srgbClr val="C06DB7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4" name="Google Shape;384;p22"/>
                <p:cNvSpPr/>
                <p:nvPr/>
              </p:nvSpPr>
              <p:spPr>
                <a:xfrm>
                  <a:off x="2904484" y="3792337"/>
                  <a:ext cx="1011239" cy="7773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4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SẢN </a:t>
                  </a:r>
                  <a:endParaRPr/>
                </a:p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4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PHẨM</a:t>
                  </a:r>
                  <a:endParaRPr/>
                </a:p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4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THẺ</a:t>
                  </a:r>
                  <a:endParaRPr/>
                </a:p>
              </p:txBody>
            </p:sp>
          </p:grpSp>
        </p:grpSp>
        <p:pic>
          <p:nvPicPr>
            <p:cNvPr id="385" name="Google Shape;385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273616" y="3390338"/>
              <a:ext cx="813996" cy="81592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6" name="Google Shape;386;p22"/>
          <p:cNvGrpSpPr/>
          <p:nvPr/>
        </p:nvGrpSpPr>
        <p:grpSpPr>
          <a:xfrm>
            <a:off x="2552701" y="582527"/>
            <a:ext cx="6171278" cy="2267233"/>
            <a:chOff x="2552701" y="582527"/>
            <a:chExt cx="6171278" cy="2267233"/>
          </a:xfrm>
        </p:grpSpPr>
        <p:grpSp>
          <p:nvGrpSpPr>
            <p:cNvPr id="387" name="Google Shape;387;p22"/>
            <p:cNvGrpSpPr/>
            <p:nvPr/>
          </p:nvGrpSpPr>
          <p:grpSpPr>
            <a:xfrm>
              <a:off x="4602840" y="1119423"/>
              <a:ext cx="1622873" cy="938482"/>
              <a:chOff x="7323680" y="3455155"/>
              <a:chExt cx="1492942" cy="938482"/>
            </a:xfrm>
          </p:grpSpPr>
          <p:sp>
            <p:nvSpPr>
              <p:cNvPr id="388" name="Google Shape;388;p22"/>
              <p:cNvSpPr/>
              <p:nvPr/>
            </p:nvSpPr>
            <p:spPr>
              <a:xfrm>
                <a:off x="7338490" y="3455155"/>
                <a:ext cx="61817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rgbClr val="1A91C0"/>
                    </a:solidFill>
                    <a:latin typeface="Arimo"/>
                    <a:ea typeface="Arimo"/>
                    <a:cs typeface="Arimo"/>
                    <a:sym typeface="Arimo"/>
                  </a:rPr>
                  <a:t>ATM</a:t>
                </a:r>
                <a:endParaRPr/>
              </a:p>
            </p:txBody>
          </p:sp>
          <p:sp>
            <p:nvSpPr>
              <p:cNvPr id="389" name="Google Shape;389;p22"/>
              <p:cNvSpPr/>
              <p:nvPr/>
            </p:nvSpPr>
            <p:spPr>
              <a:xfrm>
                <a:off x="7323680" y="3747306"/>
                <a:ext cx="1492942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1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200" u="none" cap="none" strike="noStrike">
                    <a:solidFill>
                      <a:srgbClr val="1F3864"/>
                    </a:solidFill>
                    <a:latin typeface="Arimo"/>
                    <a:ea typeface="Arimo"/>
                    <a:cs typeface="Arimo"/>
                    <a:sym typeface="Arimo"/>
                  </a:rPr>
                  <a:t>Rút tiền bằng QR; Cấp/đổi PIN; Cardless; </a:t>
                </a:r>
                <a:endParaRPr/>
              </a:p>
            </p:txBody>
          </p:sp>
        </p:grpSp>
        <p:grpSp>
          <p:nvGrpSpPr>
            <p:cNvPr id="390" name="Google Shape;390;p22"/>
            <p:cNvGrpSpPr/>
            <p:nvPr/>
          </p:nvGrpSpPr>
          <p:grpSpPr>
            <a:xfrm>
              <a:off x="6034915" y="1119423"/>
              <a:ext cx="1483381" cy="958987"/>
              <a:chOff x="7183056" y="4065118"/>
              <a:chExt cx="1364617" cy="958987"/>
            </a:xfrm>
          </p:grpSpPr>
          <p:sp>
            <p:nvSpPr>
              <p:cNvPr id="391" name="Google Shape;391;p22"/>
              <p:cNvSpPr/>
              <p:nvPr/>
            </p:nvSpPr>
            <p:spPr>
              <a:xfrm>
                <a:off x="7183056" y="4065118"/>
                <a:ext cx="101928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rgbClr val="1A91C0"/>
                    </a:solidFill>
                    <a:latin typeface="Arimo"/>
                    <a:ea typeface="Arimo"/>
                    <a:cs typeface="Arimo"/>
                    <a:sym typeface="Arimo"/>
                  </a:rPr>
                  <a:t>Web/app</a:t>
                </a:r>
                <a:endParaRPr/>
              </a:p>
            </p:txBody>
          </p:sp>
          <p:sp>
            <p:nvSpPr>
              <p:cNvPr id="392" name="Google Shape;392;p22"/>
              <p:cNvSpPr/>
              <p:nvPr/>
            </p:nvSpPr>
            <p:spPr>
              <a:xfrm>
                <a:off x="7197273" y="4377774"/>
                <a:ext cx="1350401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1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200" u="none" cap="none" strike="noStrike">
                    <a:solidFill>
                      <a:srgbClr val="1F3864"/>
                    </a:solidFill>
                    <a:latin typeface="Arimo"/>
                    <a:ea typeface="Arimo"/>
                    <a:cs typeface="Arimo"/>
                    <a:sym typeface="Arimo"/>
                  </a:rPr>
                  <a:t>mCard; mMerchant; SamsungPay…</a:t>
                </a:r>
                <a:endParaRPr/>
              </a:p>
            </p:txBody>
          </p:sp>
        </p:grpSp>
        <p:grpSp>
          <p:nvGrpSpPr>
            <p:cNvPr id="393" name="Google Shape;393;p22"/>
            <p:cNvGrpSpPr/>
            <p:nvPr/>
          </p:nvGrpSpPr>
          <p:grpSpPr>
            <a:xfrm>
              <a:off x="7256052" y="1159679"/>
              <a:ext cx="1467927" cy="956537"/>
              <a:chOff x="7411728" y="4608191"/>
              <a:chExt cx="1350400" cy="956537"/>
            </a:xfrm>
          </p:grpSpPr>
          <p:sp>
            <p:nvSpPr>
              <p:cNvPr id="394" name="Google Shape;394;p22"/>
              <p:cNvSpPr/>
              <p:nvPr/>
            </p:nvSpPr>
            <p:spPr>
              <a:xfrm>
                <a:off x="7421373" y="4608191"/>
                <a:ext cx="62997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rgbClr val="1A91C0"/>
                    </a:solidFill>
                    <a:latin typeface="Arimo"/>
                    <a:ea typeface="Arimo"/>
                    <a:cs typeface="Arimo"/>
                    <a:sym typeface="Arimo"/>
                  </a:rPr>
                  <a:t>SMS</a:t>
                </a:r>
                <a:endParaRPr sz="1800">
                  <a:solidFill>
                    <a:srgbClr val="1A91C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5" name="Google Shape;395;p22"/>
              <p:cNvSpPr/>
              <p:nvPr/>
            </p:nvSpPr>
            <p:spPr>
              <a:xfrm>
                <a:off x="7411728" y="4918397"/>
                <a:ext cx="135040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1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200" u="none" cap="none" strike="noStrike">
                    <a:solidFill>
                      <a:srgbClr val="1F3864"/>
                    </a:solidFill>
                    <a:latin typeface="Arimo"/>
                    <a:ea typeface="Arimo"/>
                    <a:cs typeface="Arimo"/>
                    <a:sym typeface="Arimo"/>
                  </a:rPr>
                  <a:t>Mở/khóa, kich hoạt thẻ; cấp PIN; Bật/tắt ecom …</a:t>
                </a:r>
                <a:endParaRPr/>
              </a:p>
            </p:txBody>
          </p:sp>
        </p:grpSp>
        <p:sp>
          <p:nvSpPr>
            <p:cNvPr id="396" name="Google Shape;396;p22"/>
            <p:cNvSpPr/>
            <p:nvPr/>
          </p:nvSpPr>
          <p:spPr>
            <a:xfrm rot="10800000">
              <a:off x="4340412" y="1077425"/>
              <a:ext cx="228025" cy="1141650"/>
            </a:xfrm>
            <a:custGeom>
              <a:rect b="b" l="l" r="r" t="t"/>
              <a:pathLst>
                <a:path extrusionOk="0" h="629" w="81">
                  <a:moveTo>
                    <a:pt x="25" y="43"/>
                  </a:moveTo>
                  <a:cubicBezTo>
                    <a:pt x="31" y="57"/>
                    <a:pt x="33" y="73"/>
                    <a:pt x="33" y="90"/>
                  </a:cubicBezTo>
                  <a:cubicBezTo>
                    <a:pt x="33" y="103"/>
                    <a:pt x="32" y="121"/>
                    <a:pt x="30" y="142"/>
                  </a:cubicBezTo>
                  <a:cubicBezTo>
                    <a:pt x="28" y="164"/>
                    <a:pt x="27" y="183"/>
                    <a:pt x="27" y="198"/>
                  </a:cubicBezTo>
                  <a:cubicBezTo>
                    <a:pt x="27" y="221"/>
                    <a:pt x="30" y="243"/>
                    <a:pt x="38" y="265"/>
                  </a:cubicBezTo>
                  <a:cubicBezTo>
                    <a:pt x="45" y="287"/>
                    <a:pt x="56" y="304"/>
                    <a:pt x="70" y="315"/>
                  </a:cubicBezTo>
                  <a:cubicBezTo>
                    <a:pt x="55" y="327"/>
                    <a:pt x="45" y="344"/>
                    <a:pt x="37" y="365"/>
                  </a:cubicBezTo>
                  <a:cubicBezTo>
                    <a:pt x="30" y="387"/>
                    <a:pt x="27" y="409"/>
                    <a:pt x="27" y="431"/>
                  </a:cubicBezTo>
                  <a:cubicBezTo>
                    <a:pt x="27" y="447"/>
                    <a:pt x="28" y="465"/>
                    <a:pt x="30" y="487"/>
                  </a:cubicBezTo>
                  <a:cubicBezTo>
                    <a:pt x="32" y="509"/>
                    <a:pt x="33" y="526"/>
                    <a:pt x="33" y="540"/>
                  </a:cubicBezTo>
                  <a:cubicBezTo>
                    <a:pt x="33" y="557"/>
                    <a:pt x="31" y="572"/>
                    <a:pt x="25" y="587"/>
                  </a:cubicBezTo>
                  <a:cubicBezTo>
                    <a:pt x="20" y="601"/>
                    <a:pt x="12" y="611"/>
                    <a:pt x="0" y="618"/>
                  </a:cubicBezTo>
                  <a:cubicBezTo>
                    <a:pt x="0" y="629"/>
                    <a:pt x="0" y="629"/>
                    <a:pt x="0" y="629"/>
                  </a:cubicBezTo>
                  <a:cubicBezTo>
                    <a:pt x="17" y="624"/>
                    <a:pt x="30" y="609"/>
                    <a:pt x="40" y="584"/>
                  </a:cubicBezTo>
                  <a:cubicBezTo>
                    <a:pt x="50" y="558"/>
                    <a:pt x="55" y="530"/>
                    <a:pt x="55" y="500"/>
                  </a:cubicBezTo>
                  <a:cubicBezTo>
                    <a:pt x="55" y="483"/>
                    <a:pt x="54" y="464"/>
                    <a:pt x="52" y="443"/>
                  </a:cubicBezTo>
                  <a:cubicBezTo>
                    <a:pt x="49" y="421"/>
                    <a:pt x="48" y="405"/>
                    <a:pt x="48" y="393"/>
                  </a:cubicBezTo>
                  <a:cubicBezTo>
                    <a:pt x="48" y="376"/>
                    <a:pt x="51" y="361"/>
                    <a:pt x="57" y="347"/>
                  </a:cubicBezTo>
                  <a:cubicBezTo>
                    <a:pt x="63" y="333"/>
                    <a:pt x="71" y="325"/>
                    <a:pt x="81" y="322"/>
                  </a:cubicBezTo>
                  <a:cubicBezTo>
                    <a:pt x="81" y="308"/>
                    <a:pt x="81" y="308"/>
                    <a:pt x="81" y="308"/>
                  </a:cubicBezTo>
                  <a:cubicBezTo>
                    <a:pt x="71" y="305"/>
                    <a:pt x="63" y="296"/>
                    <a:pt x="57" y="282"/>
                  </a:cubicBezTo>
                  <a:cubicBezTo>
                    <a:pt x="51" y="268"/>
                    <a:pt x="48" y="253"/>
                    <a:pt x="48" y="236"/>
                  </a:cubicBezTo>
                  <a:cubicBezTo>
                    <a:pt x="48" y="224"/>
                    <a:pt x="49" y="208"/>
                    <a:pt x="52" y="186"/>
                  </a:cubicBezTo>
                  <a:cubicBezTo>
                    <a:pt x="54" y="165"/>
                    <a:pt x="55" y="146"/>
                    <a:pt x="55" y="130"/>
                  </a:cubicBezTo>
                  <a:cubicBezTo>
                    <a:pt x="55" y="99"/>
                    <a:pt x="50" y="71"/>
                    <a:pt x="40" y="45"/>
                  </a:cubicBezTo>
                  <a:cubicBezTo>
                    <a:pt x="30" y="20"/>
                    <a:pt x="17" y="5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2" y="18"/>
                    <a:pt x="20" y="28"/>
                    <a:pt x="25" y="43"/>
                  </a:cubicBezTo>
                  <a:close/>
                </a:path>
              </a:pathLst>
            </a:custGeom>
            <a:solidFill>
              <a:srgbClr val="29ABE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22"/>
            <p:cNvSpPr txBox="1"/>
            <p:nvPr/>
          </p:nvSpPr>
          <p:spPr>
            <a:xfrm>
              <a:off x="4206225" y="582527"/>
              <a:ext cx="18628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 u="sng">
                  <a:solidFill>
                    <a:srgbClr val="1A91C0"/>
                  </a:solidFill>
                  <a:latin typeface="Calibri"/>
                  <a:ea typeface="Calibri"/>
                  <a:cs typeface="Calibri"/>
                  <a:sym typeface="Calibri"/>
                </a:rPr>
                <a:t>KIOSK </a:t>
              </a:r>
              <a:endParaRPr/>
            </a:p>
          </p:txBody>
        </p:sp>
        <p:cxnSp>
          <p:nvCxnSpPr>
            <p:cNvPr id="398" name="Google Shape;398;p22"/>
            <p:cNvCxnSpPr/>
            <p:nvPr/>
          </p:nvCxnSpPr>
          <p:spPr>
            <a:xfrm flipH="1">
              <a:off x="2552701" y="860132"/>
              <a:ext cx="1752220" cy="1989628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99" name="Google Shape;399;p22"/>
          <p:cNvGrpSpPr/>
          <p:nvPr/>
        </p:nvGrpSpPr>
        <p:grpSpPr>
          <a:xfrm>
            <a:off x="3233178" y="2523682"/>
            <a:ext cx="4974493" cy="1361884"/>
            <a:chOff x="3233178" y="2523682"/>
            <a:chExt cx="4974493" cy="1361884"/>
          </a:xfrm>
        </p:grpSpPr>
        <p:grpSp>
          <p:nvGrpSpPr>
            <p:cNvPr id="400" name="Google Shape;400;p22"/>
            <p:cNvGrpSpPr/>
            <p:nvPr/>
          </p:nvGrpSpPr>
          <p:grpSpPr>
            <a:xfrm>
              <a:off x="4804317" y="2923309"/>
              <a:ext cx="3403354" cy="962257"/>
              <a:chOff x="4331857" y="2580481"/>
              <a:chExt cx="3403354" cy="962257"/>
            </a:xfrm>
          </p:grpSpPr>
          <p:sp>
            <p:nvSpPr>
              <p:cNvPr id="401" name="Google Shape;401;p22"/>
              <p:cNvSpPr/>
              <p:nvPr/>
            </p:nvSpPr>
            <p:spPr>
              <a:xfrm>
                <a:off x="6317079" y="2582723"/>
                <a:ext cx="1418132" cy="6771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rgbClr val="660066"/>
                    </a:solidFill>
                    <a:latin typeface="Arimo"/>
                    <a:ea typeface="Arimo"/>
                    <a:cs typeface="Arimo"/>
                    <a:sym typeface="Arimo"/>
                  </a:rPr>
                  <a:t>Thẻ trả trước</a:t>
                </a:r>
                <a:endParaRPr b="1" sz="1400">
                  <a:solidFill>
                    <a:srgbClr val="660066"/>
                  </a:solidFill>
                  <a:latin typeface="Arimo"/>
                  <a:ea typeface="Arimo"/>
                  <a:cs typeface="Arimo"/>
                  <a:sym typeface="Arimo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660066"/>
                    </a:solidFill>
                    <a:latin typeface="Arimo"/>
                    <a:ea typeface="Arimo"/>
                    <a:cs typeface="Arimo"/>
                    <a:sym typeface="Arimo"/>
                  </a:rPr>
                  <a:t>Thẻ vật lý; </a:t>
                </a:r>
                <a:endParaRPr sz="1200">
                  <a:solidFill>
                    <a:srgbClr val="660066"/>
                  </a:solidFill>
                  <a:latin typeface="Arimo"/>
                  <a:ea typeface="Arimo"/>
                  <a:cs typeface="Arimo"/>
                  <a:sym typeface="Arimo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660066"/>
                    </a:solidFill>
                    <a:latin typeface="Arimo"/>
                    <a:ea typeface="Arimo"/>
                    <a:cs typeface="Arimo"/>
                    <a:sym typeface="Arimo"/>
                  </a:rPr>
                  <a:t>thẻ phi vật lý</a:t>
                </a:r>
                <a:endParaRPr/>
              </a:p>
            </p:txBody>
          </p:sp>
          <p:sp>
            <p:nvSpPr>
              <p:cNvPr id="402" name="Google Shape;402;p22"/>
              <p:cNvSpPr/>
              <p:nvPr/>
            </p:nvSpPr>
            <p:spPr>
              <a:xfrm>
                <a:off x="4637170" y="2580481"/>
                <a:ext cx="1579148" cy="8925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rgbClr val="660066"/>
                    </a:solidFill>
                    <a:latin typeface="Arimo"/>
                    <a:ea typeface="Arimo"/>
                    <a:cs typeface="Arimo"/>
                    <a:sym typeface="Arimo"/>
                  </a:rPr>
                  <a:t>Thẻ tín dụng</a:t>
                </a:r>
                <a:endParaRPr b="1" sz="1400">
                  <a:solidFill>
                    <a:srgbClr val="660066"/>
                  </a:solidFill>
                  <a:latin typeface="Arimo"/>
                  <a:ea typeface="Arimo"/>
                  <a:cs typeface="Arimo"/>
                  <a:sym typeface="Arimo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rgbClr val="660066"/>
                    </a:solidFill>
                    <a:latin typeface="Arimo"/>
                    <a:ea typeface="Arimo"/>
                    <a:cs typeface="Arimo"/>
                    <a:sym typeface="Arimo"/>
                  </a:rPr>
                  <a:t>Thẻ thanh toán</a:t>
                </a:r>
                <a:br>
                  <a:rPr b="1" lang="en-US" sz="1400">
                    <a:solidFill>
                      <a:srgbClr val="660066"/>
                    </a:solidFill>
                    <a:latin typeface="Arimo"/>
                    <a:ea typeface="Arimo"/>
                    <a:cs typeface="Arimo"/>
                    <a:sym typeface="Arimo"/>
                  </a:rPr>
                </a:br>
                <a:r>
                  <a:rPr lang="en-US" sz="1200">
                    <a:solidFill>
                      <a:srgbClr val="660066"/>
                    </a:solidFill>
                    <a:latin typeface="Arimo"/>
                    <a:ea typeface="Arimo"/>
                    <a:cs typeface="Arimo"/>
                    <a:sym typeface="Arimo"/>
                  </a:rPr>
                  <a:t>Chip EMV /Contactless;  </a:t>
                </a:r>
                <a:endParaRPr sz="1200">
                  <a:solidFill>
                    <a:srgbClr val="660066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403" name="Google Shape;403;p22"/>
              <p:cNvSpPr/>
              <p:nvPr/>
            </p:nvSpPr>
            <p:spPr>
              <a:xfrm rot="10800000">
                <a:off x="4331857" y="2628205"/>
                <a:ext cx="229952" cy="914533"/>
              </a:xfrm>
              <a:custGeom>
                <a:rect b="b" l="l" r="r" t="t"/>
                <a:pathLst>
                  <a:path extrusionOk="0" h="629" w="81">
                    <a:moveTo>
                      <a:pt x="25" y="43"/>
                    </a:moveTo>
                    <a:cubicBezTo>
                      <a:pt x="31" y="57"/>
                      <a:pt x="33" y="73"/>
                      <a:pt x="33" y="90"/>
                    </a:cubicBezTo>
                    <a:cubicBezTo>
                      <a:pt x="33" y="103"/>
                      <a:pt x="32" y="121"/>
                      <a:pt x="30" y="142"/>
                    </a:cubicBezTo>
                    <a:cubicBezTo>
                      <a:pt x="28" y="164"/>
                      <a:pt x="27" y="183"/>
                      <a:pt x="27" y="198"/>
                    </a:cubicBezTo>
                    <a:cubicBezTo>
                      <a:pt x="27" y="221"/>
                      <a:pt x="30" y="243"/>
                      <a:pt x="38" y="265"/>
                    </a:cubicBezTo>
                    <a:cubicBezTo>
                      <a:pt x="45" y="287"/>
                      <a:pt x="56" y="304"/>
                      <a:pt x="70" y="315"/>
                    </a:cubicBezTo>
                    <a:cubicBezTo>
                      <a:pt x="55" y="327"/>
                      <a:pt x="45" y="344"/>
                      <a:pt x="37" y="365"/>
                    </a:cubicBezTo>
                    <a:cubicBezTo>
                      <a:pt x="30" y="387"/>
                      <a:pt x="27" y="409"/>
                      <a:pt x="27" y="431"/>
                    </a:cubicBezTo>
                    <a:cubicBezTo>
                      <a:pt x="27" y="447"/>
                      <a:pt x="28" y="465"/>
                      <a:pt x="30" y="487"/>
                    </a:cubicBezTo>
                    <a:cubicBezTo>
                      <a:pt x="32" y="509"/>
                      <a:pt x="33" y="526"/>
                      <a:pt x="33" y="540"/>
                    </a:cubicBezTo>
                    <a:cubicBezTo>
                      <a:pt x="33" y="557"/>
                      <a:pt x="31" y="572"/>
                      <a:pt x="25" y="587"/>
                    </a:cubicBezTo>
                    <a:cubicBezTo>
                      <a:pt x="20" y="601"/>
                      <a:pt x="12" y="611"/>
                      <a:pt x="0" y="618"/>
                    </a:cubicBezTo>
                    <a:cubicBezTo>
                      <a:pt x="0" y="629"/>
                      <a:pt x="0" y="629"/>
                      <a:pt x="0" y="629"/>
                    </a:cubicBezTo>
                    <a:cubicBezTo>
                      <a:pt x="17" y="624"/>
                      <a:pt x="30" y="609"/>
                      <a:pt x="40" y="584"/>
                    </a:cubicBezTo>
                    <a:cubicBezTo>
                      <a:pt x="50" y="558"/>
                      <a:pt x="55" y="530"/>
                      <a:pt x="55" y="500"/>
                    </a:cubicBezTo>
                    <a:cubicBezTo>
                      <a:pt x="55" y="483"/>
                      <a:pt x="54" y="464"/>
                      <a:pt x="52" y="443"/>
                    </a:cubicBezTo>
                    <a:cubicBezTo>
                      <a:pt x="49" y="421"/>
                      <a:pt x="48" y="405"/>
                      <a:pt x="48" y="393"/>
                    </a:cubicBezTo>
                    <a:cubicBezTo>
                      <a:pt x="48" y="376"/>
                      <a:pt x="51" y="361"/>
                      <a:pt x="57" y="347"/>
                    </a:cubicBezTo>
                    <a:cubicBezTo>
                      <a:pt x="63" y="333"/>
                      <a:pt x="71" y="325"/>
                      <a:pt x="81" y="322"/>
                    </a:cubicBezTo>
                    <a:cubicBezTo>
                      <a:pt x="81" y="308"/>
                      <a:pt x="81" y="308"/>
                      <a:pt x="81" y="308"/>
                    </a:cubicBezTo>
                    <a:cubicBezTo>
                      <a:pt x="71" y="305"/>
                      <a:pt x="63" y="296"/>
                      <a:pt x="57" y="282"/>
                    </a:cubicBezTo>
                    <a:cubicBezTo>
                      <a:pt x="51" y="268"/>
                      <a:pt x="48" y="253"/>
                      <a:pt x="48" y="236"/>
                    </a:cubicBezTo>
                    <a:cubicBezTo>
                      <a:pt x="48" y="224"/>
                      <a:pt x="49" y="208"/>
                      <a:pt x="52" y="186"/>
                    </a:cubicBezTo>
                    <a:cubicBezTo>
                      <a:pt x="54" y="165"/>
                      <a:pt x="55" y="146"/>
                      <a:pt x="55" y="130"/>
                    </a:cubicBezTo>
                    <a:cubicBezTo>
                      <a:pt x="55" y="99"/>
                      <a:pt x="50" y="71"/>
                      <a:pt x="40" y="45"/>
                    </a:cubicBezTo>
                    <a:cubicBezTo>
                      <a:pt x="30" y="20"/>
                      <a:pt x="17" y="5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2" y="18"/>
                      <a:pt x="20" y="28"/>
                      <a:pt x="25" y="43"/>
                    </a:cubicBezTo>
                    <a:close/>
                  </a:path>
                </a:pathLst>
              </a:custGeom>
              <a:solidFill>
                <a:srgbClr val="A9499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04" name="Google Shape;404;p22"/>
            <p:cNvSpPr txBox="1"/>
            <p:nvPr/>
          </p:nvSpPr>
          <p:spPr>
            <a:xfrm>
              <a:off x="4716785" y="2523682"/>
              <a:ext cx="18628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 u="sng">
                  <a:solidFill>
                    <a:srgbClr val="A9499E"/>
                  </a:solidFill>
                  <a:latin typeface="Calibri"/>
                  <a:ea typeface="Calibri"/>
                  <a:cs typeface="Calibri"/>
                  <a:sym typeface="Calibri"/>
                </a:rPr>
                <a:t>SẢN PHẨM THẺ  </a:t>
              </a:r>
              <a:endParaRPr/>
            </a:p>
          </p:txBody>
        </p:sp>
        <p:cxnSp>
          <p:nvCxnSpPr>
            <p:cNvPr id="405" name="Google Shape;405;p22"/>
            <p:cNvCxnSpPr/>
            <p:nvPr/>
          </p:nvCxnSpPr>
          <p:spPr>
            <a:xfrm flipH="1">
              <a:off x="3233178" y="2837060"/>
              <a:ext cx="1602861" cy="702171"/>
            </a:xfrm>
            <a:prstGeom prst="straightConnector1">
              <a:avLst/>
            </a:prstGeom>
            <a:noFill/>
            <a:ln cap="flat" cmpd="sng" w="9525">
              <a:solidFill>
                <a:srgbClr val="A9499E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06" name="Google Shape;406;p22"/>
          <p:cNvGrpSpPr/>
          <p:nvPr/>
        </p:nvGrpSpPr>
        <p:grpSpPr>
          <a:xfrm>
            <a:off x="1675258" y="4243485"/>
            <a:ext cx="7143566" cy="2277738"/>
            <a:chOff x="1675258" y="4243485"/>
            <a:chExt cx="7143566" cy="2277738"/>
          </a:xfrm>
        </p:grpSpPr>
        <p:grpSp>
          <p:nvGrpSpPr>
            <p:cNvPr id="407" name="Google Shape;407;p22"/>
            <p:cNvGrpSpPr/>
            <p:nvPr/>
          </p:nvGrpSpPr>
          <p:grpSpPr>
            <a:xfrm>
              <a:off x="4649621" y="4699733"/>
              <a:ext cx="3827491" cy="613204"/>
              <a:chOff x="4649621" y="4313473"/>
              <a:chExt cx="3827491" cy="674524"/>
            </a:xfrm>
          </p:grpSpPr>
          <p:sp>
            <p:nvSpPr>
              <p:cNvPr id="408" name="Google Shape;408;p22"/>
              <p:cNvSpPr/>
              <p:nvPr/>
            </p:nvSpPr>
            <p:spPr>
              <a:xfrm>
                <a:off x="4649621" y="4313473"/>
                <a:ext cx="537327" cy="3724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accent2"/>
                    </a:solidFill>
                    <a:latin typeface="Arimo"/>
                    <a:ea typeface="Arimo"/>
                    <a:cs typeface="Arimo"/>
                    <a:sym typeface="Arimo"/>
                  </a:rPr>
                  <a:t>Pos</a:t>
                </a:r>
                <a:endParaRPr sz="160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409;p22"/>
              <p:cNvSpPr/>
              <p:nvPr/>
            </p:nvSpPr>
            <p:spPr>
              <a:xfrm>
                <a:off x="4665720" y="4649637"/>
                <a:ext cx="943897" cy="338360"/>
              </a:xfrm>
              <a:prstGeom prst="roundRect">
                <a:avLst>
                  <a:gd fmla="val 42861" name="adj"/>
                </a:avLst>
              </a:prstGeom>
              <a:solidFill>
                <a:schemeClr val="lt1"/>
              </a:solidFill>
              <a:ln cap="flat" cmpd="sng" w="12700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200">
                    <a:solidFill>
                      <a:srgbClr val="833C0B"/>
                    </a:solidFill>
                    <a:latin typeface="Arimo"/>
                    <a:ea typeface="Arimo"/>
                    <a:cs typeface="Arimo"/>
                    <a:sym typeface="Arimo"/>
                  </a:rPr>
                  <a:t>mobiPos</a:t>
                </a:r>
                <a:endParaRPr/>
              </a:p>
            </p:txBody>
          </p:sp>
          <p:sp>
            <p:nvSpPr>
              <p:cNvPr id="410" name="Google Shape;410;p22"/>
              <p:cNvSpPr/>
              <p:nvPr/>
            </p:nvSpPr>
            <p:spPr>
              <a:xfrm>
                <a:off x="5707730" y="4654921"/>
                <a:ext cx="1357217" cy="307676"/>
              </a:xfrm>
              <a:prstGeom prst="roundRect">
                <a:avLst>
                  <a:gd fmla="val 42861" name="adj"/>
                </a:avLst>
              </a:prstGeom>
              <a:solidFill>
                <a:schemeClr val="lt1"/>
              </a:solidFill>
              <a:ln cap="flat" cmpd="sng" w="12700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200">
                    <a:solidFill>
                      <a:srgbClr val="833C0B"/>
                    </a:solidFill>
                    <a:latin typeface="Arimo"/>
                    <a:ea typeface="Arimo"/>
                    <a:cs typeface="Arimo"/>
                    <a:sym typeface="Arimo"/>
                  </a:rPr>
                  <a:t>PosContactless</a:t>
                </a:r>
                <a:endParaRPr/>
              </a:p>
            </p:txBody>
          </p:sp>
          <p:sp>
            <p:nvSpPr>
              <p:cNvPr id="411" name="Google Shape;411;p22"/>
              <p:cNvSpPr/>
              <p:nvPr/>
            </p:nvSpPr>
            <p:spPr>
              <a:xfrm>
                <a:off x="7147869" y="4620277"/>
                <a:ext cx="1329243" cy="342320"/>
              </a:xfrm>
              <a:prstGeom prst="roundRect">
                <a:avLst>
                  <a:gd fmla="val 42861" name="adj"/>
                </a:avLst>
              </a:prstGeom>
              <a:solidFill>
                <a:schemeClr val="lt1"/>
              </a:solidFill>
              <a:ln cap="flat" cmpd="sng" w="12700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200">
                    <a:solidFill>
                      <a:srgbClr val="833C0B"/>
                    </a:solidFill>
                    <a:latin typeface="Arimo"/>
                    <a:ea typeface="Arimo"/>
                    <a:cs typeface="Arimo"/>
                    <a:sym typeface="Arimo"/>
                  </a:rPr>
                  <a:t>Easy payment</a:t>
                </a:r>
                <a:endParaRPr/>
              </a:p>
            </p:txBody>
          </p:sp>
        </p:grpSp>
        <p:sp>
          <p:nvSpPr>
            <p:cNvPr id="412" name="Google Shape;412;p22"/>
            <p:cNvSpPr/>
            <p:nvPr/>
          </p:nvSpPr>
          <p:spPr>
            <a:xfrm rot="10800000">
              <a:off x="4321836" y="4752929"/>
              <a:ext cx="229952" cy="1620152"/>
            </a:xfrm>
            <a:custGeom>
              <a:rect b="b" l="l" r="r" t="t"/>
              <a:pathLst>
                <a:path extrusionOk="0" h="629" w="81">
                  <a:moveTo>
                    <a:pt x="25" y="43"/>
                  </a:moveTo>
                  <a:cubicBezTo>
                    <a:pt x="31" y="57"/>
                    <a:pt x="33" y="73"/>
                    <a:pt x="33" y="90"/>
                  </a:cubicBezTo>
                  <a:cubicBezTo>
                    <a:pt x="33" y="103"/>
                    <a:pt x="32" y="121"/>
                    <a:pt x="30" y="142"/>
                  </a:cubicBezTo>
                  <a:cubicBezTo>
                    <a:pt x="28" y="164"/>
                    <a:pt x="27" y="183"/>
                    <a:pt x="27" y="198"/>
                  </a:cubicBezTo>
                  <a:cubicBezTo>
                    <a:pt x="27" y="221"/>
                    <a:pt x="30" y="243"/>
                    <a:pt x="38" y="265"/>
                  </a:cubicBezTo>
                  <a:cubicBezTo>
                    <a:pt x="45" y="287"/>
                    <a:pt x="56" y="304"/>
                    <a:pt x="70" y="315"/>
                  </a:cubicBezTo>
                  <a:cubicBezTo>
                    <a:pt x="55" y="327"/>
                    <a:pt x="45" y="344"/>
                    <a:pt x="37" y="365"/>
                  </a:cubicBezTo>
                  <a:cubicBezTo>
                    <a:pt x="30" y="387"/>
                    <a:pt x="27" y="409"/>
                    <a:pt x="27" y="431"/>
                  </a:cubicBezTo>
                  <a:cubicBezTo>
                    <a:pt x="27" y="447"/>
                    <a:pt x="28" y="465"/>
                    <a:pt x="30" y="487"/>
                  </a:cubicBezTo>
                  <a:cubicBezTo>
                    <a:pt x="32" y="509"/>
                    <a:pt x="33" y="526"/>
                    <a:pt x="33" y="540"/>
                  </a:cubicBezTo>
                  <a:cubicBezTo>
                    <a:pt x="33" y="557"/>
                    <a:pt x="31" y="572"/>
                    <a:pt x="25" y="587"/>
                  </a:cubicBezTo>
                  <a:cubicBezTo>
                    <a:pt x="20" y="601"/>
                    <a:pt x="12" y="611"/>
                    <a:pt x="0" y="618"/>
                  </a:cubicBezTo>
                  <a:cubicBezTo>
                    <a:pt x="0" y="629"/>
                    <a:pt x="0" y="629"/>
                    <a:pt x="0" y="629"/>
                  </a:cubicBezTo>
                  <a:cubicBezTo>
                    <a:pt x="17" y="624"/>
                    <a:pt x="30" y="609"/>
                    <a:pt x="40" y="584"/>
                  </a:cubicBezTo>
                  <a:cubicBezTo>
                    <a:pt x="50" y="558"/>
                    <a:pt x="55" y="530"/>
                    <a:pt x="55" y="500"/>
                  </a:cubicBezTo>
                  <a:cubicBezTo>
                    <a:pt x="55" y="483"/>
                    <a:pt x="54" y="464"/>
                    <a:pt x="52" y="443"/>
                  </a:cubicBezTo>
                  <a:cubicBezTo>
                    <a:pt x="49" y="421"/>
                    <a:pt x="48" y="405"/>
                    <a:pt x="48" y="393"/>
                  </a:cubicBezTo>
                  <a:cubicBezTo>
                    <a:pt x="48" y="376"/>
                    <a:pt x="51" y="361"/>
                    <a:pt x="57" y="347"/>
                  </a:cubicBezTo>
                  <a:cubicBezTo>
                    <a:pt x="63" y="333"/>
                    <a:pt x="71" y="325"/>
                    <a:pt x="81" y="322"/>
                  </a:cubicBezTo>
                  <a:cubicBezTo>
                    <a:pt x="81" y="308"/>
                    <a:pt x="81" y="308"/>
                    <a:pt x="81" y="308"/>
                  </a:cubicBezTo>
                  <a:cubicBezTo>
                    <a:pt x="71" y="305"/>
                    <a:pt x="63" y="296"/>
                    <a:pt x="57" y="282"/>
                  </a:cubicBezTo>
                  <a:cubicBezTo>
                    <a:pt x="51" y="268"/>
                    <a:pt x="48" y="253"/>
                    <a:pt x="48" y="236"/>
                  </a:cubicBezTo>
                  <a:cubicBezTo>
                    <a:pt x="48" y="224"/>
                    <a:pt x="49" y="208"/>
                    <a:pt x="52" y="186"/>
                  </a:cubicBezTo>
                  <a:cubicBezTo>
                    <a:pt x="54" y="165"/>
                    <a:pt x="55" y="146"/>
                    <a:pt x="55" y="130"/>
                  </a:cubicBezTo>
                  <a:cubicBezTo>
                    <a:pt x="55" y="99"/>
                    <a:pt x="50" y="71"/>
                    <a:pt x="40" y="45"/>
                  </a:cubicBezTo>
                  <a:cubicBezTo>
                    <a:pt x="30" y="20"/>
                    <a:pt x="17" y="5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2" y="18"/>
                    <a:pt x="20" y="28"/>
                    <a:pt x="25" y="43"/>
                  </a:cubicBezTo>
                  <a:close/>
                </a:path>
              </a:pathLst>
            </a:custGeom>
            <a:solidFill>
              <a:srgbClr val="E792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13" name="Google Shape;413;p22"/>
            <p:cNvGrpSpPr/>
            <p:nvPr/>
          </p:nvGrpSpPr>
          <p:grpSpPr>
            <a:xfrm>
              <a:off x="4632669" y="5462176"/>
              <a:ext cx="4186155" cy="1059047"/>
              <a:chOff x="4670769" y="5066324"/>
              <a:chExt cx="4186155" cy="1164951"/>
            </a:xfrm>
          </p:grpSpPr>
          <p:sp>
            <p:nvSpPr>
              <p:cNvPr id="414" name="Google Shape;414;p22"/>
              <p:cNvSpPr/>
              <p:nvPr/>
            </p:nvSpPr>
            <p:spPr>
              <a:xfrm>
                <a:off x="4720315" y="5421522"/>
                <a:ext cx="1148936" cy="265297"/>
              </a:xfrm>
              <a:prstGeom prst="roundRect">
                <a:avLst>
                  <a:gd fmla="val 42861" name="adj"/>
                </a:avLst>
              </a:prstGeom>
              <a:solidFill>
                <a:schemeClr val="lt1"/>
              </a:solidFill>
              <a:ln cap="flat" cmpd="sng" w="12700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200">
                    <a:solidFill>
                      <a:srgbClr val="833C0B"/>
                    </a:solidFill>
                    <a:latin typeface="Arimo"/>
                    <a:ea typeface="Arimo"/>
                    <a:cs typeface="Arimo"/>
                    <a:sym typeface="Arimo"/>
                  </a:rPr>
                  <a:t>API</a:t>
                </a:r>
                <a:endParaRPr b="1" sz="1200">
                  <a:solidFill>
                    <a:srgbClr val="833C0B"/>
                  </a:solidFill>
                  <a:latin typeface="Arimo"/>
                  <a:ea typeface="Arimo"/>
                  <a:cs typeface="Arimo"/>
                  <a:sym typeface="Arimo"/>
                </a:endParaRPr>
              </a:p>
            </p:txBody>
          </p:sp>
          <p:sp>
            <p:nvSpPr>
              <p:cNvPr id="415" name="Google Shape;415;p22"/>
              <p:cNvSpPr/>
              <p:nvPr/>
            </p:nvSpPr>
            <p:spPr>
              <a:xfrm>
                <a:off x="4721625" y="5795381"/>
                <a:ext cx="1175125" cy="275039"/>
              </a:xfrm>
              <a:prstGeom prst="roundRect">
                <a:avLst>
                  <a:gd fmla="val 42861" name="adj"/>
                </a:avLst>
              </a:prstGeom>
              <a:solidFill>
                <a:schemeClr val="lt1"/>
              </a:solidFill>
              <a:ln cap="flat" cmpd="sng" w="12700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200">
                    <a:solidFill>
                      <a:srgbClr val="833C0B"/>
                    </a:solidFill>
                    <a:latin typeface="Arimo"/>
                    <a:ea typeface="Arimo"/>
                    <a:cs typeface="Arimo"/>
                    <a:sym typeface="Arimo"/>
                  </a:rPr>
                  <a:t>Web service</a:t>
                </a:r>
                <a:endParaRPr sz="1200">
                  <a:solidFill>
                    <a:srgbClr val="833C0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16" name="Google Shape;416;p22"/>
              <p:cNvGrpSpPr/>
              <p:nvPr/>
            </p:nvGrpSpPr>
            <p:grpSpPr>
              <a:xfrm>
                <a:off x="6009407" y="5317325"/>
                <a:ext cx="2847517" cy="913950"/>
                <a:chOff x="4745609" y="5943597"/>
                <a:chExt cx="2847517" cy="913950"/>
              </a:xfrm>
            </p:grpSpPr>
            <p:sp>
              <p:nvSpPr>
                <p:cNvPr id="417" name="Google Shape;417;p22"/>
                <p:cNvSpPr/>
                <p:nvPr/>
              </p:nvSpPr>
              <p:spPr>
                <a:xfrm>
                  <a:off x="4905951" y="6047793"/>
                  <a:ext cx="839640" cy="292991"/>
                </a:xfrm>
                <a:prstGeom prst="rect">
                  <a:avLst/>
                </a:prstGeom>
                <a:solidFill>
                  <a:srgbClr val="FBE4D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1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0" i="0" lang="en-US" sz="1400" u="none" cap="none" strike="noStrike">
                      <a:solidFill>
                        <a:srgbClr val="833C0B"/>
                      </a:solidFill>
                      <a:latin typeface="Arimo"/>
                      <a:ea typeface="Arimo"/>
                      <a:cs typeface="Arimo"/>
                      <a:sym typeface="Arimo"/>
                    </a:rPr>
                    <a:t>Nội địa</a:t>
                  </a:r>
                  <a:endParaRPr/>
                </a:p>
              </p:txBody>
            </p:sp>
            <p:sp>
              <p:nvSpPr>
                <p:cNvPr id="418" name="Google Shape;418;p22"/>
                <p:cNvSpPr/>
                <p:nvPr/>
              </p:nvSpPr>
              <p:spPr>
                <a:xfrm>
                  <a:off x="4940727" y="6415414"/>
                  <a:ext cx="838413" cy="299811"/>
                </a:xfrm>
                <a:prstGeom prst="rect">
                  <a:avLst/>
                </a:prstGeom>
                <a:solidFill>
                  <a:srgbClr val="FBE4D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400">
                      <a:solidFill>
                        <a:srgbClr val="833C0B"/>
                      </a:solidFill>
                      <a:latin typeface="Arimo"/>
                      <a:ea typeface="Arimo"/>
                      <a:cs typeface="Arimo"/>
                      <a:sym typeface="Arimo"/>
                    </a:rPr>
                    <a:t>Quốc tế</a:t>
                  </a:r>
                  <a:endParaRPr/>
                </a:p>
              </p:txBody>
            </p:sp>
            <p:sp>
              <p:nvSpPr>
                <p:cNvPr id="419" name="Google Shape;419;p22"/>
                <p:cNvSpPr/>
                <p:nvPr/>
              </p:nvSpPr>
              <p:spPr>
                <a:xfrm rot="-5400000">
                  <a:off x="4658186" y="6263470"/>
                  <a:ext cx="442904" cy="268059"/>
                </a:xfrm>
                <a:prstGeom prst="downArrow">
                  <a:avLst>
                    <a:gd fmla="val 50000" name="adj1"/>
                    <a:gd fmla="val 50000" name="adj2"/>
                  </a:avLst>
                </a:prstGeom>
                <a:solidFill>
                  <a:srgbClr val="F4B08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420" name="Google Shape;420;p22"/>
                <p:cNvGrpSpPr/>
                <p:nvPr/>
              </p:nvGrpSpPr>
              <p:grpSpPr>
                <a:xfrm>
                  <a:off x="6091244" y="5943597"/>
                  <a:ext cx="1501882" cy="913950"/>
                  <a:chOff x="2942303" y="5252963"/>
                  <a:chExt cx="1652070" cy="1471925"/>
                </a:xfrm>
              </p:grpSpPr>
              <p:sp>
                <p:nvSpPr>
                  <p:cNvPr id="421" name="Google Shape;421;p22"/>
                  <p:cNvSpPr/>
                  <p:nvPr/>
                </p:nvSpPr>
                <p:spPr>
                  <a:xfrm>
                    <a:off x="3156159" y="5361394"/>
                    <a:ext cx="960519" cy="40965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1400">
                        <a:solidFill>
                          <a:srgbClr val="D66100"/>
                        </a:solidFill>
                        <a:latin typeface="Arimo"/>
                        <a:ea typeface="Arimo"/>
                        <a:cs typeface="Arimo"/>
                        <a:sym typeface="Arimo"/>
                      </a:rPr>
                      <a:t>Recurring</a:t>
                    </a:r>
                    <a:endParaRPr/>
                  </a:p>
                </p:txBody>
              </p:sp>
              <p:sp>
                <p:nvSpPr>
                  <p:cNvPr id="422" name="Google Shape;422;p22"/>
                  <p:cNvSpPr/>
                  <p:nvPr/>
                </p:nvSpPr>
                <p:spPr>
                  <a:xfrm>
                    <a:off x="3156159" y="5838316"/>
                    <a:ext cx="1438214" cy="40965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1400">
                        <a:solidFill>
                          <a:srgbClr val="D66100"/>
                        </a:solidFill>
                        <a:latin typeface="Arimo"/>
                        <a:ea typeface="Arimo"/>
                        <a:cs typeface="Arimo"/>
                        <a:sym typeface="Arimo"/>
                      </a:rPr>
                      <a:t>Virtual Terminal</a:t>
                    </a:r>
                    <a:endParaRPr/>
                  </a:p>
                </p:txBody>
              </p:sp>
              <p:sp>
                <p:nvSpPr>
                  <p:cNvPr id="423" name="Google Shape;423;p22"/>
                  <p:cNvSpPr/>
                  <p:nvPr/>
                </p:nvSpPr>
                <p:spPr>
                  <a:xfrm>
                    <a:off x="3156159" y="6315237"/>
                    <a:ext cx="891591" cy="40965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1400">
                        <a:solidFill>
                          <a:srgbClr val="D66100"/>
                        </a:solidFill>
                        <a:latin typeface="Arimo"/>
                        <a:ea typeface="Arimo"/>
                        <a:cs typeface="Arimo"/>
                        <a:sym typeface="Arimo"/>
                      </a:rPr>
                      <a:t>Pay out  </a:t>
                    </a:r>
                    <a:endParaRPr/>
                  </a:p>
                </p:txBody>
              </p:sp>
              <p:sp>
                <p:nvSpPr>
                  <p:cNvPr id="424" name="Google Shape;424;p22"/>
                  <p:cNvSpPr/>
                  <p:nvPr/>
                </p:nvSpPr>
                <p:spPr>
                  <a:xfrm rot="10800000">
                    <a:off x="2942303" y="5252963"/>
                    <a:ext cx="209607" cy="1462025"/>
                  </a:xfrm>
                  <a:custGeom>
                    <a:rect b="b" l="l" r="r" t="t"/>
                    <a:pathLst>
                      <a:path extrusionOk="0" h="629" w="81">
                        <a:moveTo>
                          <a:pt x="25" y="43"/>
                        </a:moveTo>
                        <a:cubicBezTo>
                          <a:pt x="31" y="57"/>
                          <a:pt x="33" y="73"/>
                          <a:pt x="33" y="90"/>
                        </a:cubicBezTo>
                        <a:cubicBezTo>
                          <a:pt x="33" y="103"/>
                          <a:pt x="32" y="121"/>
                          <a:pt x="30" y="142"/>
                        </a:cubicBezTo>
                        <a:cubicBezTo>
                          <a:pt x="28" y="164"/>
                          <a:pt x="27" y="183"/>
                          <a:pt x="27" y="198"/>
                        </a:cubicBezTo>
                        <a:cubicBezTo>
                          <a:pt x="27" y="221"/>
                          <a:pt x="30" y="243"/>
                          <a:pt x="38" y="265"/>
                        </a:cubicBezTo>
                        <a:cubicBezTo>
                          <a:pt x="45" y="287"/>
                          <a:pt x="56" y="304"/>
                          <a:pt x="70" y="315"/>
                        </a:cubicBezTo>
                        <a:cubicBezTo>
                          <a:pt x="55" y="327"/>
                          <a:pt x="45" y="344"/>
                          <a:pt x="37" y="365"/>
                        </a:cubicBezTo>
                        <a:cubicBezTo>
                          <a:pt x="30" y="387"/>
                          <a:pt x="27" y="409"/>
                          <a:pt x="27" y="431"/>
                        </a:cubicBezTo>
                        <a:cubicBezTo>
                          <a:pt x="27" y="447"/>
                          <a:pt x="28" y="465"/>
                          <a:pt x="30" y="487"/>
                        </a:cubicBezTo>
                        <a:cubicBezTo>
                          <a:pt x="32" y="509"/>
                          <a:pt x="33" y="526"/>
                          <a:pt x="33" y="540"/>
                        </a:cubicBezTo>
                        <a:cubicBezTo>
                          <a:pt x="33" y="557"/>
                          <a:pt x="31" y="572"/>
                          <a:pt x="25" y="587"/>
                        </a:cubicBezTo>
                        <a:cubicBezTo>
                          <a:pt x="20" y="601"/>
                          <a:pt x="12" y="611"/>
                          <a:pt x="0" y="618"/>
                        </a:cubicBezTo>
                        <a:cubicBezTo>
                          <a:pt x="0" y="629"/>
                          <a:pt x="0" y="629"/>
                          <a:pt x="0" y="629"/>
                        </a:cubicBezTo>
                        <a:cubicBezTo>
                          <a:pt x="17" y="624"/>
                          <a:pt x="30" y="609"/>
                          <a:pt x="40" y="584"/>
                        </a:cubicBezTo>
                        <a:cubicBezTo>
                          <a:pt x="50" y="558"/>
                          <a:pt x="55" y="530"/>
                          <a:pt x="55" y="500"/>
                        </a:cubicBezTo>
                        <a:cubicBezTo>
                          <a:pt x="55" y="483"/>
                          <a:pt x="54" y="464"/>
                          <a:pt x="52" y="443"/>
                        </a:cubicBezTo>
                        <a:cubicBezTo>
                          <a:pt x="49" y="421"/>
                          <a:pt x="48" y="405"/>
                          <a:pt x="48" y="393"/>
                        </a:cubicBezTo>
                        <a:cubicBezTo>
                          <a:pt x="48" y="376"/>
                          <a:pt x="51" y="361"/>
                          <a:pt x="57" y="347"/>
                        </a:cubicBezTo>
                        <a:cubicBezTo>
                          <a:pt x="63" y="333"/>
                          <a:pt x="71" y="325"/>
                          <a:pt x="81" y="322"/>
                        </a:cubicBezTo>
                        <a:cubicBezTo>
                          <a:pt x="81" y="308"/>
                          <a:pt x="81" y="308"/>
                          <a:pt x="81" y="308"/>
                        </a:cubicBezTo>
                        <a:cubicBezTo>
                          <a:pt x="71" y="305"/>
                          <a:pt x="63" y="296"/>
                          <a:pt x="57" y="282"/>
                        </a:cubicBezTo>
                        <a:cubicBezTo>
                          <a:pt x="51" y="268"/>
                          <a:pt x="48" y="253"/>
                          <a:pt x="48" y="236"/>
                        </a:cubicBezTo>
                        <a:cubicBezTo>
                          <a:pt x="48" y="224"/>
                          <a:pt x="49" y="208"/>
                          <a:pt x="52" y="186"/>
                        </a:cubicBezTo>
                        <a:cubicBezTo>
                          <a:pt x="54" y="165"/>
                          <a:pt x="55" y="146"/>
                          <a:pt x="55" y="130"/>
                        </a:cubicBezTo>
                        <a:cubicBezTo>
                          <a:pt x="55" y="99"/>
                          <a:pt x="50" y="71"/>
                          <a:pt x="40" y="45"/>
                        </a:cubicBezTo>
                        <a:cubicBezTo>
                          <a:pt x="30" y="20"/>
                          <a:pt x="17" y="5"/>
                          <a:pt x="0" y="0"/>
                        </a:cubicBez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12" y="18"/>
                          <a:pt x="20" y="28"/>
                          <a:pt x="25" y="43"/>
                        </a:cubicBezTo>
                        <a:close/>
                      </a:path>
                    </a:pathLst>
                  </a:custGeom>
                  <a:solidFill>
                    <a:srgbClr val="F4B081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425" name="Google Shape;425;p22"/>
                <p:cNvSpPr/>
                <p:nvPr/>
              </p:nvSpPr>
              <p:spPr>
                <a:xfrm rot="-5400000">
                  <a:off x="5636772" y="6263470"/>
                  <a:ext cx="442904" cy="268059"/>
                </a:xfrm>
                <a:prstGeom prst="downArrow">
                  <a:avLst>
                    <a:gd fmla="val 50000" name="adj1"/>
                    <a:gd fmla="val 50000" name="adj2"/>
                  </a:avLst>
                </a:prstGeom>
                <a:solidFill>
                  <a:srgbClr val="F4B08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26" name="Google Shape;426;p22"/>
              <p:cNvSpPr/>
              <p:nvPr/>
            </p:nvSpPr>
            <p:spPr>
              <a:xfrm>
                <a:off x="4670769" y="5066324"/>
                <a:ext cx="708848" cy="3724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accent2"/>
                    </a:solidFill>
                    <a:latin typeface="Arimo"/>
                    <a:ea typeface="Arimo"/>
                    <a:cs typeface="Arimo"/>
                    <a:sym typeface="Arimo"/>
                  </a:rPr>
                  <a:t>Ecom</a:t>
                </a:r>
                <a:endParaRPr sz="160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27" name="Google Shape;427;p22"/>
            <p:cNvSpPr txBox="1"/>
            <p:nvPr/>
          </p:nvSpPr>
          <p:spPr>
            <a:xfrm>
              <a:off x="4244325" y="4243485"/>
              <a:ext cx="244445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 u="sng">
                  <a:solidFill>
                    <a:srgbClr val="C55A11"/>
                  </a:solidFill>
                  <a:latin typeface="Calibri"/>
                  <a:ea typeface="Calibri"/>
                  <a:cs typeface="Calibri"/>
                  <a:sym typeface="Calibri"/>
                </a:rPr>
                <a:t>KÊNH THANH TOÁN</a:t>
              </a:r>
              <a:endParaRPr/>
            </a:p>
          </p:txBody>
        </p:sp>
        <p:cxnSp>
          <p:nvCxnSpPr>
            <p:cNvPr id="428" name="Google Shape;428;p22"/>
            <p:cNvCxnSpPr/>
            <p:nvPr/>
          </p:nvCxnSpPr>
          <p:spPr>
            <a:xfrm flipH="1">
              <a:off x="1675258" y="4543219"/>
              <a:ext cx="2656598" cy="99905"/>
            </a:xfrm>
            <a:prstGeom prst="straightConnector1">
              <a:avLst/>
            </a:prstGeom>
            <a:noFill/>
            <a:ln cap="flat" cmpd="sng" w="9525">
              <a:solidFill>
                <a:srgbClr val="833C0B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3"/>
          <p:cNvSpPr/>
          <p:nvPr/>
        </p:nvSpPr>
        <p:spPr>
          <a:xfrm>
            <a:off x="3408363" y="2913063"/>
            <a:ext cx="2211387" cy="2219325"/>
          </a:xfrm>
          <a:custGeom>
            <a:rect b="b" l="l" r="r" t="t"/>
            <a:pathLst>
              <a:path extrusionOk="0" h="631" w="631">
                <a:moveTo>
                  <a:pt x="218" y="54"/>
                </a:moveTo>
                <a:cubicBezTo>
                  <a:pt x="363" y="0"/>
                  <a:pt x="523" y="74"/>
                  <a:pt x="577" y="219"/>
                </a:cubicBezTo>
                <a:cubicBezTo>
                  <a:pt x="631" y="363"/>
                  <a:pt x="557" y="524"/>
                  <a:pt x="412" y="578"/>
                </a:cubicBezTo>
                <a:cubicBezTo>
                  <a:pt x="268" y="631"/>
                  <a:pt x="107" y="558"/>
                  <a:pt x="53" y="413"/>
                </a:cubicBezTo>
                <a:cubicBezTo>
                  <a:pt x="0" y="268"/>
                  <a:pt x="73" y="108"/>
                  <a:pt x="218" y="54"/>
                </a:cubicBezTo>
                <a:close/>
              </a:path>
            </a:pathLst>
          </a:custGeom>
          <a:solidFill>
            <a:srgbClr val="CACED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5" name="Google Shape;435;p23"/>
          <p:cNvGrpSpPr/>
          <p:nvPr/>
        </p:nvGrpSpPr>
        <p:grpSpPr>
          <a:xfrm>
            <a:off x="2840038" y="2178050"/>
            <a:ext cx="1825625" cy="2947987"/>
            <a:chOff x="2840038" y="2178050"/>
            <a:chExt cx="1825625" cy="2947987"/>
          </a:xfrm>
        </p:grpSpPr>
        <p:sp>
          <p:nvSpPr>
            <p:cNvPr id="436" name="Google Shape;436;p23"/>
            <p:cNvSpPr/>
            <p:nvPr/>
          </p:nvSpPr>
          <p:spPr>
            <a:xfrm>
              <a:off x="3243263" y="2530475"/>
              <a:ext cx="1422400" cy="2595562"/>
            </a:xfrm>
            <a:custGeom>
              <a:rect b="b" l="l" r="r" t="t"/>
              <a:pathLst>
                <a:path extrusionOk="0" h="738" w="406">
                  <a:moveTo>
                    <a:pt x="245" y="110"/>
                  </a:moveTo>
                  <a:cubicBezTo>
                    <a:pt x="208" y="124"/>
                    <a:pt x="175" y="143"/>
                    <a:pt x="146" y="167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91" y="0"/>
                    <a:pt x="8" y="84"/>
                    <a:pt x="25" y="70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36" y="274"/>
                    <a:pt x="0" y="413"/>
                    <a:pt x="47" y="542"/>
                  </a:cubicBezTo>
                  <a:cubicBezTo>
                    <a:pt x="80" y="631"/>
                    <a:pt x="151" y="703"/>
                    <a:pt x="240" y="738"/>
                  </a:cubicBezTo>
                  <a:cubicBezTo>
                    <a:pt x="249" y="715"/>
                    <a:pt x="249" y="715"/>
                    <a:pt x="249" y="715"/>
                  </a:cubicBezTo>
                  <a:cubicBezTo>
                    <a:pt x="166" y="682"/>
                    <a:pt x="101" y="616"/>
                    <a:pt x="70" y="533"/>
                  </a:cubicBezTo>
                  <a:cubicBezTo>
                    <a:pt x="11" y="372"/>
                    <a:pt x="93" y="193"/>
                    <a:pt x="254" y="133"/>
                  </a:cubicBezTo>
                  <a:cubicBezTo>
                    <a:pt x="301" y="115"/>
                    <a:pt x="353" y="109"/>
                    <a:pt x="403" y="116"/>
                  </a:cubicBezTo>
                  <a:cubicBezTo>
                    <a:pt x="406" y="92"/>
                    <a:pt x="406" y="92"/>
                    <a:pt x="406" y="92"/>
                  </a:cubicBezTo>
                  <a:cubicBezTo>
                    <a:pt x="352" y="85"/>
                    <a:pt x="297" y="91"/>
                    <a:pt x="245" y="110"/>
                  </a:cubicBezTo>
                  <a:close/>
                </a:path>
              </a:pathLst>
            </a:custGeom>
            <a:solidFill>
              <a:srgbClr val="00D2A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23"/>
            <p:cNvSpPr/>
            <p:nvPr/>
          </p:nvSpPr>
          <p:spPr>
            <a:xfrm>
              <a:off x="2840038" y="2178050"/>
              <a:ext cx="714375" cy="720725"/>
            </a:xfrm>
            <a:prstGeom prst="ellipse">
              <a:avLst/>
            </a:prstGeom>
            <a:solidFill>
              <a:srgbClr val="00D2A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8" name="Google Shape;438;p23"/>
          <p:cNvGrpSpPr/>
          <p:nvPr/>
        </p:nvGrpSpPr>
        <p:grpSpPr>
          <a:xfrm>
            <a:off x="4806950" y="2582863"/>
            <a:ext cx="1244600" cy="2187574"/>
            <a:chOff x="4806950" y="2582863"/>
            <a:chExt cx="1244600" cy="2187574"/>
          </a:xfrm>
        </p:grpSpPr>
        <p:sp>
          <p:nvSpPr>
            <p:cNvPr id="439" name="Google Shape;439;p23"/>
            <p:cNvSpPr/>
            <p:nvPr/>
          </p:nvSpPr>
          <p:spPr>
            <a:xfrm>
              <a:off x="4806950" y="2692400"/>
              <a:ext cx="1093787" cy="2078037"/>
            </a:xfrm>
            <a:custGeom>
              <a:rect b="b" l="l" r="r" t="t"/>
              <a:pathLst>
                <a:path extrusionOk="0" h="591" w="312">
                  <a:moveTo>
                    <a:pt x="160" y="155"/>
                  </a:moveTo>
                  <a:cubicBezTo>
                    <a:pt x="312" y="10"/>
                    <a:pt x="312" y="10"/>
                    <a:pt x="312" y="10"/>
                  </a:cubicBezTo>
                  <a:cubicBezTo>
                    <a:pt x="311" y="9"/>
                    <a:pt x="309" y="8"/>
                    <a:pt x="308" y="7"/>
                  </a:cubicBezTo>
                  <a:cubicBezTo>
                    <a:pt x="306" y="5"/>
                    <a:pt x="303" y="2"/>
                    <a:pt x="301" y="0"/>
                  </a:cubicBezTo>
                  <a:cubicBezTo>
                    <a:pt x="150" y="145"/>
                    <a:pt x="150" y="145"/>
                    <a:pt x="150" y="145"/>
                  </a:cubicBezTo>
                  <a:cubicBezTo>
                    <a:pt x="110" y="105"/>
                    <a:pt x="60" y="75"/>
                    <a:pt x="4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98" y="101"/>
                    <a:pt x="177" y="174"/>
                    <a:pt x="213" y="269"/>
                  </a:cubicBezTo>
                  <a:cubicBezTo>
                    <a:pt x="252" y="375"/>
                    <a:pt x="231" y="494"/>
                    <a:pt x="159" y="581"/>
                  </a:cubicBezTo>
                  <a:cubicBezTo>
                    <a:pt x="171" y="591"/>
                    <a:pt x="171" y="591"/>
                    <a:pt x="171" y="591"/>
                  </a:cubicBezTo>
                  <a:cubicBezTo>
                    <a:pt x="246" y="500"/>
                    <a:pt x="268" y="374"/>
                    <a:pt x="227" y="264"/>
                  </a:cubicBezTo>
                  <a:cubicBezTo>
                    <a:pt x="212" y="223"/>
                    <a:pt x="189" y="186"/>
                    <a:pt x="160" y="155"/>
                  </a:cubicBezTo>
                  <a:close/>
                </a:path>
              </a:pathLst>
            </a:custGeom>
            <a:solidFill>
              <a:srgbClr val="008CB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23"/>
            <p:cNvSpPr/>
            <p:nvPr/>
          </p:nvSpPr>
          <p:spPr>
            <a:xfrm>
              <a:off x="5613400" y="2582863"/>
              <a:ext cx="438150" cy="439737"/>
            </a:xfrm>
            <a:prstGeom prst="ellipse">
              <a:avLst/>
            </a:prstGeom>
            <a:solidFill>
              <a:srgbClr val="008CB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1" name="Google Shape;441;p23"/>
          <p:cNvGrpSpPr/>
          <p:nvPr/>
        </p:nvGrpSpPr>
        <p:grpSpPr>
          <a:xfrm>
            <a:off x="5338763" y="3236913"/>
            <a:ext cx="1287462" cy="1797050"/>
            <a:chOff x="5338763" y="3236913"/>
            <a:chExt cx="1287462" cy="1797050"/>
          </a:xfrm>
        </p:grpSpPr>
        <p:sp>
          <p:nvSpPr>
            <p:cNvPr id="442" name="Google Shape;442;p23"/>
            <p:cNvSpPr/>
            <p:nvPr/>
          </p:nvSpPr>
          <p:spPr>
            <a:xfrm>
              <a:off x="5338763" y="3236913"/>
              <a:ext cx="904875" cy="1797050"/>
            </a:xfrm>
            <a:custGeom>
              <a:rect b="b" l="l" r="r" t="t"/>
              <a:pathLst>
                <a:path extrusionOk="0" h="511" w="258">
                  <a:moveTo>
                    <a:pt x="249" y="273"/>
                  </a:moveTo>
                  <a:cubicBezTo>
                    <a:pt x="140" y="261"/>
                    <a:pt x="140" y="261"/>
                    <a:pt x="140" y="261"/>
                  </a:cubicBezTo>
                  <a:cubicBezTo>
                    <a:pt x="145" y="205"/>
                    <a:pt x="139" y="147"/>
                    <a:pt x="118" y="92"/>
                  </a:cubicBezTo>
                  <a:cubicBezTo>
                    <a:pt x="106" y="59"/>
                    <a:pt x="89" y="28"/>
                    <a:pt x="68" y="0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77" y="36"/>
                    <a:pt x="93" y="66"/>
                    <a:pt x="105" y="98"/>
                  </a:cubicBezTo>
                  <a:cubicBezTo>
                    <a:pt x="157" y="240"/>
                    <a:pt x="115" y="401"/>
                    <a:pt x="0" y="500"/>
                  </a:cubicBezTo>
                  <a:cubicBezTo>
                    <a:pt x="10" y="511"/>
                    <a:pt x="10" y="511"/>
                    <a:pt x="10" y="511"/>
                  </a:cubicBezTo>
                  <a:cubicBezTo>
                    <a:pt x="81" y="450"/>
                    <a:pt x="126" y="365"/>
                    <a:pt x="138" y="275"/>
                  </a:cubicBezTo>
                  <a:cubicBezTo>
                    <a:pt x="247" y="288"/>
                    <a:pt x="247" y="288"/>
                    <a:pt x="247" y="288"/>
                  </a:cubicBezTo>
                  <a:cubicBezTo>
                    <a:pt x="245" y="308"/>
                    <a:pt x="258" y="227"/>
                    <a:pt x="249" y="273"/>
                  </a:cubicBezTo>
                  <a:close/>
                </a:path>
              </a:pathLst>
            </a:custGeom>
            <a:solidFill>
              <a:srgbClr val="00AA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23"/>
            <p:cNvSpPr/>
            <p:nvPr/>
          </p:nvSpPr>
          <p:spPr>
            <a:xfrm>
              <a:off x="6086475" y="3951288"/>
              <a:ext cx="539750" cy="541337"/>
            </a:xfrm>
            <a:prstGeom prst="ellipse">
              <a:avLst/>
            </a:prstGeom>
            <a:solidFill>
              <a:srgbClr val="00AA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4" name="Google Shape;444;p23"/>
          <p:cNvGrpSpPr/>
          <p:nvPr/>
        </p:nvGrpSpPr>
        <p:grpSpPr>
          <a:xfrm>
            <a:off x="2598738" y="3378200"/>
            <a:ext cx="1233487" cy="1765300"/>
            <a:chOff x="2598738" y="3378200"/>
            <a:chExt cx="1233487" cy="1765300"/>
          </a:xfrm>
        </p:grpSpPr>
        <p:sp>
          <p:nvSpPr>
            <p:cNvPr id="445" name="Google Shape;445;p23"/>
            <p:cNvSpPr/>
            <p:nvPr/>
          </p:nvSpPr>
          <p:spPr>
            <a:xfrm>
              <a:off x="2819400" y="3378200"/>
              <a:ext cx="1012825" cy="1765300"/>
            </a:xfrm>
            <a:custGeom>
              <a:rect b="b" l="l" r="r" t="t"/>
              <a:pathLst>
                <a:path extrusionOk="0" h="502" w="289">
                  <a:moveTo>
                    <a:pt x="131" y="120"/>
                  </a:moveTo>
                  <a:cubicBezTo>
                    <a:pt x="138" y="80"/>
                    <a:pt x="152" y="42"/>
                    <a:pt x="171" y="7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38" y="36"/>
                    <a:pt x="124" y="76"/>
                    <a:pt x="116" y="117"/>
                  </a:cubicBezTo>
                  <a:cubicBezTo>
                    <a:pt x="107" y="165"/>
                    <a:pt x="108" y="212"/>
                    <a:pt x="117" y="258"/>
                  </a:cubicBezTo>
                  <a:cubicBezTo>
                    <a:pt x="28" y="277"/>
                    <a:pt x="28" y="277"/>
                    <a:pt x="28" y="277"/>
                  </a:cubicBezTo>
                  <a:cubicBezTo>
                    <a:pt x="25" y="269"/>
                    <a:pt x="21" y="261"/>
                    <a:pt x="16" y="253"/>
                  </a:cubicBezTo>
                  <a:cubicBezTo>
                    <a:pt x="16" y="251"/>
                    <a:pt x="16" y="251"/>
                    <a:pt x="16" y="253"/>
                  </a:cubicBezTo>
                  <a:cubicBezTo>
                    <a:pt x="0" y="227"/>
                    <a:pt x="34" y="305"/>
                    <a:pt x="32" y="292"/>
                  </a:cubicBezTo>
                  <a:cubicBezTo>
                    <a:pt x="120" y="273"/>
                    <a:pt x="120" y="273"/>
                    <a:pt x="120" y="273"/>
                  </a:cubicBezTo>
                  <a:cubicBezTo>
                    <a:pt x="142" y="365"/>
                    <a:pt x="198" y="448"/>
                    <a:pt x="281" y="502"/>
                  </a:cubicBezTo>
                  <a:cubicBezTo>
                    <a:pt x="289" y="489"/>
                    <a:pt x="289" y="489"/>
                    <a:pt x="289" y="489"/>
                  </a:cubicBezTo>
                  <a:cubicBezTo>
                    <a:pt x="166" y="409"/>
                    <a:pt x="104" y="264"/>
                    <a:pt x="131" y="120"/>
                  </a:cubicBezTo>
                  <a:close/>
                </a:path>
              </a:pathLst>
            </a:custGeom>
            <a:solidFill>
              <a:srgbClr val="00AAE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23"/>
            <p:cNvSpPr/>
            <p:nvPr/>
          </p:nvSpPr>
          <p:spPr>
            <a:xfrm>
              <a:off x="2598738" y="4183063"/>
              <a:ext cx="476250" cy="477837"/>
            </a:xfrm>
            <a:prstGeom prst="ellipse">
              <a:avLst/>
            </a:prstGeom>
            <a:solidFill>
              <a:srgbClr val="00AAE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7" name="Google Shape;447;p23"/>
          <p:cNvGrpSpPr/>
          <p:nvPr/>
        </p:nvGrpSpPr>
        <p:grpSpPr>
          <a:xfrm>
            <a:off x="4189413" y="1897063"/>
            <a:ext cx="719137" cy="812799"/>
            <a:chOff x="4189413" y="1897063"/>
            <a:chExt cx="719137" cy="812799"/>
          </a:xfrm>
        </p:grpSpPr>
        <p:sp>
          <p:nvSpPr>
            <p:cNvPr id="448" name="Google Shape;448;p23"/>
            <p:cNvSpPr/>
            <p:nvPr/>
          </p:nvSpPr>
          <p:spPr>
            <a:xfrm>
              <a:off x="4189413" y="1943100"/>
              <a:ext cx="719137" cy="766762"/>
            </a:xfrm>
            <a:custGeom>
              <a:rect b="b" l="l" r="r" t="t"/>
              <a:pathLst>
                <a:path extrusionOk="0" h="218" w="205">
                  <a:moveTo>
                    <a:pt x="140" y="6"/>
                  </a:moveTo>
                  <a:cubicBezTo>
                    <a:pt x="123" y="189"/>
                    <a:pt x="123" y="189"/>
                    <a:pt x="123" y="189"/>
                  </a:cubicBezTo>
                  <a:cubicBezTo>
                    <a:pt x="82" y="186"/>
                    <a:pt x="40" y="189"/>
                    <a:pt x="0" y="199"/>
                  </a:cubicBezTo>
                  <a:cubicBezTo>
                    <a:pt x="3" y="213"/>
                    <a:pt x="3" y="213"/>
                    <a:pt x="3" y="213"/>
                  </a:cubicBezTo>
                  <a:cubicBezTo>
                    <a:pt x="68" y="198"/>
                    <a:pt x="137" y="199"/>
                    <a:pt x="201" y="218"/>
                  </a:cubicBezTo>
                  <a:cubicBezTo>
                    <a:pt x="205" y="204"/>
                    <a:pt x="205" y="204"/>
                    <a:pt x="205" y="204"/>
                  </a:cubicBezTo>
                  <a:cubicBezTo>
                    <a:pt x="183" y="198"/>
                    <a:pt x="160" y="193"/>
                    <a:pt x="137" y="191"/>
                  </a:cubicBezTo>
                  <a:cubicBezTo>
                    <a:pt x="155" y="8"/>
                    <a:pt x="155" y="8"/>
                    <a:pt x="155" y="8"/>
                  </a:cubicBezTo>
                  <a:cubicBezTo>
                    <a:pt x="168" y="8"/>
                    <a:pt x="104" y="0"/>
                    <a:pt x="140" y="6"/>
                  </a:cubicBezTo>
                  <a:close/>
                </a:path>
              </a:pathLst>
            </a:custGeom>
            <a:solidFill>
              <a:srgbClr val="8CD26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23"/>
            <p:cNvSpPr/>
            <p:nvPr/>
          </p:nvSpPr>
          <p:spPr>
            <a:xfrm>
              <a:off x="4551363" y="1897063"/>
              <a:ext cx="328612" cy="333375"/>
            </a:xfrm>
            <a:prstGeom prst="ellipse">
              <a:avLst/>
            </a:prstGeom>
            <a:solidFill>
              <a:srgbClr val="8CD26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0" name="Google Shape;450;p23"/>
          <p:cNvSpPr/>
          <p:nvPr/>
        </p:nvSpPr>
        <p:spPr>
          <a:xfrm>
            <a:off x="4040772" y="1248438"/>
            <a:ext cx="3157956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C55A11"/>
                </a:solidFill>
                <a:latin typeface="Arimo"/>
                <a:ea typeface="Arimo"/>
                <a:cs typeface="Arimo"/>
                <a:sym typeface="Arimo"/>
              </a:rPr>
              <a:t>Đáp ứng tối đa nhu cầu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42AB25"/>
                </a:solidFill>
                <a:latin typeface="Arimo"/>
                <a:ea typeface="Arimo"/>
                <a:cs typeface="Arimo"/>
                <a:sym typeface="Arimo"/>
              </a:rPr>
              <a:t>KHCN &amp; KHDN</a:t>
            </a:r>
            <a:endParaRPr b="1" sz="1800">
              <a:solidFill>
                <a:srgbClr val="42AB25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51" name="Google Shape;451;p23"/>
          <p:cNvSpPr/>
          <p:nvPr/>
        </p:nvSpPr>
        <p:spPr>
          <a:xfrm>
            <a:off x="876988" y="1547522"/>
            <a:ext cx="1942412" cy="1046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B050"/>
                </a:solidFill>
                <a:latin typeface="Arimo"/>
                <a:ea typeface="Arimo"/>
                <a:cs typeface="Arimo"/>
                <a:sym typeface="Arimo"/>
              </a:rPr>
              <a:t>90%</a:t>
            </a:r>
            <a:r>
              <a:rPr b="1" lang="en-US" sz="1600">
                <a:solidFill>
                  <a:srgbClr val="006682"/>
                </a:solidFill>
                <a:latin typeface="Arimo"/>
                <a:ea typeface="Arimo"/>
                <a:cs typeface="Arimo"/>
                <a:sym typeface="Arimo"/>
              </a:rPr>
              <a:t> </a:t>
            </a:r>
            <a:r>
              <a:rPr lang="en-US" sz="1400">
                <a:solidFill>
                  <a:srgbClr val="006682"/>
                </a:solidFill>
                <a:latin typeface="Arimo"/>
                <a:ea typeface="Arimo"/>
                <a:cs typeface="Arimo"/>
                <a:sym typeface="Arimo"/>
              </a:rPr>
              <a:t>sản phẩm dịch vụ tại quầy được</a:t>
            </a:r>
            <a:r>
              <a:rPr lang="en-US" sz="1600">
                <a:solidFill>
                  <a:srgbClr val="006682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b="1" lang="en-US" sz="1600">
                <a:solidFill>
                  <a:srgbClr val="00B08A"/>
                </a:solidFill>
                <a:latin typeface="Arimo"/>
                <a:ea typeface="Arimo"/>
                <a:cs typeface="Arimo"/>
                <a:sym typeface="Arimo"/>
              </a:rPr>
              <a:t>triển khai </a:t>
            </a:r>
            <a:endParaRPr sz="1400">
              <a:solidFill>
                <a:srgbClr val="00668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3"/>
          <p:cNvSpPr/>
          <p:nvPr/>
        </p:nvSpPr>
        <p:spPr>
          <a:xfrm>
            <a:off x="6811963" y="3673773"/>
            <a:ext cx="1895616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6682"/>
                </a:solidFill>
                <a:latin typeface="Arimo"/>
                <a:ea typeface="Arimo"/>
                <a:cs typeface="Arimo"/>
                <a:sym typeface="Arimo"/>
              </a:rPr>
              <a:t>Sản phẩm dịch vụ</a:t>
            </a:r>
            <a:br>
              <a:rPr lang="en-US" sz="1400">
                <a:solidFill>
                  <a:srgbClr val="006682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b="1" lang="en-US" sz="1600">
                <a:solidFill>
                  <a:srgbClr val="007E63"/>
                </a:solidFill>
                <a:latin typeface="Arimo"/>
                <a:ea typeface="Arimo"/>
                <a:cs typeface="Arimo"/>
                <a:sym typeface="Arimo"/>
              </a:rPr>
              <a:t>đồng nhất </a:t>
            </a:r>
            <a:br>
              <a:rPr b="1" lang="en-US" sz="1600">
                <a:solidFill>
                  <a:srgbClr val="007E63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b="1" lang="en-US" sz="1600">
                <a:solidFill>
                  <a:srgbClr val="007E63"/>
                </a:solidFill>
                <a:latin typeface="Arimo"/>
                <a:ea typeface="Arimo"/>
                <a:cs typeface="Arimo"/>
                <a:sym typeface="Arimo"/>
              </a:rPr>
              <a:t>trên các kênh</a:t>
            </a:r>
            <a:r>
              <a:rPr lang="en-US" sz="1600">
                <a:solidFill>
                  <a:srgbClr val="007E63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endParaRPr sz="1600">
              <a:solidFill>
                <a:srgbClr val="00668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3"/>
          <p:cNvSpPr/>
          <p:nvPr/>
        </p:nvSpPr>
        <p:spPr>
          <a:xfrm>
            <a:off x="1243728" y="3978871"/>
            <a:ext cx="1415561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6682"/>
                </a:solidFill>
                <a:latin typeface="Arimo"/>
                <a:ea typeface="Arimo"/>
                <a:cs typeface="Arimo"/>
                <a:sym typeface="Arimo"/>
              </a:rPr>
              <a:t>Hệ sinh thái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E8CD6"/>
                </a:solidFill>
                <a:latin typeface="Arimo"/>
                <a:ea typeface="Arimo"/>
                <a:cs typeface="Arimo"/>
                <a:sym typeface="Arimo"/>
              </a:rPr>
              <a:t>đa dạng</a:t>
            </a:r>
            <a:r>
              <a:rPr lang="en-US" sz="1600">
                <a:solidFill>
                  <a:srgbClr val="1E8CD6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endParaRPr sz="1400">
              <a:solidFill>
                <a:srgbClr val="1E8C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3"/>
          <p:cNvSpPr/>
          <p:nvPr/>
        </p:nvSpPr>
        <p:spPr>
          <a:xfrm>
            <a:off x="6243638" y="2099799"/>
            <a:ext cx="246394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6682"/>
                </a:solidFill>
                <a:latin typeface="Arimo"/>
                <a:ea typeface="Arimo"/>
                <a:cs typeface="Arimo"/>
                <a:sym typeface="Arimo"/>
              </a:rPr>
              <a:t>Hợp tác mạnh với </a:t>
            </a:r>
            <a:r>
              <a:rPr b="1" lang="en-US" sz="1600">
                <a:solidFill>
                  <a:srgbClr val="006682"/>
                </a:solidFill>
                <a:latin typeface="Arimo"/>
                <a:ea typeface="Arimo"/>
                <a:cs typeface="Arimo"/>
                <a:sym typeface="Arimo"/>
              </a:rPr>
              <a:t>các </a:t>
            </a:r>
            <a:r>
              <a:rPr b="1" lang="en-US" sz="1600">
                <a:solidFill>
                  <a:srgbClr val="0070C0"/>
                </a:solidFill>
                <a:latin typeface="Arimo"/>
                <a:ea typeface="Arimo"/>
                <a:cs typeface="Arimo"/>
                <a:sym typeface="Arimo"/>
              </a:rPr>
              <a:t>Fintech</a:t>
            </a:r>
            <a:endParaRPr sz="1400">
              <a:solidFill>
                <a:srgbClr val="00668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5" name="Google Shape;455;p23"/>
          <p:cNvGrpSpPr/>
          <p:nvPr/>
        </p:nvGrpSpPr>
        <p:grpSpPr>
          <a:xfrm>
            <a:off x="2255549" y="3276633"/>
            <a:ext cx="4446419" cy="2645561"/>
            <a:chOff x="2302798" y="3275167"/>
            <a:chExt cx="4446419" cy="2645561"/>
          </a:xfrm>
        </p:grpSpPr>
        <p:sp>
          <p:nvSpPr>
            <p:cNvPr id="456" name="Google Shape;456;p23"/>
            <p:cNvSpPr/>
            <p:nvPr/>
          </p:nvSpPr>
          <p:spPr>
            <a:xfrm>
              <a:off x="2302798" y="5551396"/>
              <a:ext cx="444641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0082D2"/>
                  </a:solidFill>
                  <a:latin typeface="Arimo"/>
                  <a:ea typeface="Arimo"/>
                  <a:cs typeface="Arimo"/>
                  <a:sym typeface="Arimo"/>
                </a:rPr>
                <a:t>SẢN PHẨM DỊCH VỤ &amp; KHÁCH HÀNG</a:t>
              </a:r>
              <a:endParaRPr b="1" sz="1800">
                <a:solidFill>
                  <a:srgbClr val="0082D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57" name="Google Shape;457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46542" y="3275167"/>
              <a:ext cx="3891594" cy="241893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4"/>
          <p:cNvSpPr/>
          <p:nvPr/>
        </p:nvSpPr>
        <p:spPr>
          <a:xfrm>
            <a:off x="789467" y="2007255"/>
            <a:ext cx="206803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C55A11"/>
                </a:solidFill>
                <a:latin typeface="Arimo"/>
                <a:ea typeface="Arimo"/>
                <a:cs typeface="Arimo"/>
                <a:sym typeface="Arimo"/>
              </a:rPr>
              <a:t>Hỗ trợ tự động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5A92"/>
                </a:solidFill>
                <a:latin typeface="Arimo"/>
                <a:ea typeface="Arimo"/>
                <a:cs typeface="Arimo"/>
                <a:sym typeface="Arimo"/>
              </a:rPr>
              <a:t>bằng công nghệ AI </a:t>
            </a:r>
            <a:endParaRPr sz="1400">
              <a:solidFill>
                <a:srgbClr val="005A9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64" name="Google Shape;464;p24"/>
          <p:cNvSpPr/>
          <p:nvPr/>
        </p:nvSpPr>
        <p:spPr>
          <a:xfrm>
            <a:off x="3600450" y="1187647"/>
            <a:ext cx="238169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BD15BD"/>
                </a:solidFill>
                <a:latin typeface="Arimo"/>
                <a:ea typeface="Arimo"/>
                <a:cs typeface="Arimo"/>
                <a:sym typeface="Arimo"/>
              </a:rPr>
              <a:t>Phát hiện gian lận tự động </a:t>
            </a:r>
            <a:r>
              <a:rPr lang="en-US" sz="1400">
                <a:solidFill>
                  <a:srgbClr val="005A92"/>
                </a:solidFill>
                <a:latin typeface="Arimo"/>
                <a:ea typeface="Arimo"/>
                <a:cs typeface="Arimo"/>
                <a:sym typeface="Arimo"/>
              </a:rPr>
              <a:t>bằng công nghệ AI </a:t>
            </a:r>
            <a:endParaRPr/>
          </a:p>
        </p:txBody>
      </p:sp>
      <p:sp>
        <p:nvSpPr>
          <p:cNvPr id="465" name="Google Shape;465;p24"/>
          <p:cNvSpPr/>
          <p:nvPr/>
        </p:nvSpPr>
        <p:spPr>
          <a:xfrm>
            <a:off x="5982144" y="2092941"/>
            <a:ext cx="2636874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5A92"/>
                </a:solidFill>
                <a:latin typeface="Arimo"/>
                <a:ea typeface="Arimo"/>
                <a:cs typeface="Arimo"/>
                <a:sym typeface="Arimo"/>
              </a:rPr>
              <a:t>Login không cần password</a:t>
            </a:r>
            <a:r>
              <a:rPr b="1" lang="en-US" sz="1800">
                <a:solidFill>
                  <a:srgbClr val="9053B5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5A92"/>
                </a:solidFill>
                <a:latin typeface="Arimo"/>
                <a:ea typeface="Arimo"/>
                <a:cs typeface="Arimo"/>
                <a:sym typeface="Arimo"/>
              </a:rPr>
              <a:t>bằng công nghệ</a:t>
            </a:r>
            <a:r>
              <a:rPr b="1" lang="en-US" sz="1400">
                <a:solidFill>
                  <a:srgbClr val="005A92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9053B5"/>
                </a:solidFill>
                <a:latin typeface="Arimo"/>
                <a:ea typeface="Arimo"/>
                <a:cs typeface="Arimo"/>
                <a:sym typeface="Arimo"/>
              </a:rPr>
              <a:t>sinh trắc học</a:t>
            </a:r>
            <a:r>
              <a:rPr lang="en-US" sz="1400">
                <a:solidFill>
                  <a:srgbClr val="9053B5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  <a:endParaRPr sz="1400">
              <a:solidFill>
                <a:srgbClr val="9053B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24"/>
          <p:cNvSpPr/>
          <p:nvPr/>
        </p:nvSpPr>
        <p:spPr>
          <a:xfrm>
            <a:off x="6489958" y="3627606"/>
            <a:ext cx="212906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5A92"/>
                </a:solidFill>
                <a:latin typeface="Arimo"/>
                <a:ea typeface="Arimo"/>
                <a:cs typeface="Arimo"/>
                <a:sym typeface="Arimo"/>
              </a:rPr>
              <a:t>Giao dịch ATM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5A92"/>
                </a:solidFill>
                <a:latin typeface="Arimo"/>
                <a:ea typeface="Arimo"/>
                <a:cs typeface="Arimo"/>
                <a:sym typeface="Arimo"/>
              </a:rPr>
              <a:t>với công nghệ </a:t>
            </a:r>
            <a:br>
              <a:rPr lang="en-US" sz="1400">
                <a:solidFill>
                  <a:srgbClr val="005A92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b="1" lang="en-US" sz="1600">
                <a:solidFill>
                  <a:srgbClr val="0070C0"/>
                </a:solidFill>
                <a:latin typeface="Arimo"/>
                <a:ea typeface="Arimo"/>
                <a:cs typeface="Arimo"/>
                <a:sym typeface="Arimo"/>
              </a:rPr>
              <a:t>Dynamic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070C0"/>
                </a:solidFill>
                <a:latin typeface="Arimo"/>
                <a:ea typeface="Arimo"/>
                <a:cs typeface="Arimo"/>
                <a:sym typeface="Arimo"/>
              </a:rPr>
              <a:t>passcode</a:t>
            </a:r>
            <a:endParaRPr sz="1600">
              <a:solidFill>
                <a:srgbClr val="005A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24"/>
          <p:cNvSpPr/>
          <p:nvPr/>
        </p:nvSpPr>
        <p:spPr>
          <a:xfrm>
            <a:off x="708772" y="3786654"/>
            <a:ext cx="193600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5A92"/>
                </a:solidFill>
                <a:latin typeface="Arimo"/>
                <a:ea typeface="Arimo"/>
                <a:cs typeface="Arimo"/>
                <a:sym typeface="Arimo"/>
              </a:rPr>
              <a:t>Bảo mật với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5A92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b="1" lang="en-US" sz="1400">
                <a:solidFill>
                  <a:srgbClr val="BF9000"/>
                </a:solidFill>
                <a:latin typeface="Arimo"/>
                <a:ea typeface="Arimo"/>
                <a:cs typeface="Arimo"/>
                <a:sym typeface="Arimo"/>
              </a:rPr>
              <a:t>mSign, inter app,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BF9000"/>
                </a:solidFill>
                <a:latin typeface="Arimo"/>
                <a:ea typeface="Arimo"/>
                <a:cs typeface="Arimo"/>
                <a:sym typeface="Arimo"/>
              </a:rPr>
              <a:t>chữ ký số.</a:t>
            </a:r>
            <a:endParaRPr b="1" sz="1400">
              <a:solidFill>
                <a:srgbClr val="BF9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24"/>
          <p:cNvSpPr/>
          <p:nvPr/>
        </p:nvSpPr>
        <p:spPr>
          <a:xfrm>
            <a:off x="3454400" y="2913063"/>
            <a:ext cx="2211388" cy="2219325"/>
          </a:xfrm>
          <a:custGeom>
            <a:rect b="b" l="l" r="r" t="t"/>
            <a:pathLst>
              <a:path extrusionOk="0" h="631" w="631">
                <a:moveTo>
                  <a:pt x="218" y="54"/>
                </a:moveTo>
                <a:cubicBezTo>
                  <a:pt x="363" y="0"/>
                  <a:pt x="523" y="74"/>
                  <a:pt x="577" y="219"/>
                </a:cubicBezTo>
                <a:cubicBezTo>
                  <a:pt x="631" y="363"/>
                  <a:pt x="557" y="524"/>
                  <a:pt x="412" y="578"/>
                </a:cubicBezTo>
                <a:cubicBezTo>
                  <a:pt x="268" y="631"/>
                  <a:pt x="107" y="558"/>
                  <a:pt x="53" y="413"/>
                </a:cubicBezTo>
                <a:cubicBezTo>
                  <a:pt x="0" y="268"/>
                  <a:pt x="73" y="108"/>
                  <a:pt x="218" y="54"/>
                </a:cubicBezTo>
                <a:close/>
              </a:path>
            </a:pathLst>
          </a:custGeom>
          <a:solidFill>
            <a:srgbClr val="CBD0D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9" name="Google Shape;469;p24"/>
          <p:cNvGrpSpPr/>
          <p:nvPr/>
        </p:nvGrpSpPr>
        <p:grpSpPr>
          <a:xfrm>
            <a:off x="2886075" y="2178050"/>
            <a:ext cx="1825625" cy="2947987"/>
            <a:chOff x="2886075" y="2178050"/>
            <a:chExt cx="1825625" cy="2947987"/>
          </a:xfrm>
        </p:grpSpPr>
        <p:sp>
          <p:nvSpPr>
            <p:cNvPr id="470" name="Google Shape;470;p24"/>
            <p:cNvSpPr/>
            <p:nvPr/>
          </p:nvSpPr>
          <p:spPr>
            <a:xfrm>
              <a:off x="3289300" y="2530475"/>
              <a:ext cx="1422400" cy="2595562"/>
            </a:xfrm>
            <a:custGeom>
              <a:rect b="b" l="l" r="r" t="t"/>
              <a:pathLst>
                <a:path extrusionOk="0" h="738" w="406">
                  <a:moveTo>
                    <a:pt x="245" y="110"/>
                  </a:moveTo>
                  <a:cubicBezTo>
                    <a:pt x="208" y="124"/>
                    <a:pt x="175" y="143"/>
                    <a:pt x="146" y="167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91" y="0"/>
                    <a:pt x="8" y="84"/>
                    <a:pt x="25" y="70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36" y="274"/>
                    <a:pt x="0" y="413"/>
                    <a:pt x="47" y="542"/>
                  </a:cubicBezTo>
                  <a:cubicBezTo>
                    <a:pt x="80" y="631"/>
                    <a:pt x="151" y="703"/>
                    <a:pt x="240" y="738"/>
                  </a:cubicBezTo>
                  <a:cubicBezTo>
                    <a:pt x="249" y="715"/>
                    <a:pt x="249" y="715"/>
                    <a:pt x="249" y="715"/>
                  </a:cubicBezTo>
                  <a:cubicBezTo>
                    <a:pt x="166" y="682"/>
                    <a:pt x="101" y="616"/>
                    <a:pt x="70" y="533"/>
                  </a:cubicBezTo>
                  <a:cubicBezTo>
                    <a:pt x="11" y="372"/>
                    <a:pt x="93" y="193"/>
                    <a:pt x="254" y="133"/>
                  </a:cubicBezTo>
                  <a:cubicBezTo>
                    <a:pt x="301" y="115"/>
                    <a:pt x="353" y="109"/>
                    <a:pt x="403" y="116"/>
                  </a:cubicBezTo>
                  <a:cubicBezTo>
                    <a:pt x="406" y="92"/>
                    <a:pt x="406" y="92"/>
                    <a:pt x="406" y="92"/>
                  </a:cubicBezTo>
                  <a:cubicBezTo>
                    <a:pt x="352" y="85"/>
                    <a:pt x="297" y="91"/>
                    <a:pt x="245" y="110"/>
                  </a:cubicBezTo>
                  <a:close/>
                </a:path>
              </a:pathLst>
            </a:custGeom>
            <a:solidFill>
              <a:srgbClr val="FFBC7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24"/>
            <p:cNvSpPr/>
            <p:nvPr/>
          </p:nvSpPr>
          <p:spPr>
            <a:xfrm>
              <a:off x="2886075" y="2178050"/>
              <a:ext cx="714375" cy="720725"/>
            </a:xfrm>
            <a:prstGeom prst="ellipse">
              <a:avLst/>
            </a:prstGeom>
            <a:solidFill>
              <a:srgbClr val="FFBC7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2" name="Google Shape;472;p24"/>
          <p:cNvGrpSpPr/>
          <p:nvPr/>
        </p:nvGrpSpPr>
        <p:grpSpPr>
          <a:xfrm>
            <a:off x="4852988" y="2582863"/>
            <a:ext cx="1244600" cy="2187574"/>
            <a:chOff x="4852988" y="2582863"/>
            <a:chExt cx="1244600" cy="2187574"/>
          </a:xfrm>
        </p:grpSpPr>
        <p:sp>
          <p:nvSpPr>
            <p:cNvPr id="473" name="Google Shape;473;p24"/>
            <p:cNvSpPr/>
            <p:nvPr/>
          </p:nvSpPr>
          <p:spPr>
            <a:xfrm>
              <a:off x="4852988" y="2692400"/>
              <a:ext cx="1093788" cy="2078037"/>
            </a:xfrm>
            <a:custGeom>
              <a:rect b="b" l="l" r="r" t="t"/>
              <a:pathLst>
                <a:path extrusionOk="0" h="591" w="312">
                  <a:moveTo>
                    <a:pt x="160" y="155"/>
                  </a:moveTo>
                  <a:cubicBezTo>
                    <a:pt x="312" y="10"/>
                    <a:pt x="312" y="10"/>
                    <a:pt x="312" y="10"/>
                  </a:cubicBezTo>
                  <a:cubicBezTo>
                    <a:pt x="311" y="9"/>
                    <a:pt x="309" y="8"/>
                    <a:pt x="308" y="7"/>
                  </a:cubicBezTo>
                  <a:cubicBezTo>
                    <a:pt x="306" y="5"/>
                    <a:pt x="303" y="2"/>
                    <a:pt x="301" y="0"/>
                  </a:cubicBezTo>
                  <a:cubicBezTo>
                    <a:pt x="150" y="145"/>
                    <a:pt x="150" y="145"/>
                    <a:pt x="150" y="145"/>
                  </a:cubicBezTo>
                  <a:cubicBezTo>
                    <a:pt x="110" y="105"/>
                    <a:pt x="60" y="75"/>
                    <a:pt x="4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98" y="101"/>
                    <a:pt x="177" y="174"/>
                    <a:pt x="213" y="269"/>
                  </a:cubicBezTo>
                  <a:cubicBezTo>
                    <a:pt x="252" y="375"/>
                    <a:pt x="231" y="494"/>
                    <a:pt x="159" y="581"/>
                  </a:cubicBezTo>
                  <a:cubicBezTo>
                    <a:pt x="171" y="591"/>
                    <a:pt x="171" y="591"/>
                    <a:pt x="171" y="591"/>
                  </a:cubicBezTo>
                  <a:cubicBezTo>
                    <a:pt x="246" y="500"/>
                    <a:pt x="268" y="374"/>
                    <a:pt x="227" y="264"/>
                  </a:cubicBezTo>
                  <a:cubicBezTo>
                    <a:pt x="212" y="223"/>
                    <a:pt x="189" y="186"/>
                    <a:pt x="160" y="155"/>
                  </a:cubicBezTo>
                  <a:close/>
                </a:path>
              </a:pathLst>
            </a:custGeom>
            <a:solidFill>
              <a:srgbClr val="BFAE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24"/>
            <p:cNvSpPr/>
            <p:nvPr/>
          </p:nvSpPr>
          <p:spPr>
            <a:xfrm>
              <a:off x="5659438" y="2582863"/>
              <a:ext cx="438150" cy="439737"/>
            </a:xfrm>
            <a:prstGeom prst="ellipse">
              <a:avLst/>
            </a:prstGeom>
            <a:solidFill>
              <a:srgbClr val="BFAE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5" name="Google Shape;475;p24"/>
          <p:cNvGrpSpPr/>
          <p:nvPr/>
        </p:nvGrpSpPr>
        <p:grpSpPr>
          <a:xfrm>
            <a:off x="5384800" y="3236913"/>
            <a:ext cx="1287463" cy="1797050"/>
            <a:chOff x="5384800" y="3236913"/>
            <a:chExt cx="1287463" cy="1797050"/>
          </a:xfrm>
        </p:grpSpPr>
        <p:sp>
          <p:nvSpPr>
            <p:cNvPr id="476" name="Google Shape;476;p24"/>
            <p:cNvSpPr/>
            <p:nvPr/>
          </p:nvSpPr>
          <p:spPr>
            <a:xfrm>
              <a:off x="5384800" y="3236913"/>
              <a:ext cx="904875" cy="1797050"/>
            </a:xfrm>
            <a:custGeom>
              <a:rect b="b" l="l" r="r" t="t"/>
              <a:pathLst>
                <a:path extrusionOk="0" h="511" w="258">
                  <a:moveTo>
                    <a:pt x="249" y="273"/>
                  </a:moveTo>
                  <a:cubicBezTo>
                    <a:pt x="140" y="261"/>
                    <a:pt x="140" y="261"/>
                    <a:pt x="140" y="261"/>
                  </a:cubicBezTo>
                  <a:cubicBezTo>
                    <a:pt x="145" y="205"/>
                    <a:pt x="139" y="147"/>
                    <a:pt x="118" y="92"/>
                  </a:cubicBezTo>
                  <a:cubicBezTo>
                    <a:pt x="106" y="59"/>
                    <a:pt x="89" y="28"/>
                    <a:pt x="68" y="0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77" y="36"/>
                    <a:pt x="93" y="66"/>
                    <a:pt x="105" y="98"/>
                  </a:cubicBezTo>
                  <a:cubicBezTo>
                    <a:pt x="157" y="240"/>
                    <a:pt x="115" y="401"/>
                    <a:pt x="0" y="500"/>
                  </a:cubicBezTo>
                  <a:cubicBezTo>
                    <a:pt x="10" y="511"/>
                    <a:pt x="10" y="511"/>
                    <a:pt x="10" y="511"/>
                  </a:cubicBezTo>
                  <a:cubicBezTo>
                    <a:pt x="81" y="450"/>
                    <a:pt x="126" y="365"/>
                    <a:pt x="138" y="275"/>
                  </a:cubicBezTo>
                  <a:cubicBezTo>
                    <a:pt x="247" y="288"/>
                    <a:pt x="247" y="288"/>
                    <a:pt x="247" y="288"/>
                  </a:cubicBezTo>
                  <a:cubicBezTo>
                    <a:pt x="245" y="308"/>
                    <a:pt x="258" y="227"/>
                    <a:pt x="249" y="273"/>
                  </a:cubicBezTo>
                  <a:close/>
                </a:path>
              </a:pathLst>
            </a:custGeom>
            <a:solidFill>
              <a:srgbClr val="7BADC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24"/>
            <p:cNvSpPr/>
            <p:nvPr/>
          </p:nvSpPr>
          <p:spPr>
            <a:xfrm>
              <a:off x="6132513" y="3951288"/>
              <a:ext cx="539750" cy="541337"/>
            </a:xfrm>
            <a:prstGeom prst="ellipse">
              <a:avLst/>
            </a:prstGeom>
            <a:solidFill>
              <a:srgbClr val="7BADC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8" name="Google Shape;478;p24"/>
          <p:cNvGrpSpPr/>
          <p:nvPr/>
        </p:nvGrpSpPr>
        <p:grpSpPr>
          <a:xfrm>
            <a:off x="2644775" y="3378200"/>
            <a:ext cx="1233488" cy="1765300"/>
            <a:chOff x="2644775" y="3378200"/>
            <a:chExt cx="1233488" cy="1765300"/>
          </a:xfrm>
        </p:grpSpPr>
        <p:sp>
          <p:nvSpPr>
            <p:cNvPr id="479" name="Google Shape;479;p24"/>
            <p:cNvSpPr/>
            <p:nvPr/>
          </p:nvSpPr>
          <p:spPr>
            <a:xfrm>
              <a:off x="2865438" y="3378200"/>
              <a:ext cx="1012825" cy="1765300"/>
            </a:xfrm>
            <a:custGeom>
              <a:rect b="b" l="l" r="r" t="t"/>
              <a:pathLst>
                <a:path extrusionOk="0" h="502" w="289">
                  <a:moveTo>
                    <a:pt x="131" y="120"/>
                  </a:moveTo>
                  <a:cubicBezTo>
                    <a:pt x="138" y="80"/>
                    <a:pt x="152" y="42"/>
                    <a:pt x="171" y="7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38" y="36"/>
                    <a:pt x="124" y="76"/>
                    <a:pt x="116" y="117"/>
                  </a:cubicBezTo>
                  <a:cubicBezTo>
                    <a:pt x="107" y="165"/>
                    <a:pt x="108" y="212"/>
                    <a:pt x="117" y="258"/>
                  </a:cubicBezTo>
                  <a:cubicBezTo>
                    <a:pt x="28" y="277"/>
                    <a:pt x="28" y="277"/>
                    <a:pt x="28" y="277"/>
                  </a:cubicBezTo>
                  <a:cubicBezTo>
                    <a:pt x="25" y="269"/>
                    <a:pt x="21" y="261"/>
                    <a:pt x="16" y="253"/>
                  </a:cubicBezTo>
                  <a:cubicBezTo>
                    <a:pt x="16" y="251"/>
                    <a:pt x="16" y="251"/>
                    <a:pt x="16" y="253"/>
                  </a:cubicBezTo>
                  <a:cubicBezTo>
                    <a:pt x="0" y="227"/>
                    <a:pt x="34" y="305"/>
                    <a:pt x="32" y="292"/>
                  </a:cubicBezTo>
                  <a:cubicBezTo>
                    <a:pt x="120" y="273"/>
                    <a:pt x="120" y="273"/>
                    <a:pt x="120" y="273"/>
                  </a:cubicBezTo>
                  <a:cubicBezTo>
                    <a:pt x="142" y="365"/>
                    <a:pt x="198" y="448"/>
                    <a:pt x="281" y="502"/>
                  </a:cubicBezTo>
                  <a:cubicBezTo>
                    <a:pt x="289" y="489"/>
                    <a:pt x="289" y="489"/>
                    <a:pt x="289" y="489"/>
                  </a:cubicBezTo>
                  <a:cubicBezTo>
                    <a:pt x="166" y="409"/>
                    <a:pt x="104" y="264"/>
                    <a:pt x="131" y="120"/>
                  </a:cubicBezTo>
                  <a:close/>
                </a:path>
              </a:pathLst>
            </a:custGeom>
            <a:solidFill>
              <a:srgbClr val="D4CC3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24"/>
            <p:cNvSpPr/>
            <p:nvPr/>
          </p:nvSpPr>
          <p:spPr>
            <a:xfrm>
              <a:off x="2644775" y="4183063"/>
              <a:ext cx="476250" cy="477837"/>
            </a:xfrm>
            <a:prstGeom prst="ellipse">
              <a:avLst/>
            </a:prstGeom>
            <a:solidFill>
              <a:srgbClr val="D4CC3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1" name="Google Shape;481;p24"/>
          <p:cNvGrpSpPr/>
          <p:nvPr/>
        </p:nvGrpSpPr>
        <p:grpSpPr>
          <a:xfrm>
            <a:off x="4235450" y="1897063"/>
            <a:ext cx="719138" cy="812799"/>
            <a:chOff x="4235450" y="1897063"/>
            <a:chExt cx="719138" cy="812799"/>
          </a:xfrm>
        </p:grpSpPr>
        <p:sp>
          <p:nvSpPr>
            <p:cNvPr id="482" name="Google Shape;482;p24"/>
            <p:cNvSpPr/>
            <p:nvPr/>
          </p:nvSpPr>
          <p:spPr>
            <a:xfrm>
              <a:off x="4235450" y="1943100"/>
              <a:ext cx="719138" cy="766762"/>
            </a:xfrm>
            <a:custGeom>
              <a:rect b="b" l="l" r="r" t="t"/>
              <a:pathLst>
                <a:path extrusionOk="0" h="218" w="205">
                  <a:moveTo>
                    <a:pt x="140" y="6"/>
                  </a:moveTo>
                  <a:cubicBezTo>
                    <a:pt x="123" y="189"/>
                    <a:pt x="123" y="189"/>
                    <a:pt x="123" y="189"/>
                  </a:cubicBezTo>
                  <a:cubicBezTo>
                    <a:pt x="82" y="186"/>
                    <a:pt x="40" y="189"/>
                    <a:pt x="0" y="199"/>
                  </a:cubicBezTo>
                  <a:cubicBezTo>
                    <a:pt x="3" y="213"/>
                    <a:pt x="3" y="213"/>
                    <a:pt x="3" y="213"/>
                  </a:cubicBezTo>
                  <a:cubicBezTo>
                    <a:pt x="68" y="198"/>
                    <a:pt x="137" y="199"/>
                    <a:pt x="201" y="218"/>
                  </a:cubicBezTo>
                  <a:cubicBezTo>
                    <a:pt x="205" y="204"/>
                    <a:pt x="205" y="204"/>
                    <a:pt x="205" y="204"/>
                  </a:cubicBezTo>
                  <a:cubicBezTo>
                    <a:pt x="183" y="198"/>
                    <a:pt x="160" y="193"/>
                    <a:pt x="137" y="191"/>
                  </a:cubicBezTo>
                  <a:cubicBezTo>
                    <a:pt x="155" y="8"/>
                    <a:pt x="155" y="8"/>
                    <a:pt x="155" y="8"/>
                  </a:cubicBezTo>
                  <a:cubicBezTo>
                    <a:pt x="168" y="8"/>
                    <a:pt x="104" y="0"/>
                    <a:pt x="140" y="6"/>
                  </a:cubicBezTo>
                  <a:close/>
                </a:path>
              </a:pathLst>
            </a:custGeom>
            <a:solidFill>
              <a:srgbClr val="F5AFE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24"/>
            <p:cNvSpPr/>
            <p:nvPr/>
          </p:nvSpPr>
          <p:spPr>
            <a:xfrm>
              <a:off x="4597400" y="1897063"/>
              <a:ext cx="328613" cy="333375"/>
            </a:xfrm>
            <a:prstGeom prst="ellipse">
              <a:avLst/>
            </a:prstGeom>
            <a:solidFill>
              <a:srgbClr val="F5AFE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4" name="Google Shape;484;p24"/>
          <p:cNvGrpSpPr/>
          <p:nvPr/>
        </p:nvGrpSpPr>
        <p:grpSpPr>
          <a:xfrm>
            <a:off x="2382636" y="3291067"/>
            <a:ext cx="3891594" cy="2559162"/>
            <a:chOff x="2446366" y="3353258"/>
            <a:chExt cx="3891594" cy="2559162"/>
          </a:xfrm>
        </p:grpSpPr>
        <p:sp>
          <p:nvSpPr>
            <p:cNvPr id="485" name="Google Shape;485;p24"/>
            <p:cNvSpPr/>
            <p:nvPr/>
          </p:nvSpPr>
          <p:spPr>
            <a:xfrm>
              <a:off x="3247582" y="5543088"/>
              <a:ext cx="256993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0082D2"/>
                  </a:solidFill>
                  <a:latin typeface="Arimo"/>
                  <a:ea typeface="Arimo"/>
                  <a:cs typeface="Arimo"/>
                  <a:sym typeface="Arimo"/>
                </a:rPr>
                <a:t>TIỆN ÍCH và AN TOÀN</a:t>
              </a:r>
              <a:endParaRPr b="1" sz="1800">
                <a:solidFill>
                  <a:srgbClr val="0082D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86" name="Google Shape;486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46366" y="3353258"/>
              <a:ext cx="3891594" cy="241893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9930" y="1232705"/>
            <a:ext cx="5660248" cy="4558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7745" y="1842016"/>
            <a:ext cx="1920583" cy="1386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67659" y="1672028"/>
            <a:ext cx="1737669" cy="951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1114" y="1991547"/>
            <a:ext cx="1246092" cy="1008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65457" y="4030276"/>
            <a:ext cx="1268955" cy="1100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588481" y="4212532"/>
            <a:ext cx="1932012" cy="1077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54432" y="3324691"/>
            <a:ext cx="1989174" cy="152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2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099392" y="2925224"/>
            <a:ext cx="1497597" cy="962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2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458772" y="2991089"/>
            <a:ext cx="3280994" cy="10198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1" name="Google Shape;501;p25"/>
          <p:cNvGrpSpPr/>
          <p:nvPr/>
        </p:nvGrpSpPr>
        <p:grpSpPr>
          <a:xfrm>
            <a:off x="-602825" y="1524000"/>
            <a:ext cx="9385581" cy="3765683"/>
            <a:chOff x="-602825" y="1524000"/>
            <a:chExt cx="9385581" cy="3765683"/>
          </a:xfrm>
        </p:grpSpPr>
        <p:cxnSp>
          <p:nvCxnSpPr>
            <p:cNvPr id="502" name="Google Shape;502;p25"/>
            <p:cNvCxnSpPr/>
            <p:nvPr/>
          </p:nvCxnSpPr>
          <p:spPr>
            <a:xfrm>
              <a:off x="428978" y="1524000"/>
              <a:ext cx="1399822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03" name="Google Shape;503;p25"/>
            <p:cNvCxnSpPr/>
            <p:nvPr/>
          </p:nvCxnSpPr>
          <p:spPr>
            <a:xfrm>
              <a:off x="-602825" y="2325511"/>
              <a:ext cx="1399822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04" name="Google Shape;504;p25"/>
            <p:cNvCxnSpPr/>
            <p:nvPr/>
          </p:nvCxnSpPr>
          <p:spPr>
            <a:xfrm>
              <a:off x="237067" y="5289683"/>
              <a:ext cx="1399822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05" name="Google Shape;505;p25"/>
            <p:cNvCxnSpPr/>
            <p:nvPr/>
          </p:nvCxnSpPr>
          <p:spPr>
            <a:xfrm>
              <a:off x="6457245" y="2185238"/>
              <a:ext cx="1399822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06" name="Google Shape;506;p25"/>
            <p:cNvCxnSpPr/>
            <p:nvPr/>
          </p:nvCxnSpPr>
          <p:spPr>
            <a:xfrm>
              <a:off x="7382934" y="2584457"/>
              <a:ext cx="1399822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07" name="Google Shape;507;p25"/>
            <p:cNvCxnSpPr/>
            <p:nvPr/>
          </p:nvCxnSpPr>
          <p:spPr>
            <a:xfrm>
              <a:off x="6649156" y="4848746"/>
              <a:ext cx="1399822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1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3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" name="Google Shape;512;p26"/>
          <p:cNvGrpSpPr/>
          <p:nvPr/>
        </p:nvGrpSpPr>
        <p:grpSpPr>
          <a:xfrm>
            <a:off x="847893" y="1366781"/>
            <a:ext cx="7534275" cy="3952875"/>
            <a:chOff x="847893" y="1366781"/>
            <a:chExt cx="7534275" cy="3952875"/>
          </a:xfrm>
        </p:grpSpPr>
        <p:pic>
          <p:nvPicPr>
            <p:cNvPr id="513" name="Google Shape;513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47893" y="1366781"/>
              <a:ext cx="7534275" cy="3952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4" name="Google Shape;514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196867" y="4991548"/>
              <a:ext cx="1045078" cy="1595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