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721" r:id="rId3"/>
  </p:sldMasterIdLst>
  <p:notesMasterIdLst>
    <p:notesMasterId r:id="rId30"/>
  </p:notesMasterIdLst>
  <p:handoutMasterIdLst>
    <p:handoutMasterId r:id="rId31"/>
  </p:handoutMasterIdLst>
  <p:sldIdLst>
    <p:sldId id="360" r:id="rId4"/>
    <p:sldId id="361" r:id="rId5"/>
    <p:sldId id="373" r:id="rId6"/>
    <p:sldId id="348" r:id="rId7"/>
    <p:sldId id="363" r:id="rId8"/>
    <p:sldId id="374" r:id="rId9"/>
    <p:sldId id="355" r:id="rId10"/>
    <p:sldId id="332" r:id="rId11"/>
    <p:sldId id="330" r:id="rId12"/>
    <p:sldId id="353" r:id="rId13"/>
    <p:sldId id="356" r:id="rId14"/>
    <p:sldId id="364" r:id="rId15"/>
    <p:sldId id="337" r:id="rId16"/>
    <p:sldId id="358" r:id="rId17"/>
    <p:sldId id="375" r:id="rId18"/>
    <p:sldId id="328" r:id="rId19"/>
    <p:sldId id="359" r:id="rId20"/>
    <p:sldId id="311" r:id="rId21"/>
    <p:sldId id="368" r:id="rId22"/>
    <p:sldId id="369" r:id="rId23"/>
    <p:sldId id="371" r:id="rId24"/>
    <p:sldId id="351" r:id="rId25"/>
    <p:sldId id="372" r:id="rId26"/>
    <p:sldId id="376" r:id="rId27"/>
    <p:sldId id="338" r:id="rId28"/>
    <p:sldId id="347" r:id="rId29"/>
  </p:sldIdLst>
  <p:sldSz cx="10972800" cy="6583363"/>
  <p:notesSz cx="6858000" cy="9144000"/>
  <p:defaultTextStyle>
    <a:defPPr>
      <a:defRPr lang="en-US"/>
    </a:defPPr>
    <a:lvl1pPr marL="0" algn="l" defTabSz="1002971" rtl="0" eaLnBrk="1" latinLnBrk="0" hangingPunct="1">
      <a:defRPr sz="1975" kern="1200">
        <a:solidFill>
          <a:schemeClr val="tx1"/>
        </a:solidFill>
        <a:latin typeface="+mn-lt"/>
        <a:ea typeface="+mn-ea"/>
        <a:cs typeface="+mn-cs"/>
      </a:defRPr>
    </a:lvl1pPr>
    <a:lvl2pPr marL="501485" algn="l" defTabSz="1002971" rtl="0" eaLnBrk="1" latinLnBrk="0" hangingPunct="1">
      <a:defRPr sz="1975" kern="1200">
        <a:solidFill>
          <a:schemeClr val="tx1"/>
        </a:solidFill>
        <a:latin typeface="+mn-lt"/>
        <a:ea typeface="+mn-ea"/>
        <a:cs typeface="+mn-cs"/>
      </a:defRPr>
    </a:lvl2pPr>
    <a:lvl3pPr marL="1002971" algn="l" defTabSz="1002971" rtl="0" eaLnBrk="1" latinLnBrk="0" hangingPunct="1">
      <a:defRPr sz="1975" kern="1200">
        <a:solidFill>
          <a:schemeClr val="tx1"/>
        </a:solidFill>
        <a:latin typeface="+mn-lt"/>
        <a:ea typeface="+mn-ea"/>
        <a:cs typeface="+mn-cs"/>
      </a:defRPr>
    </a:lvl3pPr>
    <a:lvl4pPr marL="1504456" algn="l" defTabSz="1002971" rtl="0" eaLnBrk="1" latinLnBrk="0" hangingPunct="1">
      <a:defRPr sz="1975" kern="1200">
        <a:solidFill>
          <a:schemeClr val="tx1"/>
        </a:solidFill>
        <a:latin typeface="+mn-lt"/>
        <a:ea typeface="+mn-ea"/>
        <a:cs typeface="+mn-cs"/>
      </a:defRPr>
    </a:lvl4pPr>
    <a:lvl5pPr marL="2005940" algn="l" defTabSz="1002971" rtl="0" eaLnBrk="1" latinLnBrk="0" hangingPunct="1">
      <a:defRPr sz="1975" kern="1200">
        <a:solidFill>
          <a:schemeClr val="tx1"/>
        </a:solidFill>
        <a:latin typeface="+mn-lt"/>
        <a:ea typeface="+mn-ea"/>
        <a:cs typeface="+mn-cs"/>
      </a:defRPr>
    </a:lvl5pPr>
    <a:lvl6pPr marL="2507425" algn="l" defTabSz="1002971" rtl="0" eaLnBrk="1" latinLnBrk="0" hangingPunct="1">
      <a:defRPr sz="1975" kern="1200">
        <a:solidFill>
          <a:schemeClr val="tx1"/>
        </a:solidFill>
        <a:latin typeface="+mn-lt"/>
        <a:ea typeface="+mn-ea"/>
        <a:cs typeface="+mn-cs"/>
      </a:defRPr>
    </a:lvl6pPr>
    <a:lvl7pPr marL="3008911" algn="l" defTabSz="1002971" rtl="0" eaLnBrk="1" latinLnBrk="0" hangingPunct="1">
      <a:defRPr sz="1975" kern="1200">
        <a:solidFill>
          <a:schemeClr val="tx1"/>
        </a:solidFill>
        <a:latin typeface="+mn-lt"/>
        <a:ea typeface="+mn-ea"/>
        <a:cs typeface="+mn-cs"/>
      </a:defRPr>
    </a:lvl7pPr>
    <a:lvl8pPr marL="3510396" algn="l" defTabSz="1002971" rtl="0" eaLnBrk="1" latinLnBrk="0" hangingPunct="1">
      <a:defRPr sz="1975" kern="1200">
        <a:solidFill>
          <a:schemeClr val="tx1"/>
        </a:solidFill>
        <a:latin typeface="+mn-lt"/>
        <a:ea typeface="+mn-ea"/>
        <a:cs typeface="+mn-cs"/>
      </a:defRPr>
    </a:lvl8pPr>
    <a:lvl9pPr marL="4011880" algn="l" defTabSz="1002971" rtl="0" eaLnBrk="1" latinLnBrk="0" hangingPunct="1">
      <a:defRPr sz="197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4" userDrawn="1">
          <p15:clr>
            <a:srgbClr val="A4A3A4"/>
          </p15:clr>
        </p15:guide>
        <p15:guide id="2" pos="345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ai Nguyen Q" initials="MN [6]" lastIdx="1" clrIdx="6">
    <p:extLst/>
  </p:cmAuthor>
  <p:cmAuthor id="1" name="Mai, Nguyen Quynh Mai" initials="MNQM" lastIdx="9" clrIdx="0">
    <p:extLst/>
  </p:cmAuthor>
  <p:cmAuthor id="8" name="Mai Nguyen Q" initials="MN [7]" lastIdx="1" clrIdx="7">
    <p:extLst/>
  </p:cmAuthor>
  <p:cmAuthor id="2" name="Mai Nguyen Q" initials="MN" lastIdx="1" clrIdx="1">
    <p:extLst/>
  </p:cmAuthor>
  <p:cmAuthor id="3" name="Mai Nguyen Q" initials="MN [2]" lastIdx="1" clrIdx="2">
    <p:extLst/>
  </p:cmAuthor>
  <p:cmAuthor id="4" name="Mai Nguyen Q" initials="MN [3]" lastIdx="1" clrIdx="3">
    <p:extLst/>
  </p:cmAuthor>
  <p:cmAuthor id="5" name="Mai Nguyen Q" initials="MN [4]" lastIdx="1" clrIdx="4">
    <p:extLst/>
  </p:cmAuthor>
  <p:cmAuthor id="6" name="Mai Nguyen Q" initials="MN [5]"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F7F"/>
    <a:srgbClr val="0A0000"/>
    <a:srgbClr val="009B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190" autoAdjust="0"/>
    <p:restoredTop sz="94434" autoAdjust="0"/>
  </p:normalViewPr>
  <p:slideViewPr>
    <p:cSldViewPr snapToGrid="0">
      <p:cViewPr varScale="1">
        <p:scale>
          <a:sx n="77" d="100"/>
          <a:sy n="77" d="100"/>
        </p:scale>
        <p:origin x="300" y="72"/>
      </p:cViewPr>
      <p:guideLst>
        <p:guide orient="horz" pos="2074"/>
        <p:guide pos="3456"/>
      </p:guideLst>
    </p:cSldViewPr>
  </p:slideViewPr>
  <p:notesTextViewPr>
    <p:cViewPr>
      <p:scale>
        <a:sx n="100" d="100"/>
        <a:sy n="100" d="100"/>
      </p:scale>
      <p:origin x="0" y="0"/>
    </p:cViewPr>
  </p:notesTextViewPr>
  <p:notesViewPr>
    <p:cSldViewPr snapToGrid="0">
      <p:cViewPr varScale="1">
        <p:scale>
          <a:sx n="80" d="100"/>
          <a:sy n="80" d="100"/>
        </p:scale>
        <p:origin x="114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G:\Mai%20@Napas\Product\Shared%20POS\&#272;&#7873;%20&#225;n%20SharedPOS\Tong_hop_so_lieu_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G:\Mai%20@Napas\Product\Shared%20POS\&#272;&#7873;%20&#225;n%20SharedPOS\Tong_hop_so_lieu_1.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G:\Mai%20@Napas\Product\Shared%20POS\&#272;&#7873;%20&#225;n%20SharedPOS\Tong_hop_so_lieu_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G:\Mai%20@Napas\Product\Shared%20POS\&#272;&#7873;%20&#225;n%20SharedPOS\Tong_hop_so_lieu_Mai.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G:\Mai%20@Napas\Product\Shared%20POS\&#272;&#7873;%20&#225;n%20SharedPOS\Tong_hop_so_lieu_Mai.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G:\Mai%20@Napas\Product\Shared%20POS\&#272;&#7873;%20&#225;n%20SharedPOS\Tong_hop_so_lieu_1.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G:\Mai%20@Napas\Stats\B&#225;o%20c&#225;o%20H&#7897;i%20th&#7867;\S&#7889;%20li&#7879;u%20th&#7867;%206%20th&#225;ng%202018.xls"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1"/>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'Tổng số lượng thẻ'!$A$2:$A$14</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Tháng 6/2018</c:v>
                </c:pt>
              </c:strCache>
            </c:strRef>
          </c:cat>
          <c:val>
            <c:numRef>
              <c:f>'Tổng số lượng thẻ'!$B$2:$B$14</c:f>
              <c:numCache>
                <c:formatCode>_(* #,##0_);_(* \(#,##0\);_(* "-"??_);_(@_)</c:formatCode>
                <c:ptCount val="13"/>
                <c:pt idx="0">
                  <c:v>4355898</c:v>
                </c:pt>
                <c:pt idx="1">
                  <c:v>9553000</c:v>
                </c:pt>
                <c:pt idx="2">
                  <c:v>13139089</c:v>
                </c:pt>
                <c:pt idx="3">
                  <c:v>21684599</c:v>
                </c:pt>
                <c:pt idx="4">
                  <c:v>31707712</c:v>
                </c:pt>
                <c:pt idx="5">
                  <c:v>41634246</c:v>
                </c:pt>
                <c:pt idx="6">
                  <c:v>54929466</c:v>
                </c:pt>
                <c:pt idx="7">
                  <c:v>65700364</c:v>
                </c:pt>
                <c:pt idx="8">
                  <c:v>80069874</c:v>
                </c:pt>
                <c:pt idx="9">
                  <c:v>91097916</c:v>
                </c:pt>
                <c:pt idx="10">
                  <c:v>104097233</c:v>
                </c:pt>
                <c:pt idx="11">
                  <c:v>132000000</c:v>
                </c:pt>
                <c:pt idx="12">
                  <c:v>141590000</c:v>
                </c:pt>
              </c:numCache>
            </c:numRef>
          </c:val>
        </c:ser>
        <c:dLbls>
          <c:showLegendKey val="0"/>
          <c:showVal val="0"/>
          <c:showCatName val="0"/>
          <c:showSerName val="0"/>
          <c:showPercent val="0"/>
          <c:showBubbleSize val="0"/>
        </c:dLbls>
        <c:gapWidth val="108"/>
        <c:axId val="-680508768"/>
        <c:axId val="-680501152"/>
        <c:extLst/>
      </c:barChart>
      <c:catAx>
        <c:axId val="-68050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0501152"/>
        <c:crosses val="autoZero"/>
        <c:auto val="1"/>
        <c:lblAlgn val="ctr"/>
        <c:lblOffset val="100"/>
        <c:noMultiLvlLbl val="0"/>
      </c:catAx>
      <c:valAx>
        <c:axId val="-680501152"/>
        <c:scaling>
          <c:orientation val="minMax"/>
        </c:scaling>
        <c:delete val="0"/>
        <c:axPos val="l"/>
        <c:majorGridlines>
          <c:spPr>
            <a:ln w="9525" cap="flat" cmpd="sng" algn="ctr">
              <a:solidFill>
                <a:schemeClr val="bg1">
                  <a:lumMod val="9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050876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lumMod val="50000"/>
                </a:schemeClr>
              </a:solidFill>
              <a:ln w="19050">
                <a:solidFill>
                  <a:schemeClr val="lt1"/>
                </a:solidFill>
              </a:ln>
              <a:effectLst/>
            </c:spPr>
          </c:dPt>
          <c:dPt>
            <c:idx val="1"/>
            <c:bubble3D val="0"/>
            <c:spPr>
              <a:solidFill>
                <a:srgbClr val="92D050"/>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'SL thẻ nội địa'!$B$21:$C$21</c:f>
              <c:strCache>
                <c:ptCount val="2"/>
                <c:pt idx="0">
                  <c:v>Thẻ nội địa</c:v>
                </c:pt>
                <c:pt idx="1">
                  <c:v>Thẻ quốc tế</c:v>
                </c:pt>
              </c:strCache>
            </c:strRef>
          </c:cat>
          <c:val>
            <c:numRef>
              <c:f>'SL thẻ nội địa'!$B$34:$C$34</c:f>
              <c:numCache>
                <c:formatCode>0</c:formatCode>
                <c:ptCount val="2"/>
                <c:pt idx="0" formatCode="General">
                  <c:v>71933830</c:v>
                </c:pt>
                <c:pt idx="1">
                  <c:v>9435409</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6095406824146996"/>
          <c:y val="0.46374927092446772"/>
          <c:w val="0.21281955380577425"/>
          <c:h val="0.18984762321376494"/>
        </c:manualLayout>
      </c:layout>
      <c:overlay val="0"/>
      <c:spPr>
        <a:noFill/>
        <a:ln>
          <a:noFill/>
        </a:ln>
        <a:effectLst/>
      </c:spPr>
      <c:txPr>
        <a:bodyPr rot="0" spcFirstLastPara="1" vertOverflow="ellipsis" vert="horz" wrap="square" anchor="ctr" anchorCtr="1"/>
        <a:lstStyle/>
        <a:p>
          <a:pPr rtl="0">
            <a:defRPr sz="12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'Số lượng máy POS'!$A$2:$A$13</c:f>
              <c:numCache>
                <c:formatCode>General</c:formatCode>
                <c:ptCount val="12"/>
                <c:pt idx="0">
                  <c:v>2006</c:v>
                </c:pt>
                <c:pt idx="1">
                  <c:v>2007</c:v>
                </c:pt>
                <c:pt idx="2">
                  <c:v>2008</c:v>
                </c:pt>
                <c:pt idx="3">
                  <c:v>2009</c:v>
                </c:pt>
                <c:pt idx="4">
                  <c:v>2010</c:v>
                </c:pt>
                <c:pt idx="5">
                  <c:v>2011</c:v>
                </c:pt>
                <c:pt idx="6">
                  <c:v>2012</c:v>
                </c:pt>
                <c:pt idx="7">
                  <c:v>2013</c:v>
                </c:pt>
                <c:pt idx="8">
                  <c:v>2014</c:v>
                </c:pt>
                <c:pt idx="9">
                  <c:v>2015</c:v>
                </c:pt>
                <c:pt idx="10">
                  <c:v>2016</c:v>
                </c:pt>
                <c:pt idx="11">
                  <c:v>2017</c:v>
                </c:pt>
              </c:numCache>
            </c:numRef>
          </c:cat>
          <c:val>
            <c:numRef>
              <c:f>'Số lượng máy POS'!$B$2:$B$13</c:f>
              <c:numCache>
                <c:formatCode>General</c:formatCode>
                <c:ptCount val="12"/>
                <c:pt idx="0">
                  <c:v>9962</c:v>
                </c:pt>
                <c:pt idx="1">
                  <c:v>17020</c:v>
                </c:pt>
                <c:pt idx="2">
                  <c:v>28900</c:v>
                </c:pt>
                <c:pt idx="3">
                  <c:v>36000</c:v>
                </c:pt>
                <c:pt idx="4" formatCode="#,##0">
                  <c:v>53900</c:v>
                </c:pt>
                <c:pt idx="5" formatCode="#,##0">
                  <c:v>77164</c:v>
                </c:pt>
                <c:pt idx="6" formatCode="#,##0">
                  <c:v>104882</c:v>
                </c:pt>
                <c:pt idx="7" formatCode="#,##0">
                  <c:v>132089</c:v>
                </c:pt>
                <c:pt idx="8" formatCode="#,##0">
                  <c:v>175830</c:v>
                </c:pt>
                <c:pt idx="9" formatCode="#,##0">
                  <c:v>217596</c:v>
                </c:pt>
                <c:pt idx="10" formatCode="#,##0">
                  <c:v>270605</c:v>
                </c:pt>
                <c:pt idx="11" formatCode="#,##0">
                  <c:v>306158</c:v>
                </c:pt>
              </c:numCache>
            </c:numRef>
          </c:val>
        </c:ser>
        <c:dLbls>
          <c:showLegendKey val="0"/>
          <c:showVal val="0"/>
          <c:showCatName val="0"/>
          <c:showSerName val="0"/>
          <c:showPercent val="0"/>
          <c:showBubbleSize val="0"/>
        </c:dLbls>
        <c:gapWidth val="102"/>
        <c:axId val="-422431680"/>
        <c:axId val="-422436576"/>
        <c:extLst>
          <c:ext xmlns:c15="http://schemas.microsoft.com/office/drawing/2012/chart" uri="{02D57815-91ED-43cb-92C2-25804820EDAC}">
            <c15:filteredBarSeries>
              <c15:ser>
                <c:idx val="0"/>
                <c:order val="0"/>
                <c:spPr>
                  <a:solidFill>
                    <a:schemeClr val="accent1"/>
                  </a:solidFill>
                  <a:ln>
                    <a:noFill/>
                  </a:ln>
                  <a:effectLst/>
                </c:spPr>
                <c:invertIfNegative val="0"/>
                <c:cat>
                  <c:numRef>
                    <c:extLst>
                      <c:ext uri="{02D57815-91ED-43cb-92C2-25804820EDAC}">
                        <c15:formulaRef>
                          <c15:sqref>'Số lượng máy POS'!$A$2:$A$13</c15:sqref>
                        </c15:formulaRef>
                      </c:ext>
                    </c:extLst>
                    <c:numCache>
                      <c:formatCode>General</c:formatCode>
                      <c:ptCount val="12"/>
                      <c:pt idx="0">
                        <c:v>2006</c:v>
                      </c:pt>
                      <c:pt idx="1">
                        <c:v>2007</c:v>
                      </c:pt>
                      <c:pt idx="2">
                        <c:v>2008</c:v>
                      </c:pt>
                      <c:pt idx="3">
                        <c:v>2009</c:v>
                      </c:pt>
                      <c:pt idx="4">
                        <c:v>2010</c:v>
                      </c:pt>
                      <c:pt idx="5">
                        <c:v>2011</c:v>
                      </c:pt>
                      <c:pt idx="6">
                        <c:v>2012</c:v>
                      </c:pt>
                      <c:pt idx="7">
                        <c:v>2013</c:v>
                      </c:pt>
                      <c:pt idx="8">
                        <c:v>2014</c:v>
                      </c:pt>
                      <c:pt idx="9">
                        <c:v>2015</c:v>
                      </c:pt>
                      <c:pt idx="10">
                        <c:v>2016</c:v>
                      </c:pt>
                      <c:pt idx="11">
                        <c:v>2017</c:v>
                      </c:pt>
                    </c:numCache>
                  </c:numRef>
                </c:cat>
                <c:val>
                  <c:numRef>
                    <c:extLst>
                      <c:ext uri="{02D57815-91ED-43cb-92C2-25804820EDAC}">
                        <c15:formulaRef>
                          <c15:sqref>'Số lượng máy POS'!$A$2:$A$13</c15:sqref>
                        </c15:formulaRef>
                      </c:ext>
                    </c:extLst>
                    <c:numCache>
                      <c:formatCode>General</c:formatCode>
                      <c:ptCount val="12"/>
                      <c:pt idx="0">
                        <c:v>2006</c:v>
                      </c:pt>
                      <c:pt idx="1">
                        <c:v>2007</c:v>
                      </c:pt>
                      <c:pt idx="2">
                        <c:v>2008</c:v>
                      </c:pt>
                      <c:pt idx="3">
                        <c:v>2009</c:v>
                      </c:pt>
                      <c:pt idx="4">
                        <c:v>2010</c:v>
                      </c:pt>
                      <c:pt idx="5">
                        <c:v>2011</c:v>
                      </c:pt>
                      <c:pt idx="6">
                        <c:v>2012</c:v>
                      </c:pt>
                      <c:pt idx="7">
                        <c:v>2013</c:v>
                      </c:pt>
                      <c:pt idx="8">
                        <c:v>2014</c:v>
                      </c:pt>
                      <c:pt idx="9">
                        <c:v>2015</c:v>
                      </c:pt>
                      <c:pt idx="10">
                        <c:v>2016</c:v>
                      </c:pt>
                      <c:pt idx="11">
                        <c:v>2017</c:v>
                      </c:pt>
                    </c:numCache>
                  </c:numRef>
                </c:val>
              </c15:ser>
            </c15:filteredBarSeries>
          </c:ext>
        </c:extLst>
      </c:barChart>
      <c:catAx>
        <c:axId val="-42243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422436576"/>
        <c:crosses val="autoZero"/>
        <c:auto val="1"/>
        <c:lblAlgn val="ctr"/>
        <c:lblOffset val="100"/>
        <c:noMultiLvlLbl val="0"/>
      </c:catAx>
      <c:valAx>
        <c:axId val="-422436576"/>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vi-VN" sz="800"/>
                  <a:t>Số lượng máy POS</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243168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'DSTT tren POS'!$A$5</c:f>
              <c:strCache>
                <c:ptCount val="1"/>
                <c:pt idx="0">
                  <c:v>Thẻ quốc tế</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'DSTT tren POS'!$B$4:$F$4</c:f>
              <c:numCache>
                <c:formatCode>General</c:formatCode>
                <c:ptCount val="5"/>
                <c:pt idx="0">
                  <c:v>2013</c:v>
                </c:pt>
                <c:pt idx="1">
                  <c:v>2014</c:v>
                </c:pt>
                <c:pt idx="2">
                  <c:v>2015</c:v>
                </c:pt>
                <c:pt idx="3">
                  <c:v>2016</c:v>
                </c:pt>
                <c:pt idx="4">
                  <c:v>2017</c:v>
                </c:pt>
              </c:numCache>
            </c:numRef>
          </c:cat>
          <c:val>
            <c:numRef>
              <c:f>'DSTT tren POS'!$B$5:$F$5</c:f>
              <c:numCache>
                <c:formatCode>_(* #,##0_);_(* \(#,##0\);_(* "-"??_);_(@_)</c:formatCode>
                <c:ptCount val="5"/>
                <c:pt idx="0">
                  <c:v>64428740.060000002</c:v>
                </c:pt>
                <c:pt idx="1">
                  <c:v>90020419.629999995</c:v>
                </c:pt>
                <c:pt idx="2">
                  <c:v>121330610.44999999</c:v>
                </c:pt>
                <c:pt idx="3">
                  <c:v>148874098.06000003</c:v>
                </c:pt>
                <c:pt idx="4">
                  <c:v>165639505.36091998</c:v>
                </c:pt>
              </c:numCache>
            </c:numRef>
          </c:val>
          <c:smooth val="0"/>
        </c:ser>
        <c:ser>
          <c:idx val="1"/>
          <c:order val="1"/>
          <c:tx>
            <c:strRef>
              <c:f>'DSTT tren POS'!$A$6</c:f>
              <c:strCache>
                <c:ptCount val="1"/>
                <c:pt idx="0">
                  <c:v>Thẻ nội địa </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'DSTT tren POS'!$B$4:$F$4</c:f>
              <c:numCache>
                <c:formatCode>General</c:formatCode>
                <c:ptCount val="5"/>
                <c:pt idx="0">
                  <c:v>2013</c:v>
                </c:pt>
                <c:pt idx="1">
                  <c:v>2014</c:v>
                </c:pt>
                <c:pt idx="2">
                  <c:v>2015</c:v>
                </c:pt>
                <c:pt idx="3">
                  <c:v>2016</c:v>
                </c:pt>
                <c:pt idx="4">
                  <c:v>2017</c:v>
                </c:pt>
              </c:numCache>
            </c:numRef>
          </c:cat>
          <c:val>
            <c:numRef>
              <c:f>'DSTT tren POS'!$B$6:$F$6</c:f>
              <c:numCache>
                <c:formatCode>_(* #,##0_);_(* \(#,##0\);_(* "-"??_);_(@_)</c:formatCode>
                <c:ptCount val="5"/>
                <c:pt idx="0">
                  <c:v>12373353.894011002</c:v>
                </c:pt>
                <c:pt idx="1">
                  <c:v>16514110.077260001</c:v>
                </c:pt>
                <c:pt idx="2">
                  <c:v>23426132.181272998</c:v>
                </c:pt>
                <c:pt idx="3">
                  <c:v>42512213.483910993</c:v>
                </c:pt>
                <c:pt idx="4">
                  <c:v>54300460.820923992</c:v>
                </c:pt>
              </c:numCache>
            </c:numRef>
          </c:val>
          <c:smooth val="0"/>
        </c:ser>
        <c:dLbls>
          <c:showLegendKey val="0"/>
          <c:showVal val="0"/>
          <c:showCatName val="0"/>
          <c:showSerName val="0"/>
          <c:showPercent val="0"/>
          <c:showBubbleSize val="0"/>
        </c:dLbls>
        <c:smooth val="0"/>
        <c:axId val="-422427328"/>
        <c:axId val="-422428960"/>
      </c:lineChart>
      <c:catAx>
        <c:axId val="-42242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422428960"/>
        <c:crosses val="autoZero"/>
        <c:auto val="1"/>
        <c:lblAlgn val="ctr"/>
        <c:lblOffset val="100"/>
        <c:noMultiLvlLbl val="0"/>
      </c:catAx>
      <c:valAx>
        <c:axId val="-422428960"/>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Triệu</a:t>
                </a:r>
                <a:r>
                  <a:rPr lang="en-US" baseline="0"/>
                  <a:t> VND</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242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'DSTT trực tuyến'!$B$3</c:f>
              <c:strCache>
                <c:ptCount val="1"/>
                <c:pt idx="0">
                  <c:v>Thẻ quốc tế</c:v>
                </c:pt>
              </c:strCache>
            </c:strRef>
          </c:tx>
          <c:spPr>
            <a:ln w="28575" cap="rnd">
              <a:solidFill>
                <a:schemeClr val="accent1"/>
              </a:solidFill>
              <a:round/>
            </a:ln>
            <a:effectLst/>
          </c:spPr>
          <c:marker>
            <c:symbol val="none"/>
          </c:marker>
          <c:dLbls>
            <c:dLbl>
              <c:idx val="0"/>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4"/>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'DSTT trực tuyến'!$A$4:$A$9</c:f>
              <c:numCache>
                <c:formatCode>General</c:formatCode>
                <c:ptCount val="6"/>
                <c:pt idx="0">
                  <c:v>2012</c:v>
                </c:pt>
                <c:pt idx="1">
                  <c:v>2013</c:v>
                </c:pt>
                <c:pt idx="2">
                  <c:v>2014</c:v>
                </c:pt>
                <c:pt idx="3">
                  <c:v>2015</c:v>
                </c:pt>
                <c:pt idx="4">
                  <c:v>2016</c:v>
                </c:pt>
                <c:pt idx="5">
                  <c:v>2017</c:v>
                </c:pt>
              </c:numCache>
            </c:numRef>
          </c:cat>
          <c:val>
            <c:numRef>
              <c:f>'DSTT trực tuyến'!$B$4:$B$9</c:f>
              <c:numCache>
                <c:formatCode>_(* #,##0_);_(* \(#,##0\);_(* "-"??_);_(@_)</c:formatCode>
                <c:ptCount val="6"/>
                <c:pt idx="0">
                  <c:v>3200597</c:v>
                </c:pt>
                <c:pt idx="1">
                  <c:v>5345411.0999999996</c:v>
                </c:pt>
                <c:pt idx="2">
                  <c:v>6951946</c:v>
                </c:pt>
                <c:pt idx="3">
                  <c:v>9108531</c:v>
                </c:pt>
                <c:pt idx="4">
                  <c:v>13409970.199999999</c:v>
                </c:pt>
                <c:pt idx="5">
                  <c:v>20752875</c:v>
                </c:pt>
              </c:numCache>
            </c:numRef>
          </c:val>
          <c:smooth val="0"/>
        </c:ser>
        <c:ser>
          <c:idx val="1"/>
          <c:order val="1"/>
          <c:tx>
            <c:strRef>
              <c:f>'DSTT trực tuyến'!$C$3</c:f>
              <c:strCache>
                <c:ptCount val="1"/>
                <c:pt idx="0">
                  <c:v>Thẻ nội địa</c:v>
                </c:pt>
              </c:strCache>
            </c:strRef>
          </c:tx>
          <c:spPr>
            <a:ln w="28575" cap="rnd">
              <a:solidFill>
                <a:schemeClr val="accent2"/>
              </a:solidFill>
              <a:round/>
            </a:ln>
            <a:effectLst/>
          </c:spPr>
          <c:marker>
            <c:symbol val="none"/>
          </c:marker>
          <c:dLbls>
            <c:dLbl>
              <c:idx val="0"/>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4"/>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'DSTT trực tuyến'!$A$4:$A$9</c:f>
              <c:numCache>
                <c:formatCode>General</c:formatCode>
                <c:ptCount val="6"/>
                <c:pt idx="0">
                  <c:v>2012</c:v>
                </c:pt>
                <c:pt idx="1">
                  <c:v>2013</c:v>
                </c:pt>
                <c:pt idx="2">
                  <c:v>2014</c:v>
                </c:pt>
                <c:pt idx="3">
                  <c:v>2015</c:v>
                </c:pt>
                <c:pt idx="4">
                  <c:v>2016</c:v>
                </c:pt>
                <c:pt idx="5">
                  <c:v>2017</c:v>
                </c:pt>
              </c:numCache>
            </c:numRef>
          </c:cat>
          <c:val>
            <c:numRef>
              <c:f>'DSTT trực tuyến'!$C$4:$C$9</c:f>
              <c:numCache>
                <c:formatCode>_(* #,##0_);_(* \(#,##0\);_(* "-"??_);_(@_)</c:formatCode>
                <c:ptCount val="6"/>
                <c:pt idx="0">
                  <c:v>493704</c:v>
                </c:pt>
                <c:pt idx="1">
                  <c:v>1208804.1782190001</c:v>
                </c:pt>
                <c:pt idx="2">
                  <c:v>1714325.9856219999</c:v>
                </c:pt>
                <c:pt idx="3">
                  <c:v>2321057.5222610002</c:v>
                </c:pt>
                <c:pt idx="4">
                  <c:v>3441944.3212509998</c:v>
                </c:pt>
                <c:pt idx="5">
                  <c:v>5878844.6400229996</c:v>
                </c:pt>
              </c:numCache>
            </c:numRef>
          </c:val>
          <c:smooth val="0"/>
        </c:ser>
        <c:dLbls>
          <c:showLegendKey val="0"/>
          <c:showVal val="0"/>
          <c:showCatName val="0"/>
          <c:showSerName val="0"/>
          <c:showPercent val="0"/>
          <c:showBubbleSize val="0"/>
        </c:dLbls>
        <c:smooth val="0"/>
        <c:axId val="-422426240"/>
        <c:axId val="-422434944"/>
      </c:lineChart>
      <c:catAx>
        <c:axId val="-42242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2434944"/>
        <c:crosses val="autoZero"/>
        <c:auto val="1"/>
        <c:lblAlgn val="ctr"/>
        <c:lblOffset val="100"/>
        <c:noMultiLvlLbl val="0"/>
      </c:catAx>
      <c:valAx>
        <c:axId val="-4224349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Triệu</a:t>
                </a:r>
                <a:r>
                  <a:rPr lang="en-US" baseline="0"/>
                  <a:t> VND</a:t>
                </a:r>
                <a:endParaRPr lang="en-US"/>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24262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lumMod val="50000"/>
                </a:schemeClr>
              </a:solidFill>
              <a:ln w="19050">
                <a:solidFill>
                  <a:schemeClr val="lt1"/>
                </a:solidFill>
              </a:ln>
              <a:effectLst/>
            </c:spPr>
          </c:dPt>
          <c:dPt>
            <c:idx val="1"/>
            <c:bubble3D val="0"/>
            <c:spPr>
              <a:solidFill>
                <a:srgbClr val="92D050"/>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Sheet2!$A$18:$A$19</c:f>
              <c:strCache>
                <c:ptCount val="2"/>
                <c:pt idx="0">
                  <c:v>DSTT trên POS</c:v>
                </c:pt>
                <c:pt idx="1">
                  <c:v>DSTT trực tuyến</c:v>
                </c:pt>
              </c:strCache>
            </c:strRef>
          </c:cat>
          <c:val>
            <c:numRef>
              <c:f>Sheet2!$B$18:$B$19</c:f>
              <c:numCache>
                <c:formatCode>General</c:formatCode>
                <c:ptCount val="2"/>
                <c:pt idx="0">
                  <c:v>257074218.18217099</c:v>
                </c:pt>
                <c:pt idx="1">
                  <c:v>26631719.640023001</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2274562554680668"/>
          <c:y val="0.42187445319335082"/>
          <c:w val="0.27137510936132986"/>
          <c:h val="0.1898476232137649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1">
                <a:lumMod val="50000"/>
              </a:schemeClr>
            </a:solidFill>
          </c:spPr>
          <c:dPt>
            <c:idx val="0"/>
            <c:bubble3D val="0"/>
            <c:spPr>
              <a:solidFill>
                <a:srgbClr val="92D050"/>
              </a:solidFill>
              <a:ln w="19050">
                <a:solidFill>
                  <a:schemeClr val="lt1"/>
                </a:solidFill>
              </a:ln>
              <a:effectLst/>
            </c:spPr>
          </c:dPt>
          <c:dPt>
            <c:idx val="1"/>
            <c:bubble3D val="0"/>
            <c:spPr>
              <a:solidFill>
                <a:schemeClr val="accent1">
                  <a:lumMod val="50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'4.DSTT'!$C$53:$C$54</c:f>
              <c:strCache>
                <c:ptCount val="2"/>
                <c:pt idx="0">
                  <c:v>Tổng DSTT POS</c:v>
                </c:pt>
                <c:pt idx="1">
                  <c:v>Tổng DS rút tiền trên ATM</c:v>
                </c:pt>
              </c:strCache>
            </c:strRef>
          </c:cat>
          <c:val>
            <c:numRef>
              <c:f>'4.DSTT'!$E$53:$E$54</c:f>
              <c:numCache>
                <c:formatCode>_-* #,##0\ _€_-;\-* #,##0\ _€_-;_-* "-"??\ _€_-;_-@_-</c:formatCode>
                <c:ptCount val="2"/>
                <c:pt idx="0">
                  <c:v>162954456.82398498</c:v>
                </c:pt>
                <c:pt idx="1">
                  <c:v>1166107061.73206</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5074201782117227"/>
          <c:y val="0.33932742782152231"/>
          <c:w val="0.35192104111986"/>
          <c:h val="0.36805774278215225"/>
        </c:manualLayout>
      </c:layout>
      <c:overlay val="0"/>
      <c:spPr>
        <a:noFill/>
        <a:ln>
          <a:noFill/>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0.26856</cdr:x>
      <cdr:y>0</cdr:y>
    </cdr:from>
    <cdr:to>
      <cdr:x>0.53956</cdr:x>
      <cdr:y>0.31353</cdr:y>
    </cdr:to>
    <cdr:sp macro="" textlink="">
      <cdr:nvSpPr>
        <cdr:cNvPr id="2" name="TextBox 1"/>
        <cdr:cNvSpPr txBox="1"/>
      </cdr:nvSpPr>
      <cdr:spPr>
        <a:xfrm xmlns:a="http://schemas.openxmlformats.org/drawingml/2006/main">
          <a:off x="1253322" y="0"/>
          <a:ext cx="1264700" cy="9067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dirty="0" err="1" smtClean="0"/>
            <a:t>Tăng</a:t>
          </a:r>
          <a:r>
            <a:rPr lang="en-US" sz="1100" dirty="0" smtClean="0"/>
            <a:t> </a:t>
          </a:r>
          <a:r>
            <a:rPr lang="en-US" sz="1100" dirty="0" err="1" smtClean="0"/>
            <a:t>trên</a:t>
          </a:r>
          <a:r>
            <a:rPr lang="en-US" sz="1100" dirty="0" smtClean="0"/>
            <a:t> </a:t>
          </a:r>
          <a:r>
            <a:rPr lang="en-US" sz="1100" b="1" dirty="0" smtClean="0">
              <a:solidFill>
                <a:srgbClr val="C00000"/>
              </a:solidFill>
            </a:rPr>
            <a:t>10 </a:t>
          </a:r>
          <a:r>
            <a:rPr lang="en-US" sz="1100" b="1" dirty="0" err="1" smtClean="0">
              <a:solidFill>
                <a:srgbClr val="C00000"/>
              </a:solidFill>
            </a:rPr>
            <a:t>lần</a:t>
          </a:r>
          <a:r>
            <a:rPr lang="en-US" sz="1100" b="1" dirty="0" smtClean="0">
              <a:solidFill>
                <a:srgbClr val="C00000"/>
              </a:solidFill>
            </a:rPr>
            <a:t> </a:t>
          </a:r>
          <a:r>
            <a:rPr lang="en-US" sz="1100" dirty="0" err="1" smtClean="0"/>
            <a:t>trong</a:t>
          </a:r>
          <a:r>
            <a:rPr lang="en-US" sz="1100" dirty="0" smtClean="0"/>
            <a:t> 10 </a:t>
          </a:r>
          <a:r>
            <a:rPr lang="en-US" sz="1100" dirty="0" err="1" smtClean="0"/>
            <a:t>năm</a:t>
          </a:r>
          <a:r>
            <a:rPr lang="en-US" sz="1100" dirty="0" smtClean="0"/>
            <a:t> 2008 - 2018</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3D2090-E601-4250-9E4B-079FC2E22D0D}" type="datetimeFigureOut">
              <a:rPr lang="en-US" smtClean="0"/>
              <a:t>22-Nov-18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2F089E-BEEE-4429-98DD-15D747029047}" type="slidenum">
              <a:rPr lang="en-US" smtClean="0"/>
              <a:t>‹#›</a:t>
            </a:fld>
            <a:endParaRPr lang="en-US"/>
          </a:p>
        </p:txBody>
      </p:sp>
    </p:spTree>
    <p:extLst>
      <p:ext uri="{BB962C8B-B14F-4D97-AF65-F5344CB8AC3E}">
        <p14:creationId xmlns:p14="http://schemas.microsoft.com/office/powerpoint/2010/main" val="1225495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200BE2-1E51-4D40-887A-873891EC3EEA}" type="datetimeFigureOut">
              <a:rPr lang="en-US" smtClean="0"/>
              <a:pPr/>
              <a:t>22-Nov-18</a:t>
            </a:fld>
            <a:endParaRPr lang="en-US"/>
          </a:p>
        </p:txBody>
      </p:sp>
      <p:sp>
        <p:nvSpPr>
          <p:cNvPr id="4" name="Slide Image Placeholder 3"/>
          <p:cNvSpPr>
            <a:spLocks noGrp="1" noRot="1" noChangeAspect="1"/>
          </p:cNvSpPr>
          <p:nvPr>
            <p:ph type="sldImg" idx="2"/>
          </p:nvPr>
        </p:nvSpPr>
        <p:spPr>
          <a:xfrm>
            <a:off x="857250" y="1143000"/>
            <a:ext cx="51435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6C9F51-15C6-42E9-A5A0-6A5095C7523A}" type="slidenum">
              <a:rPr lang="en-US" smtClean="0"/>
              <a:pPr/>
              <a:t>‹#›</a:t>
            </a:fld>
            <a:endParaRPr lang="en-US"/>
          </a:p>
        </p:txBody>
      </p:sp>
    </p:spTree>
    <p:extLst>
      <p:ext uri="{BB962C8B-B14F-4D97-AF65-F5344CB8AC3E}">
        <p14:creationId xmlns:p14="http://schemas.microsoft.com/office/powerpoint/2010/main" val="697400628"/>
      </p:ext>
    </p:extLst>
  </p:cSld>
  <p:clrMap bg1="lt1" tx1="dk1" bg2="lt2" tx2="dk2" accent1="accent1" accent2="accent2" accent3="accent3" accent4="accent4" accent5="accent5" accent6="accent6" hlink="hlink" folHlink="folHlink"/>
  <p:notesStyle>
    <a:lvl1pPr marL="0" algn="l" defTabSz="1002971" rtl="0" eaLnBrk="1" latinLnBrk="0" hangingPunct="1">
      <a:defRPr sz="1316" kern="1200">
        <a:solidFill>
          <a:schemeClr val="tx1"/>
        </a:solidFill>
        <a:latin typeface="+mn-lt"/>
        <a:ea typeface="+mn-ea"/>
        <a:cs typeface="+mn-cs"/>
      </a:defRPr>
    </a:lvl1pPr>
    <a:lvl2pPr marL="501485" algn="l" defTabSz="1002971" rtl="0" eaLnBrk="1" latinLnBrk="0" hangingPunct="1">
      <a:defRPr sz="1316" kern="1200">
        <a:solidFill>
          <a:schemeClr val="tx1"/>
        </a:solidFill>
        <a:latin typeface="+mn-lt"/>
        <a:ea typeface="+mn-ea"/>
        <a:cs typeface="+mn-cs"/>
      </a:defRPr>
    </a:lvl2pPr>
    <a:lvl3pPr marL="1002971" algn="l" defTabSz="1002971" rtl="0" eaLnBrk="1" latinLnBrk="0" hangingPunct="1">
      <a:defRPr sz="1316" kern="1200">
        <a:solidFill>
          <a:schemeClr val="tx1"/>
        </a:solidFill>
        <a:latin typeface="+mn-lt"/>
        <a:ea typeface="+mn-ea"/>
        <a:cs typeface="+mn-cs"/>
      </a:defRPr>
    </a:lvl3pPr>
    <a:lvl4pPr marL="1504456" algn="l" defTabSz="1002971" rtl="0" eaLnBrk="1" latinLnBrk="0" hangingPunct="1">
      <a:defRPr sz="1316" kern="1200">
        <a:solidFill>
          <a:schemeClr val="tx1"/>
        </a:solidFill>
        <a:latin typeface="+mn-lt"/>
        <a:ea typeface="+mn-ea"/>
        <a:cs typeface="+mn-cs"/>
      </a:defRPr>
    </a:lvl4pPr>
    <a:lvl5pPr marL="2005940" algn="l" defTabSz="1002971" rtl="0" eaLnBrk="1" latinLnBrk="0" hangingPunct="1">
      <a:defRPr sz="1316" kern="1200">
        <a:solidFill>
          <a:schemeClr val="tx1"/>
        </a:solidFill>
        <a:latin typeface="+mn-lt"/>
        <a:ea typeface="+mn-ea"/>
        <a:cs typeface="+mn-cs"/>
      </a:defRPr>
    </a:lvl5pPr>
    <a:lvl6pPr marL="2507425" algn="l" defTabSz="1002971" rtl="0" eaLnBrk="1" latinLnBrk="0" hangingPunct="1">
      <a:defRPr sz="1316" kern="1200">
        <a:solidFill>
          <a:schemeClr val="tx1"/>
        </a:solidFill>
        <a:latin typeface="+mn-lt"/>
        <a:ea typeface="+mn-ea"/>
        <a:cs typeface="+mn-cs"/>
      </a:defRPr>
    </a:lvl6pPr>
    <a:lvl7pPr marL="3008911" algn="l" defTabSz="1002971" rtl="0" eaLnBrk="1" latinLnBrk="0" hangingPunct="1">
      <a:defRPr sz="1316" kern="1200">
        <a:solidFill>
          <a:schemeClr val="tx1"/>
        </a:solidFill>
        <a:latin typeface="+mn-lt"/>
        <a:ea typeface="+mn-ea"/>
        <a:cs typeface="+mn-cs"/>
      </a:defRPr>
    </a:lvl7pPr>
    <a:lvl8pPr marL="3510396" algn="l" defTabSz="1002971" rtl="0" eaLnBrk="1" latinLnBrk="0" hangingPunct="1">
      <a:defRPr sz="1316" kern="1200">
        <a:solidFill>
          <a:schemeClr val="tx1"/>
        </a:solidFill>
        <a:latin typeface="+mn-lt"/>
        <a:ea typeface="+mn-ea"/>
        <a:cs typeface="+mn-cs"/>
      </a:defRPr>
    </a:lvl8pPr>
    <a:lvl9pPr marL="4011880" algn="l" defTabSz="1002971" rtl="0" eaLnBrk="1" latinLnBrk="0" hangingPunct="1">
      <a:defRPr sz="131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1</a:t>
            </a:fld>
            <a:endParaRPr lang="en-US"/>
          </a:p>
        </p:txBody>
      </p:sp>
    </p:spTree>
    <p:extLst>
      <p:ext uri="{BB962C8B-B14F-4D97-AF65-F5344CB8AC3E}">
        <p14:creationId xmlns:p14="http://schemas.microsoft.com/office/powerpoint/2010/main" val="454026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2</a:t>
            </a:fld>
            <a:endParaRPr lang="en-US"/>
          </a:p>
        </p:txBody>
      </p:sp>
    </p:spTree>
    <p:extLst>
      <p:ext uri="{BB962C8B-B14F-4D97-AF65-F5344CB8AC3E}">
        <p14:creationId xmlns:p14="http://schemas.microsoft.com/office/powerpoint/2010/main" val="2779605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3</a:t>
            </a:fld>
            <a:endParaRPr lang="en-US"/>
          </a:p>
        </p:txBody>
      </p:sp>
    </p:spTree>
    <p:extLst>
      <p:ext uri="{BB962C8B-B14F-4D97-AF65-F5344CB8AC3E}">
        <p14:creationId xmlns:p14="http://schemas.microsoft.com/office/powerpoint/2010/main" val="3849062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4</a:t>
            </a:fld>
            <a:endParaRPr lang="en-US"/>
          </a:p>
        </p:txBody>
      </p:sp>
    </p:spTree>
    <p:extLst>
      <p:ext uri="{BB962C8B-B14F-4D97-AF65-F5344CB8AC3E}">
        <p14:creationId xmlns:p14="http://schemas.microsoft.com/office/powerpoint/2010/main" val="3863982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6</a:t>
            </a:fld>
            <a:endParaRPr lang="en-US"/>
          </a:p>
        </p:txBody>
      </p:sp>
    </p:spTree>
    <p:extLst>
      <p:ext uri="{BB962C8B-B14F-4D97-AF65-F5344CB8AC3E}">
        <p14:creationId xmlns:p14="http://schemas.microsoft.com/office/powerpoint/2010/main" val="1231204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7</a:t>
            </a:fld>
            <a:endParaRPr lang="en-US"/>
          </a:p>
        </p:txBody>
      </p:sp>
    </p:spTree>
    <p:extLst>
      <p:ext uri="{BB962C8B-B14F-4D97-AF65-F5344CB8AC3E}">
        <p14:creationId xmlns:p14="http://schemas.microsoft.com/office/powerpoint/2010/main" val="382633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8</a:t>
            </a:fld>
            <a:endParaRPr lang="en-US"/>
          </a:p>
        </p:txBody>
      </p:sp>
    </p:spTree>
    <p:extLst>
      <p:ext uri="{BB962C8B-B14F-4D97-AF65-F5344CB8AC3E}">
        <p14:creationId xmlns:p14="http://schemas.microsoft.com/office/powerpoint/2010/main" val="3441337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9</a:t>
            </a:fld>
            <a:endParaRPr lang="en-US"/>
          </a:p>
        </p:txBody>
      </p:sp>
    </p:spTree>
    <p:extLst>
      <p:ext uri="{BB962C8B-B14F-4D97-AF65-F5344CB8AC3E}">
        <p14:creationId xmlns:p14="http://schemas.microsoft.com/office/powerpoint/2010/main" val="3270901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1B6C9F51-15C6-42E9-A5A0-6A5095C7523A}" type="slidenum">
              <a:rPr lang="en-US" smtClean="0"/>
              <a:pPr/>
              <a:t>10</a:t>
            </a:fld>
            <a:endParaRPr lang="en-US"/>
          </a:p>
        </p:txBody>
      </p:sp>
    </p:spTree>
    <p:extLst>
      <p:ext uri="{BB962C8B-B14F-4D97-AF65-F5344CB8AC3E}">
        <p14:creationId xmlns:p14="http://schemas.microsoft.com/office/powerpoint/2010/main" val="3557661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02971" rtl="0" eaLnBrk="1" fontAlgn="auto" latinLnBrk="0" hangingPunct="1">
              <a:lnSpc>
                <a:spcPct val="100000"/>
              </a:lnSpc>
              <a:spcBef>
                <a:spcPts val="0"/>
              </a:spcBef>
              <a:spcAft>
                <a:spcPts val="0"/>
              </a:spcAft>
              <a:buClrTx/>
              <a:buSzTx/>
              <a:buFontTx/>
              <a:buNone/>
              <a:tabLst/>
              <a:defRPr/>
            </a:pPr>
            <a:r>
              <a:rPr lang="en-US" sz="1316" kern="1200" dirty="0" err="1" smtClean="0">
                <a:solidFill>
                  <a:schemeClr val="tx1"/>
                </a:solidFill>
                <a:effectLst/>
                <a:latin typeface="+mn-lt"/>
                <a:ea typeface="+mn-ea"/>
                <a:cs typeface="+mn-cs"/>
              </a:rPr>
              <a:t>Việt</a:t>
            </a:r>
            <a:r>
              <a:rPr lang="en-US" sz="1316" kern="1200" dirty="0" smtClean="0">
                <a:solidFill>
                  <a:schemeClr val="tx1"/>
                </a:solidFill>
                <a:effectLst/>
                <a:latin typeface="+mn-lt"/>
                <a:ea typeface="+mn-ea"/>
                <a:cs typeface="+mn-cs"/>
              </a:rPr>
              <a:t> Nam </a:t>
            </a:r>
            <a:r>
              <a:rPr lang="en-US" sz="1316" kern="1200" dirty="0" err="1" smtClean="0">
                <a:solidFill>
                  <a:schemeClr val="tx1"/>
                </a:solidFill>
                <a:effectLst/>
                <a:latin typeface="+mn-lt"/>
                <a:ea typeface="+mn-ea"/>
                <a:cs typeface="+mn-cs"/>
              </a:rPr>
              <a:t>có</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những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điều</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kiện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thuận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lợi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để</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phát</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triển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thanh</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toán</a:t>
            </a:r>
            <a:r>
              <a:rPr lang="en-US" sz="1316" kern="1200" dirty="0" smtClean="0">
                <a:solidFill>
                  <a:schemeClr val="tx1"/>
                </a:solidFill>
                <a:effectLst/>
                <a:latin typeface="+mn-lt"/>
                <a:ea typeface="+mn-ea"/>
                <a:cs typeface="+mn-cs"/>
              </a:rPr>
              <a:t> qua </a:t>
            </a:r>
            <a:r>
              <a:rPr lang="en-US" sz="1316" kern="1200" dirty="0" err="1" smtClean="0">
                <a:solidFill>
                  <a:schemeClr val="tx1"/>
                </a:solidFill>
                <a:effectLst/>
                <a:latin typeface="+mn-lt"/>
                <a:ea typeface="+mn-ea"/>
                <a:cs typeface="+mn-cs"/>
              </a:rPr>
              <a:t>điện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thoại</a:t>
            </a:r>
            <a:r>
              <a:rPr lang="en-US" sz="1316" kern="1200" dirty="0" smtClean="0">
                <a:solidFill>
                  <a:schemeClr val="tx1"/>
                </a:solidFill>
                <a:effectLst/>
                <a:latin typeface="+mn-lt"/>
                <a:ea typeface="+mn-ea"/>
                <a:cs typeface="+mn-cs"/>
              </a:rPr>
              <a:t> di </a:t>
            </a:r>
            <a:r>
              <a:rPr lang="en-US" sz="1316" kern="1200" dirty="0" err="1" smtClean="0">
                <a:solidFill>
                  <a:schemeClr val="tx1"/>
                </a:solidFill>
                <a:effectLst/>
                <a:latin typeface="+mn-lt"/>
                <a:ea typeface="+mn-ea"/>
                <a:cs typeface="+mn-cs"/>
              </a:rPr>
              <a:t>động</a:t>
            </a:r>
            <a:r>
              <a:rPr lang="en-US" sz="1316" kern="1200" dirty="0" smtClean="0">
                <a:solidFill>
                  <a:schemeClr val="tx1"/>
                </a:solidFill>
                <a:effectLst/>
                <a:latin typeface="+mn-lt"/>
                <a:ea typeface="+mn-ea"/>
                <a:cs typeface="+mn-cs"/>
              </a:rPr>
              <a:t> do </a:t>
            </a:r>
            <a:r>
              <a:rPr lang="en-US" sz="1316" kern="1200" dirty="0" err="1" smtClean="0">
                <a:solidFill>
                  <a:schemeClr val="tx1"/>
                </a:solidFill>
                <a:effectLst/>
                <a:latin typeface="+mn-lt"/>
                <a:ea typeface="+mn-ea"/>
                <a:cs typeface="+mn-cs"/>
              </a:rPr>
              <a:t>có</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tỷ</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lệ</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tiếp</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cận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dịch</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vụ</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viễn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thông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và</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sử</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dụng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điện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thoại</a:t>
            </a:r>
            <a:r>
              <a:rPr lang="en-US" sz="1316" kern="1200" dirty="0" smtClean="0">
                <a:solidFill>
                  <a:schemeClr val="tx1"/>
                </a:solidFill>
                <a:effectLst/>
                <a:latin typeface="+mn-lt"/>
                <a:ea typeface="+mn-ea"/>
                <a:cs typeface="+mn-cs"/>
              </a:rPr>
              <a:t> di </a:t>
            </a:r>
            <a:r>
              <a:rPr lang="en-US" sz="1316" kern="1200" dirty="0" err="1" smtClean="0">
                <a:solidFill>
                  <a:schemeClr val="tx1"/>
                </a:solidFill>
                <a:effectLst/>
                <a:latin typeface="+mn-lt"/>
                <a:ea typeface="+mn-ea"/>
                <a:cs typeface="+mn-cs"/>
              </a:rPr>
              <a:t>động</a:t>
            </a:r>
            <a:r>
              <a:rPr lang="en-US" sz="1316" kern="1200" dirty="0" smtClean="0">
                <a:solidFill>
                  <a:schemeClr val="tx1"/>
                </a:solidFill>
                <a:effectLst/>
                <a:latin typeface="+mn-lt"/>
                <a:ea typeface="+mn-ea"/>
                <a:cs typeface="+mn-cs"/>
              </a:rPr>
              <a:t> ở </a:t>
            </a:r>
            <a:r>
              <a:rPr lang="en-US" sz="1316" kern="1200" dirty="0" err="1" smtClean="0">
                <a:solidFill>
                  <a:schemeClr val="tx1"/>
                </a:solidFill>
                <a:effectLst/>
                <a:latin typeface="+mn-lt"/>
                <a:ea typeface="+mn-ea"/>
                <a:cs typeface="+mn-cs"/>
              </a:rPr>
              <a:t>mức</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khá</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cao</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Đến</a:t>
            </a:r>
            <a:r>
              <a:rPr lang="en-US" sz="1316" kern="1200" dirty="0" smtClean="0">
                <a:solidFill>
                  <a:schemeClr val="tx1"/>
                </a:solidFill>
                <a:effectLst/>
                <a:latin typeface="+mn-lt"/>
                <a:ea typeface="+mn-ea"/>
                <a:cs typeface="+mn-cs"/>
              </a:rPr>
              <a:t> nay, </a:t>
            </a:r>
            <a:r>
              <a:rPr lang="en-US" sz="1316" kern="1200" dirty="0" err="1" smtClean="0">
                <a:solidFill>
                  <a:schemeClr val="tx1"/>
                </a:solidFill>
                <a:effectLst/>
                <a:latin typeface="+mn-lt"/>
                <a:ea typeface="+mn-ea"/>
                <a:cs typeface="+mn-cs"/>
              </a:rPr>
              <a:t>số</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lượng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thuê</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bao</a:t>
            </a:r>
            <a:r>
              <a:rPr lang="en-US" sz="1316" kern="1200" dirty="0" smtClean="0">
                <a:solidFill>
                  <a:schemeClr val="tx1"/>
                </a:solidFill>
                <a:effectLst/>
                <a:latin typeface="+mn-lt"/>
                <a:ea typeface="+mn-ea"/>
                <a:cs typeface="+mn-cs"/>
              </a:rPr>
              <a:t> di </a:t>
            </a:r>
            <a:r>
              <a:rPr lang="en-US" sz="1316" kern="1200" dirty="0" err="1" smtClean="0">
                <a:solidFill>
                  <a:schemeClr val="tx1"/>
                </a:solidFill>
                <a:effectLst/>
                <a:latin typeface="+mn-lt"/>
                <a:ea typeface="+mn-ea"/>
                <a:cs typeface="+mn-cs"/>
              </a:rPr>
              <a:t>động</a:t>
            </a:r>
            <a:r>
              <a:rPr lang="en-US" sz="1316" kern="1200" dirty="0" smtClean="0">
                <a:solidFill>
                  <a:schemeClr val="tx1"/>
                </a:solidFill>
                <a:effectLst/>
                <a:latin typeface="+mn-lt"/>
                <a:ea typeface="+mn-ea"/>
                <a:cs typeface="+mn-cs"/>
              </a:rPr>
              <a:t> ở </a:t>
            </a:r>
            <a:r>
              <a:rPr lang="en-US" sz="1316" kern="1200" dirty="0" err="1" smtClean="0">
                <a:solidFill>
                  <a:schemeClr val="tx1"/>
                </a:solidFill>
                <a:effectLst/>
                <a:latin typeface="+mn-lt"/>
                <a:ea typeface="+mn-ea"/>
                <a:cs typeface="+mn-cs"/>
              </a:rPr>
              <a:t>Việt</a:t>
            </a:r>
            <a:r>
              <a:rPr lang="en-US" sz="1316" kern="1200" dirty="0" smtClean="0">
                <a:solidFill>
                  <a:schemeClr val="tx1"/>
                </a:solidFill>
                <a:effectLst/>
                <a:latin typeface="+mn-lt"/>
                <a:ea typeface="+mn-ea"/>
                <a:cs typeface="+mn-cs"/>
              </a:rPr>
              <a:t> Nam </a:t>
            </a:r>
            <a:r>
              <a:rPr lang="en-US" sz="1316" kern="1200" dirty="0" err="1" smtClean="0">
                <a:solidFill>
                  <a:schemeClr val="tx1"/>
                </a:solidFill>
                <a:effectLst/>
                <a:latin typeface="+mn-lt"/>
                <a:ea typeface="+mn-ea"/>
                <a:cs typeface="+mn-cs"/>
              </a:rPr>
              <a:t>có</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phát</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sinh</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lưu</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lượng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ước</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đạt</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khoảng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gần</a:t>
            </a:r>
            <a:r>
              <a:rPr lang="en-US" sz="1316" kern="1200" dirty="0" smtClean="0">
                <a:solidFill>
                  <a:schemeClr val="tx1"/>
                </a:solidFill>
                <a:effectLst/>
                <a:latin typeface="+mn-lt"/>
                <a:ea typeface="+mn-ea"/>
                <a:cs typeface="+mn-cs"/>
              </a:rPr>
              <a:t> 130 </a:t>
            </a:r>
            <a:r>
              <a:rPr lang="en-US" sz="1316" kern="1200" dirty="0" err="1" smtClean="0">
                <a:solidFill>
                  <a:schemeClr val="tx1"/>
                </a:solidFill>
                <a:effectLst/>
                <a:latin typeface="+mn-lt"/>
                <a:ea typeface="+mn-ea"/>
                <a:cs typeface="+mn-cs"/>
              </a:rPr>
              <a:t>triệu</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thuê</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bao</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trong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đó</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thuê</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bao</a:t>
            </a:r>
            <a:r>
              <a:rPr lang="en-US" sz="1316" kern="1200" dirty="0" smtClean="0">
                <a:solidFill>
                  <a:schemeClr val="tx1"/>
                </a:solidFill>
                <a:effectLst/>
                <a:latin typeface="+mn-lt"/>
                <a:ea typeface="+mn-ea"/>
                <a:cs typeface="+mn-cs"/>
              </a:rPr>
              <a:t> 3G/4G </a:t>
            </a:r>
            <a:r>
              <a:rPr lang="en-US" sz="1316" kern="1200" dirty="0" err="1" smtClean="0">
                <a:solidFill>
                  <a:schemeClr val="tx1"/>
                </a:solidFill>
                <a:effectLst/>
                <a:latin typeface="+mn-lt"/>
                <a:ea typeface="+mn-ea"/>
                <a:cs typeface="+mn-cs"/>
              </a:rPr>
              <a:t>phát</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sinh</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lưu</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lượng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đạt</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khoảng</a:t>
            </a:r>
            <a:r>
              <a:rPr lang="en-US" sz="1316" kern="1200" dirty="0" smtClean="0">
                <a:solidFill>
                  <a:schemeClr val="tx1"/>
                </a:solidFill>
                <a:effectLst/>
                <a:latin typeface="+mn-lt"/>
                <a:ea typeface="+mn-ea"/>
                <a:cs typeface="+mn-cs"/>
              </a:rPr>
              <a:t> 41,8 </a:t>
            </a:r>
            <a:r>
              <a:rPr lang="en-US" sz="1316" kern="1200" dirty="0" err="1" smtClean="0">
                <a:solidFill>
                  <a:schemeClr val="tx1"/>
                </a:solidFill>
                <a:effectLst/>
                <a:latin typeface="+mn-lt"/>
                <a:ea typeface="+mn-ea"/>
                <a:cs typeface="+mn-cs"/>
              </a:rPr>
              <a:t>triệu</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thuê</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bao</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tức</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là</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khoảng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trên</a:t>
            </a:r>
            <a:r>
              <a:rPr lang="en-US" sz="1316" kern="1200" dirty="0" smtClean="0">
                <a:solidFill>
                  <a:schemeClr val="tx1"/>
                </a:solidFill>
                <a:effectLst/>
                <a:latin typeface="+mn-lt"/>
                <a:ea typeface="+mn-ea"/>
                <a:cs typeface="+mn-cs"/>
              </a:rPr>
              <a:t> 1,4 </a:t>
            </a:r>
            <a:r>
              <a:rPr lang="en-US" sz="1316" kern="1200" dirty="0" err="1" smtClean="0">
                <a:solidFill>
                  <a:schemeClr val="tx1"/>
                </a:solidFill>
                <a:effectLst/>
                <a:latin typeface="+mn-lt"/>
                <a:ea typeface="+mn-ea"/>
                <a:cs typeface="+mn-cs"/>
              </a:rPr>
              <a:t>thuê</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bao</a:t>
            </a:r>
            <a:r>
              <a:rPr lang="en-US" sz="1316" kern="1200" dirty="0" smtClean="0">
                <a:solidFill>
                  <a:schemeClr val="tx1"/>
                </a:solidFill>
                <a:effectLst/>
                <a:latin typeface="+mn-lt"/>
                <a:ea typeface="+mn-ea"/>
                <a:cs typeface="+mn-cs"/>
              </a:rPr>
              <a:t>/</a:t>
            </a:r>
            <a:r>
              <a:rPr lang="en-US" sz="1316" kern="1200" dirty="0" err="1" smtClean="0">
                <a:solidFill>
                  <a:schemeClr val="tx1"/>
                </a:solidFill>
                <a:effectLst/>
                <a:latin typeface="+mn-lt"/>
                <a:ea typeface="+mn-ea"/>
                <a:cs typeface="+mn-cs"/>
              </a:rPr>
              <a:t>người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dân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và</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khoảng</a:t>
            </a:r>
            <a:r>
              <a:rPr lang="en-US" sz="1316" kern="1200" dirty="0" smtClean="0">
                <a:solidFill>
                  <a:schemeClr val="tx1"/>
                </a:solidFill>
                <a:effectLst/>
                <a:latin typeface="+mn-lt"/>
                <a:ea typeface="+mn-ea"/>
                <a:cs typeface="+mn-cs"/>
              </a:rPr>
              <a:t> 0,5 </a:t>
            </a:r>
            <a:r>
              <a:rPr lang="en-US" sz="1316" kern="1200" dirty="0" err="1" smtClean="0">
                <a:solidFill>
                  <a:schemeClr val="tx1"/>
                </a:solidFill>
                <a:effectLst/>
                <a:latin typeface="+mn-lt"/>
                <a:ea typeface="+mn-ea"/>
                <a:cs typeface="+mn-cs"/>
              </a:rPr>
              <a:t>thuê</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bao</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sử</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dụng</a:t>
            </a:r>
            <a:r>
              <a:rPr lang="en-US" sz="1316" kern="1200" dirty="0" smtClean="0">
                <a:solidFill>
                  <a:schemeClr val="tx1"/>
                </a:solidFill>
                <a:effectLst/>
                <a:latin typeface="+mn-lt"/>
                <a:ea typeface="+mn-ea"/>
                <a:cs typeface="+mn-cs"/>
              </a:rPr>
              <a:t> 3G </a:t>
            </a:r>
            <a:r>
              <a:rPr lang="en-US" sz="1316" kern="1200" dirty="0" err="1" smtClean="0">
                <a:solidFill>
                  <a:schemeClr val="tx1"/>
                </a:solidFill>
                <a:effectLst/>
                <a:latin typeface="+mn-lt"/>
                <a:ea typeface="+mn-ea"/>
                <a:cs typeface="+mn-cs"/>
              </a:rPr>
              <a:t>hoặc</a:t>
            </a:r>
            <a:r>
              <a:rPr lang="en-US" sz="1316" kern="1200" dirty="0" smtClean="0">
                <a:solidFill>
                  <a:schemeClr val="tx1"/>
                </a:solidFill>
                <a:effectLst/>
                <a:latin typeface="+mn-lt"/>
                <a:ea typeface="+mn-ea"/>
                <a:cs typeface="+mn-cs"/>
              </a:rPr>
              <a:t> 4G/</a:t>
            </a:r>
            <a:r>
              <a:rPr lang="en-US" sz="1316" kern="1200" dirty="0" err="1" smtClean="0">
                <a:solidFill>
                  <a:schemeClr val="tx1"/>
                </a:solidFill>
                <a:effectLst/>
                <a:latin typeface="+mn-lt"/>
                <a:ea typeface="+mn-ea"/>
                <a:cs typeface="+mn-cs"/>
              </a:rPr>
              <a:t>người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dân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Bên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cạnh</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đó</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dân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số</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Việt</a:t>
            </a:r>
            <a:r>
              <a:rPr lang="en-US" sz="1316" kern="1200" dirty="0" smtClean="0">
                <a:solidFill>
                  <a:schemeClr val="tx1"/>
                </a:solidFill>
                <a:effectLst/>
                <a:latin typeface="+mn-lt"/>
                <a:ea typeface="+mn-ea"/>
                <a:cs typeface="+mn-cs"/>
              </a:rPr>
              <a:t> Nam </a:t>
            </a:r>
            <a:r>
              <a:rPr lang="en-US" sz="1316" kern="1200" dirty="0" err="1" smtClean="0">
                <a:solidFill>
                  <a:schemeClr val="tx1"/>
                </a:solidFill>
                <a:effectLst/>
                <a:latin typeface="+mn-lt"/>
                <a:ea typeface="+mn-ea"/>
                <a:cs typeface="+mn-cs"/>
              </a:rPr>
              <a:t>đến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cuối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năm</a:t>
            </a:r>
            <a:r>
              <a:rPr lang="en-US" sz="1316" kern="1200" dirty="0" smtClean="0">
                <a:solidFill>
                  <a:schemeClr val="tx1"/>
                </a:solidFill>
                <a:effectLst/>
                <a:latin typeface="+mn-lt"/>
                <a:ea typeface="+mn-ea"/>
                <a:cs typeface="+mn-cs"/>
              </a:rPr>
              <a:t> 2016 </a:t>
            </a:r>
            <a:r>
              <a:rPr lang="en-US" sz="1316" kern="1200" dirty="0" err="1" smtClean="0">
                <a:solidFill>
                  <a:schemeClr val="tx1"/>
                </a:solidFill>
                <a:effectLst/>
                <a:latin typeface="+mn-lt"/>
                <a:ea typeface="+mn-ea"/>
                <a:cs typeface="+mn-cs"/>
              </a:rPr>
              <a:t>là</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trên</a:t>
            </a:r>
            <a:r>
              <a:rPr lang="en-US" sz="1316" kern="1200" dirty="0" smtClean="0">
                <a:solidFill>
                  <a:schemeClr val="tx1"/>
                </a:solidFill>
                <a:effectLst/>
                <a:latin typeface="+mn-lt"/>
                <a:ea typeface="+mn-ea"/>
                <a:cs typeface="+mn-cs"/>
              </a:rPr>
              <a:t> 92,6 </a:t>
            </a:r>
            <a:r>
              <a:rPr lang="en-US" sz="1316" kern="1200" dirty="0" err="1" smtClean="0">
                <a:solidFill>
                  <a:schemeClr val="tx1"/>
                </a:solidFill>
                <a:effectLst/>
                <a:latin typeface="+mn-lt"/>
                <a:ea typeface="+mn-ea"/>
                <a:cs typeface="+mn-cs"/>
              </a:rPr>
              <a:t>triệu</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người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trong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đó</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trên</a:t>
            </a:r>
            <a:r>
              <a:rPr lang="en-US" sz="1316" kern="1200" dirty="0" smtClean="0">
                <a:solidFill>
                  <a:schemeClr val="tx1"/>
                </a:solidFill>
                <a:effectLst/>
                <a:latin typeface="+mn-lt"/>
                <a:ea typeface="+mn-ea"/>
                <a:cs typeface="+mn-cs"/>
              </a:rPr>
              <a:t> 55% </a:t>
            </a:r>
            <a:r>
              <a:rPr lang="en-US" sz="1316" kern="1200" dirty="0" err="1" smtClean="0">
                <a:solidFill>
                  <a:schemeClr val="tx1"/>
                </a:solidFill>
                <a:effectLst/>
                <a:latin typeface="+mn-lt"/>
                <a:ea typeface="+mn-ea"/>
                <a:cs typeface="+mn-cs"/>
              </a:rPr>
              <a:t>dân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số</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sử</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dụng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điện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thoại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thông</a:t>
            </a:r>
            <a:r>
              <a:rPr lang="en-US" sz="1316" kern="1200" dirty="0" smtClean="0">
                <a:solidFill>
                  <a:schemeClr val="tx1"/>
                </a:solidFill>
                <a:effectLst/>
                <a:latin typeface="+mn-lt"/>
                <a:ea typeface="+mn-ea"/>
                <a:cs typeface="+mn-cs"/>
              </a:rPr>
              <a:t> minh. </a:t>
            </a:r>
            <a:r>
              <a:rPr lang="en-US" sz="1316" kern="1200" dirty="0" err="1" smtClean="0">
                <a:solidFill>
                  <a:schemeClr val="tx1"/>
                </a:solidFill>
                <a:effectLst/>
                <a:latin typeface="+mn-lt"/>
                <a:ea typeface="+mn-ea"/>
                <a:cs typeface="+mn-cs"/>
              </a:rPr>
              <a:t>Nhóm</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khách</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hàng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sử</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dụng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điện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thoại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thông</a:t>
            </a:r>
            <a:r>
              <a:rPr lang="en-US" sz="1316" kern="1200" dirty="0" smtClean="0">
                <a:solidFill>
                  <a:schemeClr val="tx1"/>
                </a:solidFill>
                <a:effectLst/>
                <a:latin typeface="+mn-lt"/>
                <a:ea typeface="+mn-ea"/>
                <a:cs typeface="+mn-cs"/>
              </a:rPr>
              <a:t> minh </a:t>
            </a:r>
            <a:r>
              <a:rPr lang="en-US" sz="1316" kern="1200" dirty="0" err="1" smtClean="0">
                <a:solidFill>
                  <a:schemeClr val="tx1"/>
                </a:solidFill>
                <a:effectLst/>
                <a:latin typeface="+mn-lt"/>
                <a:ea typeface="+mn-ea"/>
                <a:cs typeface="+mn-cs"/>
              </a:rPr>
              <a:t>hiện</a:t>
            </a:r>
            <a:r>
              <a:rPr lang="en-US" sz="1316" kern="1200" dirty="0" smtClean="0">
                <a:solidFill>
                  <a:schemeClr val="tx1"/>
                </a:solidFill>
                <a:effectLst/>
                <a:latin typeface="+mn-lt"/>
                <a:ea typeface="+mn-ea"/>
                <a:cs typeface="+mn-cs"/>
              </a:rPr>
              <a:t> nay </a:t>
            </a:r>
            <a:r>
              <a:rPr lang="en-US" sz="1316" kern="1200" dirty="0" err="1" smtClean="0">
                <a:solidFill>
                  <a:schemeClr val="tx1"/>
                </a:solidFill>
                <a:effectLst/>
                <a:latin typeface="+mn-lt"/>
                <a:ea typeface="+mn-ea"/>
                <a:cs typeface="+mn-cs"/>
              </a:rPr>
              <a:t>hầu</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hết</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là</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những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người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trẻ</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có</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kiến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thức</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và</a:t>
            </a:r>
            <a:r>
              <a:rPr lang="en-US" sz="1316" kern="1200" dirty="0" smtClean="0">
                <a:solidFill>
                  <a:schemeClr val="tx1"/>
                </a:solidFill>
                <a:effectLst/>
                <a:latin typeface="+mn-lt"/>
                <a:ea typeface="+mn-ea"/>
                <a:cs typeface="+mn-cs"/>
              </a:rPr>
              <a:t> ham </a:t>
            </a:r>
            <a:r>
              <a:rPr lang="en-US" sz="1316" kern="1200" dirty="0" err="1" smtClean="0">
                <a:solidFill>
                  <a:schemeClr val="tx1"/>
                </a:solidFill>
                <a:effectLst/>
                <a:latin typeface="+mn-lt"/>
                <a:ea typeface="+mn-ea"/>
                <a:cs typeface="+mn-cs"/>
              </a:rPr>
              <a:t>trải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nghiệm</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ưa</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chuộng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các</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phương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thức</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thanh</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toán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mới</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đặc</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biệt</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là</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các</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phương</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thức</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thanh</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toán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dựa</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trên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nền</a:t>
            </a:r>
            <a:r>
              <a:rPr lang="en-US" sz="1316" kern="1200" dirty="0" smtClean="0">
                <a:solidFill>
                  <a:schemeClr val="tx1"/>
                </a:solidFill>
                <a:effectLst/>
                <a:latin typeface="+mn-lt"/>
                <a:ea typeface="+mn-ea"/>
                <a:cs typeface="+mn-cs"/>
              </a:rPr>
              <a:t> </a:t>
            </a:r>
            <a:r>
              <a:rPr lang="en-US" sz="1316" kern="1200" dirty="0" err="1" smtClean="0">
                <a:solidFill>
                  <a:schemeClr val="tx1"/>
                </a:solidFill>
                <a:effectLst/>
                <a:latin typeface="+mn-lt"/>
                <a:ea typeface="+mn-ea"/>
                <a:cs typeface="+mn-cs"/>
              </a:rPr>
              <a:t>tảng</a:t>
            </a:r>
            <a:r>
              <a:rPr lang="en-US" sz="1316" kern="1200" dirty="0" smtClean="0">
                <a:solidFill>
                  <a:schemeClr val="tx1"/>
                </a:solidFill>
                <a:effectLst/>
                <a:latin typeface="+mn-lt"/>
                <a:ea typeface="+mn-ea"/>
                <a:cs typeface="+mn-cs"/>
              </a:rPr>
              <a:t> di </a:t>
            </a:r>
            <a:r>
              <a:rPr lang="en-US" sz="1316" kern="1200" dirty="0" err="1" smtClean="0">
                <a:solidFill>
                  <a:schemeClr val="tx1"/>
                </a:solidFill>
                <a:effectLst/>
                <a:latin typeface="+mn-lt"/>
                <a:ea typeface="+mn-ea"/>
                <a:cs typeface="+mn-cs"/>
              </a:rPr>
              <a:t>động</a:t>
            </a:r>
            <a:r>
              <a:rPr lang="en-US" sz="1316"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11</a:t>
            </a:fld>
            <a:endParaRPr lang="en-US"/>
          </a:p>
        </p:txBody>
      </p:sp>
    </p:spTree>
    <p:extLst>
      <p:ext uri="{BB962C8B-B14F-4D97-AF65-F5344CB8AC3E}">
        <p14:creationId xmlns:p14="http://schemas.microsoft.com/office/powerpoint/2010/main" val="977569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en-US" sz="1400" dirty="0" err="1" smtClean="0"/>
              <a:t>Hình</a:t>
            </a:r>
            <a:r>
              <a:rPr lang="en-US" sz="1400" dirty="0" smtClean="0"/>
              <a:t> </a:t>
            </a:r>
            <a:r>
              <a:rPr lang="en-US" sz="1400" dirty="0" err="1" smtClean="0"/>
              <a:t>thức</a:t>
            </a:r>
            <a:r>
              <a:rPr lang="en-US" sz="1400" dirty="0" smtClean="0"/>
              <a:t> </a:t>
            </a:r>
            <a:r>
              <a:rPr lang="en-US" sz="1400" dirty="0" err="1" smtClean="0"/>
              <a:t>thanh</a:t>
            </a:r>
            <a:r>
              <a:rPr lang="en-US" sz="1400" dirty="0" smtClean="0"/>
              <a:t> </a:t>
            </a:r>
            <a:r>
              <a:rPr lang="en-US" sz="1400" dirty="0" err="1" smtClean="0"/>
              <a:t>toán</a:t>
            </a:r>
            <a:r>
              <a:rPr lang="en-US" sz="1400" dirty="0" smtClean="0"/>
              <a:t> </a:t>
            </a:r>
            <a:r>
              <a:rPr lang="en-US" sz="1400" dirty="0" err="1" smtClean="0"/>
              <a:t>bằng</a:t>
            </a:r>
            <a:r>
              <a:rPr lang="en-US" sz="1400" dirty="0" smtClean="0"/>
              <a:t> </a:t>
            </a:r>
            <a:r>
              <a:rPr lang="en-US" sz="1400" dirty="0" err="1" smtClean="0"/>
              <a:t>thẻ</a:t>
            </a:r>
            <a:r>
              <a:rPr lang="en-US" sz="1400" dirty="0" smtClean="0"/>
              <a:t> </a:t>
            </a:r>
            <a:r>
              <a:rPr lang="en-US" sz="1400" dirty="0" err="1" smtClean="0"/>
              <a:t>và</a:t>
            </a:r>
            <a:r>
              <a:rPr lang="en-US" sz="1400" dirty="0" smtClean="0"/>
              <a:t> </a:t>
            </a:r>
            <a:r>
              <a:rPr lang="en-US" sz="1400" dirty="0" err="1" smtClean="0"/>
              <a:t>tiền</a:t>
            </a:r>
            <a:r>
              <a:rPr lang="en-US" sz="1400" dirty="0" smtClean="0"/>
              <a:t> </a:t>
            </a:r>
            <a:r>
              <a:rPr lang="en-US" sz="1400" dirty="0" err="1" smtClean="0"/>
              <a:t>điện</a:t>
            </a:r>
            <a:r>
              <a:rPr lang="en-US" sz="1400" dirty="0" smtClean="0"/>
              <a:t> </a:t>
            </a:r>
            <a:r>
              <a:rPr lang="en-US" sz="1400" dirty="0" err="1" smtClean="0"/>
              <a:t>tử</a:t>
            </a:r>
            <a:r>
              <a:rPr lang="en-US" sz="1400" dirty="0" smtClean="0"/>
              <a:t> </a:t>
            </a:r>
            <a:r>
              <a:rPr lang="en-US" sz="1400" dirty="0" err="1" smtClean="0"/>
              <a:t>ngày</a:t>
            </a:r>
            <a:r>
              <a:rPr lang="en-US" sz="1400" dirty="0" smtClean="0"/>
              <a:t> </a:t>
            </a:r>
            <a:r>
              <a:rPr lang="en-US" sz="1400" dirty="0" err="1" smtClean="0"/>
              <a:t>càng</a:t>
            </a:r>
            <a:r>
              <a:rPr lang="en-US" sz="1400" dirty="0" smtClean="0"/>
              <a:t> </a:t>
            </a:r>
            <a:r>
              <a:rPr lang="en-US" sz="1400" dirty="0" err="1" smtClean="0"/>
              <a:t>đa</a:t>
            </a:r>
            <a:r>
              <a:rPr lang="en-US" sz="1400" dirty="0" smtClean="0"/>
              <a:t> </a:t>
            </a:r>
            <a:r>
              <a:rPr lang="en-US" sz="1400" dirty="0" err="1" smtClean="0"/>
              <a:t>dạng</a:t>
            </a:r>
            <a:r>
              <a:rPr lang="en-US" sz="1400" smtClean="0"/>
              <a:t>. </a:t>
            </a:r>
            <a:endParaRPr lang="en-US" sz="1400" dirty="0" smtClean="0"/>
          </a:p>
          <a:p>
            <a:pPr algn="just">
              <a:lnSpc>
                <a:spcPct val="150000"/>
              </a:lnSpc>
            </a:pPr>
            <a:r>
              <a:rPr lang="vi-VN" sz="1400" dirty="0" smtClean="0"/>
              <a:t>Cùng với sự phát triển của nền tảng công nghệ trên Mobile, hàng loạt các ứng dụng được xây dựng và tạo nên một làn sóng phát triển mạnh mẽ của </a:t>
            </a:r>
            <a:r>
              <a:rPr lang="en-US" sz="1400" dirty="0" smtClean="0"/>
              <a:t>Mobile Payment.</a:t>
            </a:r>
          </a:p>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12</a:t>
            </a:fld>
            <a:endParaRPr lang="en-US"/>
          </a:p>
        </p:txBody>
      </p:sp>
    </p:spTree>
    <p:extLst>
      <p:ext uri="{BB962C8B-B14F-4D97-AF65-F5344CB8AC3E}">
        <p14:creationId xmlns:p14="http://schemas.microsoft.com/office/powerpoint/2010/main" val="486013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Tỷ</a:t>
            </a:r>
            <a:r>
              <a:rPr lang="en-US" baseline="0" dirty="0" smtClean="0"/>
              <a:t> </a:t>
            </a:r>
            <a:r>
              <a:rPr lang="en-US" baseline="0" dirty="0" err="1" smtClean="0"/>
              <a:t>trọng</a:t>
            </a:r>
            <a:r>
              <a:rPr lang="en-US" baseline="0" dirty="0" smtClean="0"/>
              <a:t> </a:t>
            </a:r>
            <a:r>
              <a:rPr lang="en-US" baseline="0" dirty="0" err="1" smtClean="0"/>
              <a:t>thanh</a:t>
            </a:r>
            <a:r>
              <a:rPr lang="en-US" baseline="0" dirty="0" smtClean="0"/>
              <a:t> </a:t>
            </a:r>
            <a:r>
              <a:rPr lang="en-US" baseline="0" dirty="0" err="1" smtClean="0"/>
              <a:t>toán</a:t>
            </a:r>
            <a:r>
              <a:rPr lang="en-US" baseline="0" dirty="0" smtClean="0"/>
              <a:t> </a:t>
            </a:r>
            <a:r>
              <a:rPr lang="en-US" baseline="0" dirty="0" err="1" smtClean="0"/>
              <a:t>trên</a:t>
            </a:r>
            <a:r>
              <a:rPr lang="en-US" baseline="0" dirty="0" smtClean="0"/>
              <a:t> POS </a:t>
            </a:r>
            <a:r>
              <a:rPr lang="en-US" baseline="0" dirty="0" err="1" smtClean="0"/>
              <a:t>đã</a:t>
            </a:r>
            <a:r>
              <a:rPr lang="en-US" baseline="0" dirty="0" smtClean="0"/>
              <a:t> </a:t>
            </a:r>
            <a:r>
              <a:rPr lang="en-US" baseline="0" dirty="0" err="1" smtClean="0"/>
              <a:t>tăng</a:t>
            </a:r>
            <a:r>
              <a:rPr lang="en-US" baseline="0" dirty="0" smtClean="0"/>
              <a:t> </a:t>
            </a:r>
            <a:r>
              <a:rPr lang="en-US" baseline="0" dirty="0" err="1" smtClean="0"/>
              <a:t>lên</a:t>
            </a:r>
            <a:r>
              <a:rPr lang="en-US" baseline="0" dirty="0" smtClean="0"/>
              <a:t> so </a:t>
            </a:r>
            <a:r>
              <a:rPr lang="en-US" baseline="0" dirty="0" err="1" smtClean="0"/>
              <a:t>với</a:t>
            </a:r>
            <a:r>
              <a:rPr lang="en-US" baseline="0" dirty="0" smtClean="0"/>
              <a:t> </a:t>
            </a:r>
            <a:r>
              <a:rPr lang="en-US" baseline="0" dirty="0" err="1" smtClean="0"/>
              <a:t>doanh</a:t>
            </a:r>
            <a:r>
              <a:rPr lang="en-US" baseline="0" dirty="0" smtClean="0"/>
              <a:t> </a:t>
            </a:r>
            <a:r>
              <a:rPr lang="en-US" baseline="0" dirty="0" err="1" smtClean="0"/>
              <a:t>số</a:t>
            </a:r>
            <a:r>
              <a:rPr lang="en-US" baseline="0" dirty="0" smtClean="0"/>
              <a:t> </a:t>
            </a:r>
            <a:r>
              <a:rPr lang="en-US" baseline="0" dirty="0" err="1" smtClean="0"/>
              <a:t>rút</a:t>
            </a:r>
            <a:r>
              <a:rPr lang="en-US" baseline="0" dirty="0" smtClean="0"/>
              <a:t> </a:t>
            </a:r>
            <a:r>
              <a:rPr lang="en-US" baseline="0" dirty="0" err="1" smtClean="0"/>
              <a:t>tiền</a:t>
            </a:r>
            <a:r>
              <a:rPr lang="en-US" baseline="0" dirty="0" smtClean="0"/>
              <a:t> </a:t>
            </a:r>
            <a:r>
              <a:rPr lang="en-US" baseline="0" dirty="0" err="1" smtClean="0"/>
              <a:t>mặt</a:t>
            </a:r>
            <a:r>
              <a:rPr lang="en-US" baseline="0" dirty="0" smtClean="0"/>
              <a:t> </a:t>
            </a:r>
            <a:r>
              <a:rPr lang="en-US" baseline="0" dirty="0" err="1" smtClean="0"/>
              <a:t>tại</a:t>
            </a:r>
            <a:r>
              <a:rPr lang="en-US" baseline="0" dirty="0" smtClean="0"/>
              <a:t> ATM. </a:t>
            </a:r>
            <a:r>
              <a:rPr lang="en-US" baseline="0" dirty="0" err="1" smtClean="0"/>
              <a:t>Năm</a:t>
            </a:r>
            <a:r>
              <a:rPr lang="en-US" baseline="0" dirty="0" smtClean="0"/>
              <a:t> 2016, </a:t>
            </a:r>
            <a:r>
              <a:rPr lang="en-US" baseline="0" dirty="0" err="1" smtClean="0"/>
              <a:t>doanh</a:t>
            </a:r>
            <a:r>
              <a:rPr lang="en-US" baseline="0" dirty="0" smtClean="0"/>
              <a:t> </a:t>
            </a:r>
            <a:r>
              <a:rPr lang="en-US" baseline="0" dirty="0" err="1" smtClean="0"/>
              <a:t>số</a:t>
            </a:r>
            <a:r>
              <a:rPr lang="en-US" baseline="0" dirty="0" smtClean="0"/>
              <a:t> </a:t>
            </a:r>
            <a:r>
              <a:rPr lang="en-US" baseline="0" dirty="0" err="1" smtClean="0"/>
              <a:t>rút</a:t>
            </a:r>
            <a:r>
              <a:rPr lang="en-US" baseline="0" dirty="0" smtClean="0"/>
              <a:t> </a:t>
            </a:r>
            <a:r>
              <a:rPr lang="en-US" baseline="0" dirty="0" err="1" smtClean="0"/>
              <a:t>tiền</a:t>
            </a:r>
            <a:r>
              <a:rPr lang="en-US" baseline="0" dirty="0" smtClean="0"/>
              <a:t> </a:t>
            </a:r>
            <a:r>
              <a:rPr lang="en-US" baseline="0" dirty="0" err="1" smtClean="0"/>
              <a:t>mặt</a:t>
            </a:r>
            <a:r>
              <a:rPr lang="en-US" baseline="0" dirty="0" smtClean="0"/>
              <a:t> </a:t>
            </a:r>
            <a:r>
              <a:rPr lang="en-US" baseline="0" dirty="0" err="1" smtClean="0"/>
              <a:t>trên</a:t>
            </a:r>
            <a:r>
              <a:rPr lang="en-US" baseline="0" dirty="0" smtClean="0"/>
              <a:t> ATM </a:t>
            </a:r>
            <a:r>
              <a:rPr lang="en-US" baseline="0" dirty="0" err="1" smtClean="0"/>
              <a:t>vẫn</a:t>
            </a:r>
            <a:r>
              <a:rPr lang="en-US" baseline="0" dirty="0" smtClean="0"/>
              <a:t> </a:t>
            </a:r>
            <a:r>
              <a:rPr lang="en-US" baseline="0" dirty="0" err="1" smtClean="0"/>
              <a:t>gấp</a:t>
            </a:r>
            <a:r>
              <a:rPr lang="en-US" baseline="0" dirty="0" smtClean="0"/>
              <a:t> </a:t>
            </a:r>
            <a:r>
              <a:rPr lang="en-US" baseline="0" dirty="0" err="1" smtClean="0"/>
              <a:t>gần</a:t>
            </a:r>
            <a:r>
              <a:rPr lang="en-US" baseline="0" dirty="0" smtClean="0"/>
              <a:t> 10 </a:t>
            </a:r>
            <a:r>
              <a:rPr lang="en-US" baseline="0" dirty="0" err="1" smtClean="0"/>
              <a:t>lần</a:t>
            </a:r>
            <a:r>
              <a:rPr lang="en-US" baseline="0" dirty="0" smtClean="0"/>
              <a:t> so </a:t>
            </a:r>
            <a:r>
              <a:rPr lang="en-US" baseline="0" dirty="0" err="1" smtClean="0"/>
              <a:t>với</a:t>
            </a:r>
            <a:r>
              <a:rPr lang="en-US" baseline="0" dirty="0" smtClean="0"/>
              <a:t> </a:t>
            </a:r>
            <a:r>
              <a:rPr lang="en-US" baseline="0" dirty="0" err="1" smtClean="0"/>
              <a:t>doanh</a:t>
            </a:r>
            <a:r>
              <a:rPr lang="en-US" baseline="0" dirty="0" smtClean="0"/>
              <a:t> </a:t>
            </a:r>
            <a:r>
              <a:rPr lang="en-US" baseline="0" dirty="0" err="1" smtClean="0"/>
              <a:t>số</a:t>
            </a:r>
            <a:r>
              <a:rPr lang="en-US" baseline="0" dirty="0" smtClean="0"/>
              <a:t> </a:t>
            </a:r>
            <a:r>
              <a:rPr lang="en-US" baseline="0" dirty="0" err="1" smtClean="0"/>
              <a:t>thanh</a:t>
            </a:r>
            <a:r>
              <a:rPr lang="en-US" baseline="0" dirty="0" smtClean="0"/>
              <a:t> </a:t>
            </a:r>
            <a:r>
              <a:rPr lang="en-US" baseline="0" dirty="0" err="1" smtClean="0"/>
              <a:t>toán</a:t>
            </a:r>
            <a:r>
              <a:rPr lang="en-US" baseline="0" dirty="0" smtClean="0"/>
              <a:t> </a:t>
            </a:r>
            <a:r>
              <a:rPr lang="en-US" baseline="0" dirty="0" err="1" smtClean="0"/>
              <a:t>trên</a:t>
            </a:r>
            <a:r>
              <a:rPr lang="en-US" baseline="0" dirty="0" smtClean="0"/>
              <a:t> POS (</a:t>
            </a:r>
            <a:r>
              <a:rPr lang="en-US" baseline="0" dirty="0" err="1" smtClean="0"/>
              <a:t>Nguồn</a:t>
            </a:r>
            <a:r>
              <a:rPr lang="en-US" baseline="0" dirty="0" smtClean="0"/>
              <a:t> </a:t>
            </a:r>
            <a:r>
              <a:rPr lang="en-US" baseline="0" dirty="0" err="1" smtClean="0"/>
              <a:t>Hội</a:t>
            </a:r>
            <a:r>
              <a:rPr lang="en-US" baseline="0" dirty="0" smtClean="0"/>
              <a:t> </a:t>
            </a:r>
            <a:r>
              <a:rPr lang="en-US" baseline="0" dirty="0" err="1" smtClean="0"/>
              <a:t>thẻ</a:t>
            </a:r>
            <a:r>
              <a:rPr lang="en-US" baseline="0" dirty="0" smtClean="0"/>
              <a:t> NH Việt Nam, 2016)</a:t>
            </a:r>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13</a:t>
            </a:fld>
            <a:endParaRPr lang="en-US"/>
          </a:p>
        </p:txBody>
      </p:sp>
    </p:spTree>
    <p:extLst>
      <p:ext uri="{BB962C8B-B14F-4D97-AF65-F5344CB8AC3E}">
        <p14:creationId xmlns:p14="http://schemas.microsoft.com/office/powerpoint/2010/main" val="3828181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15</a:t>
            </a:fld>
            <a:endParaRPr lang="en-US"/>
          </a:p>
        </p:txBody>
      </p:sp>
    </p:spTree>
    <p:extLst>
      <p:ext uri="{BB962C8B-B14F-4D97-AF65-F5344CB8AC3E}">
        <p14:creationId xmlns:p14="http://schemas.microsoft.com/office/powerpoint/2010/main" val="3762797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16</a:t>
            </a:fld>
            <a:endParaRPr lang="en-US"/>
          </a:p>
        </p:txBody>
      </p:sp>
    </p:spTree>
    <p:extLst>
      <p:ext uri="{BB962C8B-B14F-4D97-AF65-F5344CB8AC3E}">
        <p14:creationId xmlns:p14="http://schemas.microsoft.com/office/powerpoint/2010/main" val="887501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19</a:t>
            </a:fld>
            <a:endParaRPr lang="en-US"/>
          </a:p>
        </p:txBody>
      </p:sp>
    </p:spTree>
    <p:extLst>
      <p:ext uri="{BB962C8B-B14F-4D97-AF65-F5344CB8AC3E}">
        <p14:creationId xmlns:p14="http://schemas.microsoft.com/office/powerpoint/2010/main" val="2712719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21</a:t>
            </a:fld>
            <a:endParaRPr lang="en-US"/>
          </a:p>
        </p:txBody>
      </p:sp>
    </p:spTree>
    <p:extLst>
      <p:ext uri="{BB962C8B-B14F-4D97-AF65-F5344CB8AC3E}">
        <p14:creationId xmlns:p14="http://schemas.microsoft.com/office/powerpoint/2010/main" val="1226001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6C9F51-15C6-42E9-A5A0-6A5095C7523A}" type="slidenum">
              <a:rPr lang="en-US" smtClean="0"/>
              <a:pPr/>
              <a:t>25</a:t>
            </a:fld>
            <a:endParaRPr lang="en-US"/>
          </a:p>
        </p:txBody>
      </p:sp>
    </p:spTree>
    <p:extLst>
      <p:ext uri="{BB962C8B-B14F-4D97-AF65-F5344CB8AC3E}">
        <p14:creationId xmlns:p14="http://schemas.microsoft.com/office/powerpoint/2010/main" val="12869370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0" y="0"/>
            <a:ext cx="10967663" cy="6583363"/>
          </a:xfrm>
          <a:prstGeom prst="rect">
            <a:avLst/>
          </a:prstGeom>
        </p:spPr>
      </p:pic>
      <p:sp>
        <p:nvSpPr>
          <p:cNvPr id="2" name="Title 1"/>
          <p:cNvSpPr>
            <a:spLocks noGrp="1"/>
          </p:cNvSpPr>
          <p:nvPr>
            <p:ph type="ctrTitle" hasCustomPrompt="1"/>
          </p:nvPr>
        </p:nvSpPr>
        <p:spPr>
          <a:xfrm>
            <a:off x="822960" y="1801762"/>
            <a:ext cx="6515100" cy="1567640"/>
          </a:xfrm>
          <a:prstGeom prst="rect">
            <a:avLst/>
          </a:prstGeom>
        </p:spPr>
        <p:txBody>
          <a:bodyPr anchor="b">
            <a:normAutofit/>
          </a:bodyPr>
          <a:lstStyle>
            <a:lvl1pPr algn="l">
              <a:defRPr sz="4800" b="1">
                <a:solidFill>
                  <a:srgbClr val="0A3F7F"/>
                </a:solidFill>
              </a:defRPr>
            </a:lvl1pPr>
          </a:lstStyle>
          <a:p>
            <a:r>
              <a:rPr lang="en-US" dirty="0" smtClean="0"/>
              <a:t>Presentation Heading</a:t>
            </a:r>
            <a:br>
              <a:rPr lang="en-US" dirty="0" smtClean="0"/>
            </a:br>
            <a:r>
              <a:rPr lang="en-US" dirty="0" smtClean="0"/>
              <a:t>Font 40</a:t>
            </a:r>
            <a:endParaRPr lang="en-US" dirty="0"/>
          </a:p>
        </p:txBody>
      </p:sp>
      <p:sp>
        <p:nvSpPr>
          <p:cNvPr id="3" name="Subtitle 2"/>
          <p:cNvSpPr>
            <a:spLocks noGrp="1"/>
          </p:cNvSpPr>
          <p:nvPr>
            <p:ph type="subTitle" idx="1" hasCustomPrompt="1"/>
          </p:nvPr>
        </p:nvSpPr>
        <p:spPr>
          <a:xfrm>
            <a:off x="822960" y="5063416"/>
            <a:ext cx="6515100" cy="907332"/>
          </a:xfrm>
        </p:spPr>
        <p:txBody>
          <a:bodyPr>
            <a:normAutofit/>
          </a:bodyPr>
          <a:lstStyle>
            <a:lvl1pPr marL="0" indent="0" algn="l">
              <a:buNone/>
              <a:defRPr sz="2520" baseline="0">
                <a:solidFill>
                  <a:srgbClr val="009BDA"/>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dirty="0" smtClean="0"/>
              <a:t>Presented by </a:t>
            </a:r>
            <a:r>
              <a:rPr lang="en-US" dirty="0" err="1" smtClean="0"/>
              <a:t>Chungnt</a:t>
            </a:r>
            <a:r>
              <a:rPr lang="en-US" dirty="0" smtClean="0"/>
              <a:t> Font 21</a:t>
            </a:r>
            <a:endParaRPr lang="en-US" dirty="0"/>
          </a:p>
        </p:txBody>
      </p:sp>
      <p:sp>
        <p:nvSpPr>
          <p:cNvPr id="4" name="Date Placeholder 3"/>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4CD724-B5E4-4E20-AE93-D374628F3A77}" type="slidenum">
              <a:rPr lang="en-AU" smtClean="0"/>
              <a:pPr/>
              <a:t>‹#›</a:t>
            </a:fld>
            <a:endParaRPr lang="en-AU"/>
          </a:p>
        </p:txBody>
      </p:sp>
    </p:spTree>
    <p:extLst>
      <p:ext uri="{BB962C8B-B14F-4D97-AF65-F5344CB8AC3E}">
        <p14:creationId xmlns:p14="http://schemas.microsoft.com/office/powerpoint/2010/main" val="28884106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Date Placeholder 11"/>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13" name="Footer Placeholder 12"/>
          <p:cNvSpPr>
            <a:spLocks noGrp="1"/>
          </p:cNvSpPr>
          <p:nvPr>
            <p:ph type="ftr" sz="quarter" idx="11"/>
          </p:nvPr>
        </p:nvSpPr>
        <p:spPr/>
        <p:txBody>
          <a:bodyPr/>
          <a:lstStyle/>
          <a:p>
            <a:endParaRPr lang="en-AU"/>
          </a:p>
        </p:txBody>
      </p:sp>
      <p:sp>
        <p:nvSpPr>
          <p:cNvPr id="14" name="Slide Number Placeholder 13"/>
          <p:cNvSpPr>
            <a:spLocks noGrp="1"/>
          </p:cNvSpPr>
          <p:nvPr>
            <p:ph type="sldNum" sz="quarter" idx="12"/>
          </p:nvPr>
        </p:nvSpPr>
        <p:spPr/>
        <p:txBody>
          <a:bodyPr/>
          <a:lstStyle/>
          <a:p>
            <a:fld id="{494CD724-B5E4-4E20-AE93-D374628F3A77}" type="slidenum">
              <a:rPr lang="en-AU" smtClean="0"/>
              <a:pPr/>
              <a:t>‹#›</a:t>
            </a:fld>
            <a:endParaRPr lang="en-AU"/>
          </a:p>
        </p:txBody>
      </p:sp>
      <p:sp>
        <p:nvSpPr>
          <p:cNvPr id="17" name="Title Placeholder 1"/>
          <p:cNvSpPr>
            <a:spLocks noGrp="1"/>
          </p:cNvSpPr>
          <p:nvPr>
            <p:ph type="title"/>
          </p:nvPr>
        </p:nvSpPr>
        <p:spPr>
          <a:xfrm>
            <a:off x="1095756" y="2541941"/>
            <a:ext cx="9464040" cy="517429"/>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18" name="Title Placeholder 1"/>
          <p:cNvSpPr txBox="1">
            <a:spLocks/>
          </p:cNvSpPr>
          <p:nvPr userDrawn="1"/>
        </p:nvSpPr>
        <p:spPr>
          <a:xfrm>
            <a:off x="754380" y="1711625"/>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3600" dirty="0" smtClean="0">
                <a:solidFill>
                  <a:srgbClr val="009BDA"/>
                </a:solidFill>
              </a:rPr>
              <a:t>Section</a:t>
            </a:r>
            <a:r>
              <a:rPr lang="en-US" sz="3600" baseline="0" dirty="0" smtClean="0">
                <a:solidFill>
                  <a:srgbClr val="009BDA"/>
                </a:solidFill>
              </a:rPr>
              <a:t> title – Font 30</a:t>
            </a:r>
            <a:endParaRPr lang="en-US" sz="3600" dirty="0">
              <a:solidFill>
                <a:srgbClr val="009BDA"/>
              </a:solidFill>
            </a:endParaRPr>
          </a:p>
        </p:txBody>
      </p:sp>
      <p:pic>
        <p:nvPicPr>
          <p:cNvPr id="2" name="Picture 1"/>
          <p:cNvPicPr>
            <a:picLocks noChangeAspect="1"/>
          </p:cNvPicPr>
          <p:nvPr userDrawn="1"/>
        </p:nvPicPr>
        <p:blipFill>
          <a:blip r:embed="rId2"/>
          <a:stretch>
            <a:fillRect/>
          </a:stretch>
        </p:blipFill>
        <p:spPr>
          <a:xfrm>
            <a:off x="8608695" y="349212"/>
            <a:ext cx="2193417" cy="610004"/>
          </a:xfrm>
          <a:prstGeom prst="rect">
            <a:avLst/>
          </a:prstGeom>
        </p:spPr>
      </p:pic>
      <p:pic>
        <p:nvPicPr>
          <p:cNvPr id="8" name="Picture 2" descr="C:\Users\Samsung Pay\Desktop\logo các bank\done\6b825c0c-292a-42bd-b890-ba8ed1a4022d.jpg"/>
          <p:cNvPicPr>
            <a:picLocks noChangeAspect="1" noChangeArrowheads="1"/>
          </p:cNvPicPr>
          <p:nvPr userDrawn="1"/>
        </p:nvPicPr>
        <p:blipFill>
          <a:blip r:embed="rId3" cstate="screen">
            <a:clrChange>
              <a:clrFrom>
                <a:srgbClr val="F6F9F2"/>
              </a:clrFrom>
              <a:clrTo>
                <a:srgbClr val="F6F9F2">
                  <a:alpha val="0"/>
                </a:srgbClr>
              </a:clrTo>
            </a:clrChange>
            <a:extLst>
              <a:ext uri="{28A0092B-C50C-407E-A947-70E740481C1C}">
                <a14:useLocalDpi xmlns:a14="http://schemas.microsoft.com/office/drawing/2010/main"/>
              </a:ext>
            </a:extLst>
          </a:blip>
          <a:srcRect/>
          <a:stretch>
            <a:fillRect/>
          </a:stretch>
        </p:blipFill>
        <p:spPr bwMode="auto">
          <a:xfrm>
            <a:off x="539552" y="5275084"/>
            <a:ext cx="2054920" cy="54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51679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94CD724-B5E4-4E20-AE93-D374628F3A77}" type="slidenum">
              <a:rPr lang="en-AU" smtClean="0"/>
              <a:pPr/>
              <a:t>‹#›</a:t>
            </a:fld>
            <a:endParaRPr lang="en-AU"/>
          </a:p>
        </p:txBody>
      </p:sp>
      <p:sp>
        <p:nvSpPr>
          <p:cNvPr id="10" name="Title Placeholder 1"/>
          <p:cNvSpPr>
            <a:spLocks noGrp="1"/>
          </p:cNvSpPr>
          <p:nvPr>
            <p:ph type="title"/>
          </p:nvPr>
        </p:nvSpPr>
        <p:spPr>
          <a:xfrm>
            <a:off x="754380" y="471232"/>
            <a:ext cx="9464040" cy="517429"/>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11" name="Title Placeholder 1"/>
          <p:cNvSpPr txBox="1">
            <a:spLocks/>
          </p:cNvSpPr>
          <p:nvPr userDrawn="1"/>
        </p:nvSpPr>
        <p:spPr>
          <a:xfrm>
            <a:off x="764006" y="16937"/>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3600" dirty="0" smtClean="0">
                <a:solidFill>
                  <a:srgbClr val="009BDA"/>
                </a:solidFill>
              </a:rPr>
              <a:t>Section</a:t>
            </a:r>
            <a:r>
              <a:rPr lang="en-US" sz="3600" baseline="0" dirty="0" smtClean="0">
                <a:solidFill>
                  <a:srgbClr val="009BDA"/>
                </a:solidFill>
              </a:rPr>
              <a:t> title – Font 30</a:t>
            </a:r>
            <a:endParaRPr lang="en-US" sz="3600" dirty="0">
              <a:solidFill>
                <a:srgbClr val="009BDA"/>
              </a:solidFill>
            </a:endParaRPr>
          </a:p>
        </p:txBody>
      </p:sp>
      <p:sp>
        <p:nvSpPr>
          <p:cNvPr id="14" name="Text Placeholder 2"/>
          <p:cNvSpPr>
            <a:spLocks noGrp="1"/>
          </p:cNvSpPr>
          <p:nvPr>
            <p:ph idx="1"/>
          </p:nvPr>
        </p:nvSpPr>
        <p:spPr>
          <a:xfrm>
            <a:off x="754380" y="1752516"/>
            <a:ext cx="9464040" cy="417708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414993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48666" y="4405675"/>
            <a:ext cx="9464040" cy="1440110"/>
          </a:xfrm>
        </p:spPr>
        <p:txBody>
          <a:bodyPr/>
          <a:lstStyle>
            <a:lvl1pPr marL="0" indent="0">
              <a:buNone/>
              <a:defRPr sz="2880">
                <a:solidFill>
                  <a:schemeClr val="tx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4CD724-B5E4-4E20-AE93-D374628F3A77}" type="slidenum">
              <a:rPr lang="en-AU" smtClean="0"/>
              <a:pPr/>
              <a:t>‹#›</a:t>
            </a:fld>
            <a:endParaRPr lang="en-AU"/>
          </a:p>
        </p:txBody>
      </p:sp>
      <p:sp>
        <p:nvSpPr>
          <p:cNvPr id="7" name="Title Placeholder 1"/>
          <p:cNvSpPr txBox="1">
            <a:spLocks/>
          </p:cNvSpPr>
          <p:nvPr userDrawn="1"/>
        </p:nvSpPr>
        <p:spPr>
          <a:xfrm>
            <a:off x="754380" y="471232"/>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4000" b="1" kern="1200" baseline="0">
                <a:solidFill>
                  <a:schemeClr val="bg1"/>
                </a:solidFill>
                <a:latin typeface="+mj-lt"/>
                <a:ea typeface="+mj-ea"/>
                <a:cs typeface="+mj-cs"/>
              </a:defRPr>
            </a:lvl1pPr>
          </a:lstStyle>
          <a:p>
            <a:r>
              <a:rPr lang="en-US" sz="4800" smtClean="0"/>
              <a:t>1.1 Section – Font 40</a:t>
            </a:r>
            <a:endParaRPr lang="en-US" sz="4800" dirty="0"/>
          </a:p>
        </p:txBody>
      </p:sp>
      <p:sp>
        <p:nvSpPr>
          <p:cNvPr id="8" name="Title Placeholder 1"/>
          <p:cNvSpPr txBox="1">
            <a:spLocks/>
          </p:cNvSpPr>
          <p:nvPr userDrawn="1"/>
        </p:nvSpPr>
        <p:spPr>
          <a:xfrm>
            <a:off x="764006" y="16937"/>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3600" dirty="0" smtClean="0">
                <a:solidFill>
                  <a:srgbClr val="009BDA"/>
                </a:solidFill>
              </a:rPr>
              <a:t>Section</a:t>
            </a:r>
            <a:r>
              <a:rPr lang="en-US" sz="3600" baseline="0" dirty="0" smtClean="0">
                <a:solidFill>
                  <a:srgbClr val="009BDA"/>
                </a:solidFill>
              </a:rPr>
              <a:t> title – Font 30</a:t>
            </a:r>
            <a:endParaRPr lang="en-US" sz="3600" dirty="0">
              <a:solidFill>
                <a:srgbClr val="009BDA"/>
              </a:solidFill>
            </a:endParaRPr>
          </a:p>
        </p:txBody>
      </p:sp>
    </p:spTree>
    <p:extLst>
      <p:ext uri="{BB962C8B-B14F-4D97-AF65-F5344CB8AC3E}">
        <p14:creationId xmlns:p14="http://schemas.microsoft.com/office/powerpoint/2010/main" val="380535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54380" y="1752516"/>
            <a:ext cx="4663440" cy="41770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54980" y="1752516"/>
            <a:ext cx="4663440" cy="41770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94CD724-B5E4-4E20-AE93-D374628F3A77}" type="slidenum">
              <a:rPr lang="en-AU" smtClean="0"/>
              <a:pPr/>
              <a:t>‹#›</a:t>
            </a:fld>
            <a:endParaRPr lang="en-AU"/>
          </a:p>
        </p:txBody>
      </p:sp>
      <p:sp>
        <p:nvSpPr>
          <p:cNvPr id="8" name="Title Placeholder 1"/>
          <p:cNvSpPr>
            <a:spLocks noGrp="1"/>
          </p:cNvSpPr>
          <p:nvPr>
            <p:ph type="title"/>
          </p:nvPr>
        </p:nvSpPr>
        <p:spPr>
          <a:xfrm>
            <a:off x="754380" y="471232"/>
            <a:ext cx="9464040" cy="517429"/>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9" name="Title Placeholder 1"/>
          <p:cNvSpPr txBox="1">
            <a:spLocks/>
          </p:cNvSpPr>
          <p:nvPr userDrawn="1"/>
        </p:nvSpPr>
        <p:spPr>
          <a:xfrm>
            <a:off x="764006" y="16937"/>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3600" dirty="0" smtClean="0">
                <a:solidFill>
                  <a:srgbClr val="009BDA"/>
                </a:solidFill>
              </a:rPr>
              <a:t>Section</a:t>
            </a:r>
            <a:r>
              <a:rPr lang="en-US" sz="3600" baseline="0" dirty="0" smtClean="0">
                <a:solidFill>
                  <a:srgbClr val="009BDA"/>
                </a:solidFill>
              </a:rPr>
              <a:t> title – Font 30</a:t>
            </a:r>
            <a:endParaRPr lang="en-US" sz="3600" dirty="0">
              <a:solidFill>
                <a:srgbClr val="009BDA"/>
              </a:solidFill>
            </a:endParaRPr>
          </a:p>
        </p:txBody>
      </p:sp>
    </p:spTree>
    <p:extLst>
      <p:ext uri="{BB962C8B-B14F-4D97-AF65-F5344CB8AC3E}">
        <p14:creationId xmlns:p14="http://schemas.microsoft.com/office/powerpoint/2010/main" val="75734614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55810" y="1613840"/>
            <a:ext cx="4642008" cy="790917"/>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4" name="Content Placeholder 3"/>
          <p:cNvSpPr>
            <a:spLocks noGrp="1"/>
          </p:cNvSpPr>
          <p:nvPr>
            <p:ph sz="half" idx="2"/>
          </p:nvPr>
        </p:nvSpPr>
        <p:spPr>
          <a:xfrm>
            <a:off x="755810" y="2404758"/>
            <a:ext cx="4642008" cy="35370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554982" y="1613840"/>
            <a:ext cx="4664869" cy="790917"/>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6" name="Content Placeholder 5"/>
          <p:cNvSpPr>
            <a:spLocks noGrp="1"/>
          </p:cNvSpPr>
          <p:nvPr>
            <p:ph sz="quarter" idx="4"/>
          </p:nvPr>
        </p:nvSpPr>
        <p:spPr>
          <a:xfrm>
            <a:off x="5554982" y="2404758"/>
            <a:ext cx="4664869" cy="35370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94CD724-B5E4-4E20-AE93-D374628F3A77}" type="slidenum">
              <a:rPr lang="en-AU" smtClean="0"/>
              <a:pPr/>
              <a:t>‹#›</a:t>
            </a:fld>
            <a:endParaRPr lang="en-AU"/>
          </a:p>
        </p:txBody>
      </p:sp>
      <p:sp>
        <p:nvSpPr>
          <p:cNvPr id="10" name="Title Placeholder 1"/>
          <p:cNvSpPr>
            <a:spLocks noGrp="1"/>
          </p:cNvSpPr>
          <p:nvPr>
            <p:ph type="title"/>
          </p:nvPr>
        </p:nvSpPr>
        <p:spPr>
          <a:xfrm>
            <a:off x="754380" y="471232"/>
            <a:ext cx="9464040" cy="517429"/>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11" name="Title Placeholder 1"/>
          <p:cNvSpPr txBox="1">
            <a:spLocks/>
          </p:cNvSpPr>
          <p:nvPr userDrawn="1"/>
        </p:nvSpPr>
        <p:spPr>
          <a:xfrm>
            <a:off x="764006" y="16937"/>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3600" dirty="0" smtClean="0">
                <a:solidFill>
                  <a:srgbClr val="009BDA"/>
                </a:solidFill>
              </a:rPr>
              <a:t>Section</a:t>
            </a:r>
            <a:r>
              <a:rPr lang="en-US" sz="3600" baseline="0" dirty="0" smtClean="0">
                <a:solidFill>
                  <a:srgbClr val="009BDA"/>
                </a:solidFill>
              </a:rPr>
              <a:t> title – Font 30</a:t>
            </a:r>
            <a:endParaRPr lang="en-US" sz="3600" dirty="0">
              <a:solidFill>
                <a:srgbClr val="009BDA"/>
              </a:solidFill>
            </a:endParaRPr>
          </a:p>
        </p:txBody>
      </p:sp>
    </p:spTree>
    <p:extLst>
      <p:ext uri="{BB962C8B-B14F-4D97-AF65-F5344CB8AC3E}">
        <p14:creationId xmlns:p14="http://schemas.microsoft.com/office/powerpoint/2010/main" val="1316246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94CD724-B5E4-4E20-AE93-D374628F3A77}" type="slidenum">
              <a:rPr lang="en-AU" smtClean="0"/>
              <a:pPr/>
              <a:t>‹#›</a:t>
            </a:fld>
            <a:endParaRPr lang="en-AU"/>
          </a:p>
        </p:txBody>
      </p:sp>
      <p:sp>
        <p:nvSpPr>
          <p:cNvPr id="6" name="Title Placeholder 1"/>
          <p:cNvSpPr>
            <a:spLocks noGrp="1"/>
          </p:cNvSpPr>
          <p:nvPr>
            <p:ph type="title"/>
          </p:nvPr>
        </p:nvSpPr>
        <p:spPr>
          <a:xfrm>
            <a:off x="754380" y="471232"/>
            <a:ext cx="9464040" cy="517429"/>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7" name="Title Placeholder 1"/>
          <p:cNvSpPr txBox="1">
            <a:spLocks/>
          </p:cNvSpPr>
          <p:nvPr userDrawn="1"/>
        </p:nvSpPr>
        <p:spPr>
          <a:xfrm>
            <a:off x="764006" y="16937"/>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3600" dirty="0" smtClean="0">
                <a:solidFill>
                  <a:srgbClr val="009BDA"/>
                </a:solidFill>
              </a:rPr>
              <a:t>Section</a:t>
            </a:r>
            <a:r>
              <a:rPr lang="en-US" sz="3600" baseline="0" dirty="0" smtClean="0">
                <a:solidFill>
                  <a:srgbClr val="009BDA"/>
                </a:solidFill>
              </a:rPr>
              <a:t> title – Font 30</a:t>
            </a:r>
            <a:endParaRPr lang="en-US" sz="3600" dirty="0">
              <a:solidFill>
                <a:srgbClr val="009BDA"/>
              </a:solidFill>
            </a:endParaRPr>
          </a:p>
        </p:txBody>
      </p:sp>
    </p:spTree>
    <p:extLst>
      <p:ext uri="{BB962C8B-B14F-4D97-AF65-F5344CB8AC3E}">
        <p14:creationId xmlns:p14="http://schemas.microsoft.com/office/powerpoint/2010/main" val="100213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94CD724-B5E4-4E20-AE93-D374628F3A77}" type="slidenum">
              <a:rPr lang="en-AU" smtClean="0"/>
              <a:pPr/>
              <a:t>‹#›</a:t>
            </a:fld>
            <a:endParaRPr lang="en-AU"/>
          </a:p>
        </p:txBody>
      </p:sp>
      <p:sp>
        <p:nvSpPr>
          <p:cNvPr id="5" name="Title Placeholder 1"/>
          <p:cNvSpPr>
            <a:spLocks noGrp="1"/>
          </p:cNvSpPr>
          <p:nvPr>
            <p:ph type="title"/>
          </p:nvPr>
        </p:nvSpPr>
        <p:spPr>
          <a:xfrm>
            <a:off x="754380" y="471232"/>
            <a:ext cx="9464040" cy="517429"/>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6" name="Title Placeholder 1"/>
          <p:cNvSpPr txBox="1">
            <a:spLocks/>
          </p:cNvSpPr>
          <p:nvPr userDrawn="1"/>
        </p:nvSpPr>
        <p:spPr>
          <a:xfrm>
            <a:off x="764006" y="16937"/>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3600" dirty="0" smtClean="0">
                <a:solidFill>
                  <a:srgbClr val="009BDA"/>
                </a:solidFill>
              </a:rPr>
              <a:t>Section</a:t>
            </a:r>
            <a:r>
              <a:rPr lang="en-US" sz="3600" baseline="0" dirty="0" smtClean="0">
                <a:solidFill>
                  <a:srgbClr val="009BDA"/>
                </a:solidFill>
              </a:rPr>
              <a:t> title – Font 30</a:t>
            </a:r>
            <a:endParaRPr lang="en-US" sz="3600" dirty="0">
              <a:solidFill>
                <a:srgbClr val="009BDA"/>
              </a:solidFill>
            </a:endParaRPr>
          </a:p>
        </p:txBody>
      </p:sp>
    </p:spTree>
    <p:extLst>
      <p:ext uri="{BB962C8B-B14F-4D97-AF65-F5344CB8AC3E}">
        <p14:creationId xmlns:p14="http://schemas.microsoft.com/office/powerpoint/2010/main" val="4031391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4869" y="947885"/>
            <a:ext cx="5554980" cy="4678455"/>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55809" y="1975010"/>
            <a:ext cx="3539014" cy="3658948"/>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94CD724-B5E4-4E20-AE93-D374628F3A77}" type="slidenum">
              <a:rPr lang="en-AU" smtClean="0"/>
              <a:pPr/>
              <a:t>‹#›</a:t>
            </a:fld>
            <a:endParaRPr lang="en-AU"/>
          </a:p>
        </p:txBody>
      </p:sp>
      <p:sp>
        <p:nvSpPr>
          <p:cNvPr id="8" name="Title Placeholder 1"/>
          <p:cNvSpPr>
            <a:spLocks noGrp="1"/>
          </p:cNvSpPr>
          <p:nvPr>
            <p:ph type="title"/>
          </p:nvPr>
        </p:nvSpPr>
        <p:spPr>
          <a:xfrm>
            <a:off x="754380" y="471232"/>
            <a:ext cx="9464040" cy="517429"/>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9" name="Title Placeholder 1"/>
          <p:cNvSpPr txBox="1">
            <a:spLocks/>
          </p:cNvSpPr>
          <p:nvPr userDrawn="1"/>
        </p:nvSpPr>
        <p:spPr>
          <a:xfrm>
            <a:off x="764006" y="16937"/>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3600" dirty="0" smtClean="0">
                <a:solidFill>
                  <a:srgbClr val="009BDA"/>
                </a:solidFill>
              </a:rPr>
              <a:t>Section</a:t>
            </a:r>
            <a:r>
              <a:rPr lang="en-US" sz="3600" baseline="0" dirty="0" smtClean="0">
                <a:solidFill>
                  <a:srgbClr val="009BDA"/>
                </a:solidFill>
              </a:rPr>
              <a:t> title – Font 30</a:t>
            </a:r>
            <a:endParaRPr lang="en-US" sz="3600" dirty="0">
              <a:solidFill>
                <a:srgbClr val="009BDA"/>
              </a:solidFill>
            </a:endParaRPr>
          </a:p>
        </p:txBody>
      </p:sp>
    </p:spTree>
    <p:extLst>
      <p:ext uri="{BB962C8B-B14F-4D97-AF65-F5344CB8AC3E}">
        <p14:creationId xmlns:p14="http://schemas.microsoft.com/office/powerpoint/2010/main" val="2855535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4CD724-B5E4-4E20-AE93-D374628F3A77}" type="slidenum">
              <a:rPr lang="en-AU" smtClean="0"/>
              <a:pPr/>
              <a:t>‹#›</a:t>
            </a:fld>
            <a:endParaRPr lang="en-AU"/>
          </a:p>
        </p:txBody>
      </p:sp>
      <p:sp>
        <p:nvSpPr>
          <p:cNvPr id="7" name="Title Placeholder 1"/>
          <p:cNvSpPr>
            <a:spLocks noGrp="1"/>
          </p:cNvSpPr>
          <p:nvPr>
            <p:ph type="title"/>
          </p:nvPr>
        </p:nvSpPr>
        <p:spPr>
          <a:xfrm>
            <a:off x="754380" y="471232"/>
            <a:ext cx="9464040" cy="517429"/>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8" name="Title Placeholder 1"/>
          <p:cNvSpPr txBox="1">
            <a:spLocks/>
          </p:cNvSpPr>
          <p:nvPr userDrawn="1"/>
        </p:nvSpPr>
        <p:spPr>
          <a:xfrm>
            <a:off x="764006" y="16937"/>
            <a:ext cx="9464040"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3600" dirty="0" smtClean="0">
                <a:solidFill>
                  <a:srgbClr val="009BDA"/>
                </a:solidFill>
              </a:rPr>
              <a:t>Section</a:t>
            </a:r>
            <a:r>
              <a:rPr lang="en-US" sz="3600" baseline="0" dirty="0" smtClean="0">
                <a:solidFill>
                  <a:srgbClr val="009BDA"/>
                </a:solidFill>
              </a:rPr>
              <a:t> title – Font 30</a:t>
            </a:r>
            <a:endParaRPr lang="en-US" sz="3600" dirty="0">
              <a:solidFill>
                <a:srgbClr val="009BDA"/>
              </a:solidFill>
            </a:endParaRPr>
          </a:p>
        </p:txBody>
      </p:sp>
    </p:spTree>
    <p:extLst>
      <p:ext uri="{BB962C8B-B14F-4D97-AF65-F5344CB8AC3E}">
        <p14:creationId xmlns:p14="http://schemas.microsoft.com/office/powerpoint/2010/main" val="1125777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2" y="350503"/>
            <a:ext cx="2366010" cy="5579096"/>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4382" y="350503"/>
            <a:ext cx="6960870" cy="55790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94CD724-B5E4-4E20-AE93-D374628F3A77}" type="slidenum">
              <a:rPr lang="en-AU" smtClean="0"/>
              <a:pPr/>
              <a:t>‹#›</a:t>
            </a:fld>
            <a:endParaRPr lang="en-AU"/>
          </a:p>
        </p:txBody>
      </p:sp>
    </p:spTree>
    <p:extLst>
      <p:ext uri="{BB962C8B-B14F-4D97-AF65-F5344CB8AC3E}">
        <p14:creationId xmlns:p14="http://schemas.microsoft.com/office/powerpoint/2010/main" val="3616398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4380" y="4196387"/>
            <a:ext cx="9464040" cy="1272479"/>
          </a:xfrm>
          <a:prstGeom prst="rect">
            <a:avLst/>
          </a:prstGeom>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7E7A1596-045F-4F9E-80A2-C3354CB0C6BE}" type="datetimeFigureOut">
              <a:rPr lang="en-AU" smtClean="0"/>
              <a:pPr/>
              <a:t>22/11/2018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94CD724-B5E4-4E20-AE93-D374628F3A77}" type="slidenum">
              <a:rPr lang="en-AU" smtClean="0"/>
              <a:pPr/>
              <a:t>‹#›</a:t>
            </a:fld>
            <a:endParaRPr lang="en-AU"/>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527" t="842"/>
          <a:stretch/>
        </p:blipFill>
        <p:spPr>
          <a:xfrm>
            <a:off x="-34872" y="0"/>
            <a:ext cx="10998991" cy="6583363"/>
          </a:xfrm>
          <a:prstGeom prst="rect">
            <a:avLst/>
          </a:prstGeom>
        </p:spPr>
      </p:pic>
    </p:spTree>
    <p:extLst>
      <p:ext uri="{BB962C8B-B14F-4D97-AF65-F5344CB8AC3E}">
        <p14:creationId xmlns:p14="http://schemas.microsoft.com/office/powerpoint/2010/main" val="190569253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Page - Orang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48640" y="263641"/>
            <a:ext cx="9875520" cy="1097227"/>
          </a:xfrm>
          <a:prstGeom prst="rect">
            <a:avLst/>
          </a:prstGeom>
        </p:spPr>
        <p:txBody>
          <a:bodyPr anchor="t">
            <a:normAutofit/>
          </a:bodyPr>
          <a:lstStyle>
            <a:lvl1pPr algn="l">
              <a:defRPr sz="3840" b="1">
                <a:solidFill>
                  <a:srgbClr val="E97F02"/>
                </a:solidFill>
                <a:latin typeface="Helvetica" pitchFamily="2" charset="0"/>
                <a:ea typeface="Helvetica" pitchFamily="2" charset="0"/>
                <a:cs typeface="Helvetica" pitchFamily="2" charset="0"/>
              </a:defRPr>
            </a:lvl1pPr>
          </a:lstStyle>
          <a:p>
            <a:r>
              <a:rPr lang="en-US" dirty="0" smtClean="0"/>
              <a:t>	Click to edit Master title style</a:t>
            </a:r>
            <a:endParaRPr lang="en-US" dirty="0"/>
          </a:p>
        </p:txBody>
      </p:sp>
      <p:sp>
        <p:nvSpPr>
          <p:cNvPr id="3" name="Espace réservé du contenu 2"/>
          <p:cNvSpPr>
            <a:spLocks noGrp="1"/>
          </p:cNvSpPr>
          <p:nvPr>
            <p:ph idx="1" hasCustomPrompt="1"/>
          </p:nvPr>
        </p:nvSpPr>
        <p:spPr/>
        <p:txBody>
          <a:bodyPr>
            <a:normAutofit/>
          </a:bodyPr>
          <a:lstStyle>
            <a:lvl1pPr>
              <a:defRPr sz="2880">
                <a:solidFill>
                  <a:srgbClr val="E97F02"/>
                </a:solidFill>
                <a:latin typeface="Helvetica" pitchFamily="2" charset="0"/>
                <a:ea typeface="Helvetica" pitchFamily="2" charset="0"/>
                <a:cs typeface="Helvetica" pitchFamily="2" charset="0"/>
              </a:defRPr>
            </a:lvl1pPr>
            <a:lvl2pPr>
              <a:defRPr sz="2400">
                <a:solidFill>
                  <a:srgbClr val="E97F02"/>
                </a:solidFill>
                <a:latin typeface="Helvetica" pitchFamily="2" charset="0"/>
                <a:ea typeface="Helvetica" pitchFamily="2" charset="0"/>
                <a:cs typeface="Helvetica" pitchFamily="2" charset="0"/>
              </a:defRPr>
            </a:lvl2pPr>
            <a:lvl3pPr>
              <a:defRPr sz="2160">
                <a:solidFill>
                  <a:srgbClr val="E97F02"/>
                </a:solidFill>
                <a:latin typeface="Helvetica" pitchFamily="2" charset="0"/>
                <a:ea typeface="Helvetica" pitchFamily="2" charset="0"/>
                <a:cs typeface="Helvetica" pitchFamily="2" charset="0"/>
              </a:defRPr>
            </a:lvl3pPr>
            <a:lvl4pPr>
              <a:defRPr sz="1920">
                <a:solidFill>
                  <a:srgbClr val="E97F02"/>
                </a:solidFill>
                <a:latin typeface="Helvetica" pitchFamily="2" charset="0"/>
                <a:ea typeface="Helvetica" pitchFamily="2" charset="0"/>
                <a:cs typeface="Helvetica" pitchFamily="2" charset="0"/>
              </a:defRPr>
            </a:lvl4pPr>
            <a:lvl5pPr>
              <a:defRPr sz="1920">
                <a:solidFill>
                  <a:srgbClr val="E97F02"/>
                </a:solidFill>
                <a:latin typeface="Helvetica" pitchFamily="2" charset="0"/>
                <a:ea typeface="Helvetica" pitchFamily="2" charset="0"/>
                <a:cs typeface="Helvetica" pitchFamily="2"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sp>
        <p:nvSpPr>
          <p:cNvPr id="4" name="Espace réservé de la date 3"/>
          <p:cNvSpPr>
            <a:spLocks noGrp="1"/>
          </p:cNvSpPr>
          <p:nvPr>
            <p:ph type="dt" sz="half" idx="10"/>
          </p:nvPr>
        </p:nvSpPr>
        <p:spPr/>
        <p:txBody>
          <a:bodyPr/>
          <a:lstStyle>
            <a:lvl1pPr>
              <a:defRPr>
                <a:latin typeface="Helvetica" pitchFamily="2" charset="0"/>
                <a:ea typeface="Helvetica" pitchFamily="2" charset="0"/>
                <a:cs typeface="Helvetica" pitchFamily="2" charset="0"/>
              </a:defRPr>
            </a:lvl1pPr>
          </a:lstStyle>
          <a:p>
            <a:fld id="{DAE5A09B-D604-4A22-B906-C22C6CD8E4B1}" type="datetimeFigureOut">
              <a:rPr lang="en-US" smtClean="0"/>
              <a:pPr/>
              <a:t>22-Nov-18</a:t>
            </a:fld>
            <a:endParaRPr lang="en-US"/>
          </a:p>
        </p:txBody>
      </p:sp>
      <p:sp>
        <p:nvSpPr>
          <p:cNvPr id="6" name="Espace réservé du numéro de diapositive 5"/>
          <p:cNvSpPr>
            <a:spLocks noGrp="1"/>
          </p:cNvSpPr>
          <p:nvPr>
            <p:ph type="sldNum" sz="quarter" idx="12"/>
          </p:nvPr>
        </p:nvSpPr>
        <p:spPr/>
        <p:txBody>
          <a:bodyPr/>
          <a:lstStyle>
            <a:lvl1pPr>
              <a:defRPr>
                <a:latin typeface="Helvetica" pitchFamily="2" charset="0"/>
                <a:ea typeface="Helvetica" pitchFamily="2" charset="0"/>
                <a:cs typeface="Helvetica" pitchFamily="2" charset="0"/>
              </a:defRPr>
            </a:lvl1pPr>
          </a:lstStyle>
          <a:p>
            <a:fld id="{09337C73-6FA9-45D2-9AFC-0B7166467F7F}" type="slidenum">
              <a:rPr lang="en-US" smtClean="0"/>
              <a:pPr/>
              <a:t>‹#›</a:t>
            </a:fld>
            <a:endParaRPr lang="en-US"/>
          </a:p>
        </p:txBody>
      </p:sp>
    </p:spTree>
    <p:extLst>
      <p:ext uri="{BB962C8B-B14F-4D97-AF65-F5344CB8AC3E}">
        <p14:creationId xmlns:p14="http://schemas.microsoft.com/office/powerpoint/2010/main" val="363773662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6739006-746F-45D7-9065-CAA4CB844F24}"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B2B114F-C660-4B68-8DB1-86BFB2D8E134}" type="slidenum">
              <a:rPr lang="en-AU" smtClean="0"/>
              <a:pPr/>
              <a:t>‹#›</a:t>
            </a:fld>
            <a:endParaRPr lang="en-AU"/>
          </a:p>
        </p:txBody>
      </p:sp>
      <p:sp>
        <p:nvSpPr>
          <p:cNvPr id="7" name="TextBox 6"/>
          <p:cNvSpPr txBox="1"/>
          <p:nvPr userDrawn="1"/>
        </p:nvSpPr>
        <p:spPr>
          <a:xfrm>
            <a:off x="1166582" y="1496850"/>
            <a:ext cx="1212784" cy="1938992"/>
          </a:xfrm>
          <a:prstGeom prst="rect">
            <a:avLst/>
          </a:prstGeom>
          <a:noFill/>
        </p:spPr>
        <p:txBody>
          <a:bodyPr wrap="square" rtlCol="0">
            <a:spAutoFit/>
          </a:bodyPr>
          <a:lstStyle/>
          <a:p>
            <a:r>
              <a:rPr lang="en-AU" sz="12000" b="1" dirty="0" smtClean="0">
                <a:solidFill>
                  <a:srgbClr val="0A3F7F"/>
                </a:solidFill>
                <a:latin typeface="Arial" panose="020B0604020202020204" pitchFamily="34" charset="0"/>
                <a:cs typeface="Arial" panose="020B0604020202020204" pitchFamily="34" charset="0"/>
              </a:rPr>
              <a:t>1</a:t>
            </a:r>
            <a:endParaRPr lang="en-AU" sz="12000" b="1" dirty="0">
              <a:solidFill>
                <a:srgbClr val="0A3F7F"/>
              </a:solidFill>
              <a:latin typeface="Arial" panose="020B0604020202020204" pitchFamily="34" charset="0"/>
              <a:cs typeface="Arial" panose="020B0604020202020204" pitchFamily="34" charset="0"/>
            </a:endParaRPr>
          </a:p>
        </p:txBody>
      </p:sp>
      <p:cxnSp>
        <p:nvCxnSpPr>
          <p:cNvPr id="8" name="Straight Connector 7"/>
          <p:cNvCxnSpPr/>
          <p:nvPr userDrawn="1"/>
        </p:nvCxnSpPr>
        <p:spPr>
          <a:xfrm>
            <a:off x="2240760" y="1838723"/>
            <a:ext cx="0" cy="923981"/>
          </a:xfrm>
          <a:prstGeom prst="line">
            <a:avLst/>
          </a:prstGeom>
          <a:ln w="57150">
            <a:solidFill>
              <a:srgbClr val="0A3F7F"/>
            </a:solidFill>
          </a:ln>
        </p:spPr>
        <p:style>
          <a:lnRef idx="1">
            <a:schemeClr val="accent1"/>
          </a:lnRef>
          <a:fillRef idx="0">
            <a:schemeClr val="accent1"/>
          </a:fillRef>
          <a:effectRef idx="0">
            <a:schemeClr val="accent1"/>
          </a:effectRef>
          <a:fontRef idx="minor">
            <a:schemeClr val="tx1"/>
          </a:fontRef>
        </p:style>
      </p:cxnSp>
      <p:sp>
        <p:nvSpPr>
          <p:cNvPr id="9" name="Title Placeholder 1"/>
          <p:cNvSpPr txBox="1">
            <a:spLocks/>
          </p:cNvSpPr>
          <p:nvPr userDrawn="1"/>
        </p:nvSpPr>
        <p:spPr>
          <a:xfrm>
            <a:off x="2379365" y="2352127"/>
            <a:ext cx="7839055" cy="51742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solidFill>
                  <a:schemeClr val="bg1"/>
                </a:solidFill>
                <a:latin typeface="Arial" panose="020B0604020202020204" pitchFamily="34" charset="0"/>
                <a:cs typeface="Arial" panose="020B0604020202020204" pitchFamily="34" charset="0"/>
              </a:rPr>
              <a:t>1.1 Section – Font 30</a:t>
            </a:r>
            <a:endParaRPr lang="en-US" sz="3600" dirty="0">
              <a:solidFill>
                <a:schemeClr val="bg1"/>
              </a:solidFill>
              <a:latin typeface="Arial" panose="020B0604020202020204" pitchFamily="34" charset="0"/>
              <a:cs typeface="Arial" panose="020B0604020202020204" pitchFamily="34" charset="0"/>
            </a:endParaRPr>
          </a:p>
        </p:txBody>
      </p:sp>
      <p:sp>
        <p:nvSpPr>
          <p:cNvPr id="10" name="Title Placeholder 1"/>
          <p:cNvSpPr txBox="1">
            <a:spLocks/>
          </p:cNvSpPr>
          <p:nvPr userDrawn="1"/>
        </p:nvSpPr>
        <p:spPr>
          <a:xfrm>
            <a:off x="2379365" y="1838723"/>
            <a:ext cx="7839055" cy="517429"/>
          </a:xfrm>
          <a:prstGeom prst="rect">
            <a:avLst/>
          </a:prstGeom>
        </p:spPr>
        <p:txBody>
          <a:bodyPr vert="horz" lIns="109728" tIns="54864" rIns="109728" bIns="54864" rtlCol="0" anchor="ctr">
            <a:noAutofit/>
          </a:bodyPr>
          <a:lstStyle>
            <a:lvl1pPr algn="l" defTabSz="914400" rtl="0" eaLnBrk="1" latinLnBrk="0" hangingPunct="1">
              <a:lnSpc>
                <a:spcPct val="100000"/>
              </a:lnSpc>
              <a:spcBef>
                <a:spcPct val="0"/>
              </a:spcBef>
              <a:buNone/>
              <a:defRPr sz="3000" b="1" kern="1200" baseline="0">
                <a:solidFill>
                  <a:schemeClr val="bg1"/>
                </a:solidFill>
                <a:latin typeface="+mj-lt"/>
                <a:ea typeface="+mj-ea"/>
                <a:cs typeface="+mj-cs"/>
              </a:defRPr>
            </a:lvl1pPr>
          </a:lstStyle>
          <a:p>
            <a:r>
              <a:rPr lang="en-US" sz="4800" dirty="0" smtClean="0">
                <a:solidFill>
                  <a:srgbClr val="0A3F7F"/>
                </a:solidFill>
                <a:latin typeface="Arial" panose="020B0604020202020204" pitchFamily="34" charset="0"/>
                <a:cs typeface="Arial" panose="020B0604020202020204" pitchFamily="34" charset="0"/>
              </a:rPr>
              <a:t>Section</a:t>
            </a:r>
            <a:r>
              <a:rPr lang="en-US" sz="4800" baseline="0" dirty="0" smtClean="0">
                <a:solidFill>
                  <a:srgbClr val="0A3F7F"/>
                </a:solidFill>
                <a:latin typeface="Arial" panose="020B0604020202020204" pitchFamily="34" charset="0"/>
                <a:cs typeface="Arial" panose="020B0604020202020204" pitchFamily="34" charset="0"/>
              </a:rPr>
              <a:t> title – Font 40</a:t>
            </a:r>
            <a:endParaRPr lang="en-US" sz="4800" dirty="0">
              <a:solidFill>
                <a:srgbClr val="0A3F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4413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739006-746F-45D7-9065-CAA4CB844F24}" type="datetimeFigureOut">
              <a:rPr lang="en-AU" smtClean="0"/>
              <a:pPr/>
              <a:t>22/11/2018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8B2B114F-C660-4B68-8DB1-86BFB2D8E134}" type="slidenum">
              <a:rPr lang="en-AU" smtClean="0"/>
              <a:pPr/>
              <a:t>‹#›</a:t>
            </a:fld>
            <a:endParaRPr lang="en-AU"/>
          </a:p>
        </p:txBody>
      </p:sp>
    </p:spTree>
    <p:extLst>
      <p:ext uri="{BB962C8B-B14F-4D97-AF65-F5344CB8AC3E}">
        <p14:creationId xmlns:p14="http://schemas.microsoft.com/office/powerpoint/2010/main" val="4044574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972800" cy="6583363"/>
          </a:xfrm>
          <a:prstGeom prst="rect">
            <a:avLst/>
          </a:prstGeom>
        </p:spPr>
      </p:pic>
      <p:sp>
        <p:nvSpPr>
          <p:cNvPr id="2" name="Title 1"/>
          <p:cNvSpPr>
            <a:spLocks noGrp="1"/>
          </p:cNvSpPr>
          <p:nvPr>
            <p:ph type="ctrTitle" hasCustomPrompt="1"/>
          </p:nvPr>
        </p:nvSpPr>
        <p:spPr>
          <a:xfrm>
            <a:off x="754380" y="2367400"/>
            <a:ext cx="8229600" cy="1650798"/>
          </a:xfrm>
        </p:spPr>
        <p:txBody>
          <a:bodyPr anchor="b">
            <a:normAutofit/>
          </a:bodyPr>
          <a:lstStyle>
            <a:lvl1pPr algn="l">
              <a:lnSpc>
                <a:spcPct val="100000"/>
              </a:lnSpc>
              <a:defRPr sz="4800" b="1" baseline="0">
                <a:solidFill>
                  <a:schemeClr val="bg1"/>
                </a:solidFill>
                <a:latin typeface="Arial" panose="020B0604020202020204" pitchFamily="34" charset="0"/>
                <a:cs typeface="Arial" panose="020B0604020202020204" pitchFamily="34" charset="0"/>
              </a:defRPr>
            </a:lvl1pPr>
          </a:lstStyle>
          <a:p>
            <a:r>
              <a:rPr lang="en-US" dirty="0" smtClean="0"/>
              <a:t>PRESENTATION HEADING</a:t>
            </a:r>
            <a:br>
              <a:rPr lang="en-US" dirty="0" smtClean="0"/>
            </a:br>
            <a:r>
              <a:rPr lang="en-US" dirty="0" smtClean="0"/>
              <a:t>FONT 40</a:t>
            </a:r>
            <a:endParaRPr lang="en-AU" dirty="0"/>
          </a:p>
        </p:txBody>
      </p:sp>
      <p:sp>
        <p:nvSpPr>
          <p:cNvPr id="3" name="Subtitle 2"/>
          <p:cNvSpPr>
            <a:spLocks noGrp="1"/>
          </p:cNvSpPr>
          <p:nvPr>
            <p:ph type="subTitle" idx="1" hasCustomPrompt="1"/>
          </p:nvPr>
        </p:nvSpPr>
        <p:spPr>
          <a:xfrm>
            <a:off x="754380" y="4551239"/>
            <a:ext cx="8229600" cy="1144801"/>
          </a:xfrm>
        </p:spPr>
        <p:txBody>
          <a:bodyPr>
            <a:normAutofit/>
          </a:bodyPr>
          <a:lstStyle>
            <a:lvl1pPr marL="0" indent="0" algn="l">
              <a:buNone/>
              <a:defRPr sz="2520" b="1" baseline="0">
                <a:solidFill>
                  <a:srgbClr val="009BDA"/>
                </a:solidFill>
                <a:latin typeface="Arial" panose="020B0604020202020204" pitchFamily="34" charset="0"/>
                <a:cs typeface="Arial" panose="020B0604020202020204" pitchFamily="34" charset="0"/>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dirty="0" err="1" smtClean="0"/>
              <a:t>Pr</a:t>
            </a:r>
            <a:r>
              <a:rPr lang="en-AU" dirty="0" err="1" smtClean="0"/>
              <a:t>esented</a:t>
            </a:r>
            <a:r>
              <a:rPr lang="en-AU" dirty="0" smtClean="0"/>
              <a:t> by </a:t>
            </a:r>
            <a:r>
              <a:rPr lang="en-AU" dirty="0" err="1" smtClean="0"/>
              <a:t>Chungnt</a:t>
            </a:r>
            <a:endParaRPr lang="en-AU" dirty="0" smtClean="0"/>
          </a:p>
          <a:p>
            <a:r>
              <a:rPr lang="en-AU" dirty="0" smtClean="0"/>
              <a:t>03/2016 Font 21</a:t>
            </a:r>
            <a:endParaRPr lang="en-AU" dirty="0"/>
          </a:p>
        </p:txBody>
      </p:sp>
      <p:sp>
        <p:nvSpPr>
          <p:cNvPr id="4" name="Date Placeholder 3"/>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1211679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36997467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6" y="1641271"/>
            <a:ext cx="9464040" cy="2738496"/>
          </a:xfrm>
        </p:spPr>
        <p:txBody>
          <a:bodyPr anchor="b"/>
          <a:lstStyle>
            <a:lvl1pPr>
              <a:defRPr sz="7200"/>
            </a:lvl1pPr>
          </a:lstStyle>
          <a:p>
            <a:r>
              <a:rPr lang="en-US" smtClean="0"/>
              <a:t>Click to edit Master title style</a:t>
            </a:r>
            <a:endParaRPr lang="en-AU"/>
          </a:p>
        </p:txBody>
      </p:sp>
      <p:sp>
        <p:nvSpPr>
          <p:cNvPr id="3" name="Text Placeholder 2"/>
          <p:cNvSpPr>
            <a:spLocks noGrp="1"/>
          </p:cNvSpPr>
          <p:nvPr>
            <p:ph type="body" idx="1"/>
          </p:nvPr>
        </p:nvSpPr>
        <p:spPr>
          <a:xfrm>
            <a:off x="748666" y="4405673"/>
            <a:ext cx="9464040" cy="1440110"/>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11893628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754380" y="1752516"/>
            <a:ext cx="4640580" cy="41770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5577840" y="1752516"/>
            <a:ext cx="4640580" cy="41770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587472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6286" y="350503"/>
            <a:ext cx="9464040" cy="1272479"/>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756288" y="1613840"/>
            <a:ext cx="4642484" cy="790917"/>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4" name="Content Placeholder 3"/>
          <p:cNvSpPr>
            <a:spLocks noGrp="1"/>
          </p:cNvSpPr>
          <p:nvPr>
            <p:ph sz="half" idx="2"/>
          </p:nvPr>
        </p:nvSpPr>
        <p:spPr>
          <a:xfrm>
            <a:off x="756288" y="2404758"/>
            <a:ext cx="4642484" cy="35370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5554980" y="1613840"/>
            <a:ext cx="4665346" cy="790917"/>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6" name="Content Placeholder 5"/>
          <p:cNvSpPr>
            <a:spLocks noGrp="1"/>
          </p:cNvSpPr>
          <p:nvPr>
            <p:ph sz="quarter" idx="4"/>
          </p:nvPr>
        </p:nvSpPr>
        <p:spPr>
          <a:xfrm>
            <a:off x="5554980" y="2404758"/>
            <a:ext cx="4665346" cy="35370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1271423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11901457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15174795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6287" y="438891"/>
            <a:ext cx="3539490" cy="1536118"/>
          </a:xfrm>
        </p:spPr>
        <p:txBody>
          <a:bodyPr anchor="b"/>
          <a:lstStyle>
            <a:lvl1pPr>
              <a:defRPr sz="3840"/>
            </a:lvl1pPr>
          </a:lstStyle>
          <a:p>
            <a:r>
              <a:rPr lang="en-US" smtClean="0"/>
              <a:t>Click to edit Master title style</a:t>
            </a:r>
            <a:endParaRPr lang="en-AU"/>
          </a:p>
        </p:txBody>
      </p:sp>
      <p:sp>
        <p:nvSpPr>
          <p:cNvPr id="3" name="Content Placeholder 2"/>
          <p:cNvSpPr>
            <a:spLocks noGrp="1"/>
          </p:cNvSpPr>
          <p:nvPr>
            <p:ph idx="1"/>
          </p:nvPr>
        </p:nvSpPr>
        <p:spPr>
          <a:xfrm>
            <a:off x="4665346" y="947883"/>
            <a:ext cx="5554980" cy="4678455"/>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756287" y="1975010"/>
            <a:ext cx="3539490" cy="3658948"/>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730633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6287" y="438891"/>
            <a:ext cx="3539490" cy="1536118"/>
          </a:xfrm>
        </p:spPr>
        <p:txBody>
          <a:bodyPr anchor="b"/>
          <a:lstStyle>
            <a:lvl1pPr>
              <a:defRPr sz="3840"/>
            </a:lvl1pPr>
          </a:lstStyle>
          <a:p>
            <a:r>
              <a:rPr lang="en-US" smtClean="0"/>
              <a:t>Click to edit Master title style</a:t>
            </a:r>
            <a:endParaRPr lang="en-AU"/>
          </a:p>
        </p:txBody>
      </p:sp>
      <p:sp>
        <p:nvSpPr>
          <p:cNvPr id="3" name="Picture Placeholder 2"/>
          <p:cNvSpPr>
            <a:spLocks noGrp="1"/>
          </p:cNvSpPr>
          <p:nvPr>
            <p:ph type="pic" idx="1"/>
          </p:nvPr>
        </p:nvSpPr>
        <p:spPr>
          <a:xfrm>
            <a:off x="4665346" y="947883"/>
            <a:ext cx="5554980" cy="4678455"/>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AU"/>
          </a:p>
        </p:txBody>
      </p:sp>
      <p:sp>
        <p:nvSpPr>
          <p:cNvPr id="4" name="Text Placeholder 3"/>
          <p:cNvSpPr>
            <a:spLocks noGrp="1"/>
          </p:cNvSpPr>
          <p:nvPr>
            <p:ph type="body" sz="half" idx="2"/>
          </p:nvPr>
        </p:nvSpPr>
        <p:spPr>
          <a:xfrm>
            <a:off x="756287" y="1975010"/>
            <a:ext cx="3539490" cy="3658948"/>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37584714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8404705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2" y="350503"/>
            <a:ext cx="2366010" cy="5579096"/>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754381" y="350503"/>
            <a:ext cx="6915150" cy="55790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3EF3C7A-2124-4C90-AE49-1BFBEFA0B1E6}" type="datetimeFigureOut">
              <a:rPr lang="en-AU" smtClean="0"/>
              <a:pPr/>
              <a:t>22/11/2018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208B0A-D2E3-417E-B38B-3B39440D3E62}" type="slidenum">
              <a:rPr lang="en-AU" smtClean="0"/>
              <a:pPr/>
              <a:t>‹#›</a:t>
            </a:fld>
            <a:endParaRPr lang="en-AU"/>
          </a:p>
        </p:txBody>
      </p:sp>
    </p:spTree>
    <p:extLst>
      <p:ext uri="{BB962C8B-B14F-4D97-AF65-F5344CB8AC3E}">
        <p14:creationId xmlns:p14="http://schemas.microsoft.com/office/powerpoint/2010/main" val="321534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6.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54380" y="1752516"/>
            <a:ext cx="9464040" cy="4177083"/>
          </a:xfrm>
          <a:prstGeom prst="rect">
            <a:avLst/>
          </a:prstGeom>
        </p:spPr>
        <p:txBody>
          <a:bodyPr vert="horz" lIns="91440" tIns="45720" rIns="91440" bIns="45720" rtlCol="0">
            <a:normAutofit/>
          </a:bodyPr>
          <a:lstStyle/>
          <a:p>
            <a:pPr lvl="0"/>
            <a:r>
              <a:rPr lang="en-US" dirty="0" smtClean="0"/>
              <a:t>Click to edit Master text styles – Font 30</a:t>
            </a:r>
          </a:p>
          <a:p>
            <a:pPr lvl="1"/>
            <a:r>
              <a:rPr lang="en-US" dirty="0" smtClean="0"/>
              <a:t>Second level – Font 24</a:t>
            </a:r>
          </a:p>
          <a:p>
            <a:pPr lvl="2"/>
            <a:r>
              <a:rPr lang="en-US" dirty="0" smtClean="0"/>
              <a:t>Third level – Font 21</a:t>
            </a:r>
          </a:p>
          <a:p>
            <a:pPr lvl="3"/>
            <a:r>
              <a:rPr lang="en-US" dirty="0" smtClean="0"/>
              <a:t>Fourth level – Font 18</a:t>
            </a:r>
          </a:p>
          <a:p>
            <a:pPr lvl="4"/>
            <a:r>
              <a:rPr lang="en-US" dirty="0" smtClean="0"/>
              <a:t>Fifth level – Font 18</a:t>
            </a:r>
            <a:endParaRPr lang="en-US" dirty="0"/>
          </a:p>
        </p:txBody>
      </p:sp>
      <p:sp>
        <p:nvSpPr>
          <p:cNvPr id="4" name="Date Placeholder 3"/>
          <p:cNvSpPr>
            <a:spLocks noGrp="1"/>
          </p:cNvSpPr>
          <p:nvPr>
            <p:ph type="dt" sz="half" idx="2"/>
          </p:nvPr>
        </p:nvSpPr>
        <p:spPr>
          <a:xfrm>
            <a:off x="754380" y="6101804"/>
            <a:ext cx="2468880" cy="350503"/>
          </a:xfrm>
          <a:prstGeom prst="rect">
            <a:avLst/>
          </a:prstGeom>
        </p:spPr>
        <p:txBody>
          <a:bodyPr vert="horz" lIns="91440" tIns="45720" rIns="91440" bIns="45720" rtlCol="0" anchor="ctr"/>
          <a:lstStyle>
            <a:lvl1pPr algn="l">
              <a:defRPr sz="1440">
                <a:solidFill>
                  <a:schemeClr val="tx1">
                    <a:tint val="75000"/>
                  </a:schemeClr>
                </a:solidFill>
              </a:defRPr>
            </a:lvl1pPr>
          </a:lstStyle>
          <a:p>
            <a:fld id="{7E7A1596-045F-4F9E-80A2-C3354CB0C6BE}" type="datetimeFigureOut">
              <a:rPr lang="en-AU" smtClean="0"/>
              <a:pPr/>
              <a:t>22/11/2018</a:t>
            </a:fld>
            <a:endParaRPr lang="en-AU"/>
          </a:p>
        </p:txBody>
      </p:sp>
      <p:sp>
        <p:nvSpPr>
          <p:cNvPr id="5" name="Footer Placeholder 4"/>
          <p:cNvSpPr>
            <a:spLocks noGrp="1"/>
          </p:cNvSpPr>
          <p:nvPr>
            <p:ph type="ftr" sz="quarter" idx="3"/>
          </p:nvPr>
        </p:nvSpPr>
        <p:spPr>
          <a:xfrm>
            <a:off x="3634740" y="6101804"/>
            <a:ext cx="3703320" cy="350503"/>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7749540" y="6101804"/>
            <a:ext cx="2468880" cy="350503"/>
          </a:xfrm>
          <a:prstGeom prst="rect">
            <a:avLst/>
          </a:prstGeom>
        </p:spPr>
        <p:txBody>
          <a:bodyPr vert="horz" lIns="91440" tIns="45720" rIns="91440" bIns="45720" rtlCol="0" anchor="ctr"/>
          <a:lstStyle>
            <a:lvl1pPr algn="r">
              <a:defRPr sz="1440">
                <a:solidFill>
                  <a:schemeClr val="tx1">
                    <a:tint val="75000"/>
                  </a:schemeClr>
                </a:solidFill>
              </a:defRPr>
            </a:lvl1pPr>
          </a:lstStyle>
          <a:p>
            <a:fld id="{494CD724-B5E4-4E20-AE93-D374628F3A77}" type="slidenum">
              <a:rPr lang="en-AU" smtClean="0"/>
              <a:pPr/>
              <a:t>‹#›</a:t>
            </a:fld>
            <a:endParaRPr lang="en-AU"/>
          </a:p>
        </p:txBody>
      </p:sp>
      <p:pic>
        <p:nvPicPr>
          <p:cNvPr id="2" name="Picture 1"/>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59" y="0"/>
            <a:ext cx="10971085" cy="6583363"/>
          </a:xfrm>
          <a:prstGeom prst="rect">
            <a:avLst/>
          </a:prstGeom>
        </p:spPr>
      </p:pic>
    </p:spTree>
    <p:extLst>
      <p:ext uri="{BB962C8B-B14F-4D97-AF65-F5344CB8AC3E}">
        <p14:creationId xmlns:p14="http://schemas.microsoft.com/office/powerpoint/2010/main" val="11143901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720" r:id="rId3"/>
    <p:sldLayoutId id="2147483663" r:id="rId4"/>
    <p:sldLayoutId id="2147483664" r:id="rId5"/>
    <p:sldLayoutId id="2147483665" r:id="rId6"/>
    <p:sldLayoutId id="2147483666" r:id="rId7"/>
    <p:sldLayoutId id="2147483667" r:id="rId8"/>
    <p:sldLayoutId id="2147483668" r:id="rId9"/>
    <p:sldLayoutId id="2147483670" r:id="rId10"/>
    <p:sldLayoutId id="2147483671" r:id="rId11"/>
    <p:sldLayoutId id="2147483741" r:id="rId12"/>
    <p:sldLayoutId id="2147483743" r:id="rId13"/>
  </p:sldLayoutIdLst>
  <p:txStyles>
    <p:titleStyle>
      <a:lvl1pPr algn="l" defTabSz="1097280" rtl="0" eaLnBrk="1" latinLnBrk="0" hangingPunct="1">
        <a:lnSpc>
          <a:spcPct val="100000"/>
        </a:lnSpc>
        <a:spcBef>
          <a:spcPct val="0"/>
        </a:spcBef>
        <a:buNone/>
        <a:defRPr sz="4800" b="1" kern="1200" baseline="0">
          <a:solidFill>
            <a:schemeClr val="bg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60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52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 y="0"/>
            <a:ext cx="10971085" cy="6583363"/>
          </a:xfrm>
          <a:prstGeom prst="rect">
            <a:avLst/>
          </a:prstGeom>
        </p:spPr>
      </p:pic>
      <p:sp>
        <p:nvSpPr>
          <p:cNvPr id="2" name="Title Placeholder 1"/>
          <p:cNvSpPr>
            <a:spLocks noGrp="1"/>
          </p:cNvSpPr>
          <p:nvPr>
            <p:ph type="title"/>
          </p:nvPr>
        </p:nvSpPr>
        <p:spPr>
          <a:xfrm>
            <a:off x="754380" y="350503"/>
            <a:ext cx="9464040" cy="1272479"/>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754380" y="1752516"/>
            <a:ext cx="9464040" cy="417708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Date Placeholder 3"/>
          <p:cNvSpPr>
            <a:spLocks noGrp="1"/>
          </p:cNvSpPr>
          <p:nvPr>
            <p:ph type="dt" sz="half" idx="2"/>
          </p:nvPr>
        </p:nvSpPr>
        <p:spPr>
          <a:xfrm>
            <a:off x="754380" y="6101803"/>
            <a:ext cx="2468880" cy="350503"/>
          </a:xfrm>
          <a:prstGeom prst="rect">
            <a:avLst/>
          </a:prstGeom>
        </p:spPr>
        <p:txBody>
          <a:bodyPr vert="horz" lIns="91440" tIns="45720" rIns="91440" bIns="45720" rtlCol="0" anchor="ctr"/>
          <a:lstStyle>
            <a:lvl1pPr algn="l">
              <a:defRPr sz="1440">
                <a:solidFill>
                  <a:schemeClr val="tx1">
                    <a:tint val="75000"/>
                  </a:schemeClr>
                </a:solidFill>
              </a:defRPr>
            </a:lvl1pPr>
          </a:lstStyle>
          <a:p>
            <a:fld id="{B6739006-746F-45D7-9065-CAA4CB844F24}" type="datetimeFigureOut">
              <a:rPr lang="en-AU" smtClean="0"/>
              <a:pPr/>
              <a:t>22/11/2018</a:t>
            </a:fld>
            <a:endParaRPr lang="en-AU"/>
          </a:p>
        </p:txBody>
      </p:sp>
      <p:sp>
        <p:nvSpPr>
          <p:cNvPr id="5" name="Footer Placeholder 4"/>
          <p:cNvSpPr>
            <a:spLocks noGrp="1"/>
          </p:cNvSpPr>
          <p:nvPr>
            <p:ph type="ftr" sz="quarter" idx="3"/>
          </p:nvPr>
        </p:nvSpPr>
        <p:spPr>
          <a:xfrm>
            <a:off x="3634740" y="6101803"/>
            <a:ext cx="3703320" cy="350503"/>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7749540" y="6101803"/>
            <a:ext cx="2468880" cy="350503"/>
          </a:xfrm>
          <a:prstGeom prst="rect">
            <a:avLst/>
          </a:prstGeom>
        </p:spPr>
        <p:txBody>
          <a:bodyPr vert="horz" lIns="91440" tIns="45720" rIns="91440" bIns="45720" rtlCol="0" anchor="ctr"/>
          <a:lstStyle>
            <a:lvl1pPr algn="r">
              <a:defRPr sz="1440">
                <a:solidFill>
                  <a:schemeClr val="tx1">
                    <a:tint val="75000"/>
                  </a:schemeClr>
                </a:solidFill>
              </a:defRPr>
            </a:lvl1pPr>
          </a:lstStyle>
          <a:p>
            <a:fld id="{8B2B114F-C660-4B68-8DB1-86BFB2D8E134}" type="slidenum">
              <a:rPr lang="en-AU" smtClean="0"/>
              <a:pPr/>
              <a:t>‹#›</a:t>
            </a:fld>
            <a:endParaRPr lang="en-AU"/>
          </a:p>
        </p:txBody>
      </p:sp>
    </p:spTree>
    <p:extLst>
      <p:ext uri="{BB962C8B-B14F-4D97-AF65-F5344CB8AC3E}">
        <p14:creationId xmlns:p14="http://schemas.microsoft.com/office/powerpoint/2010/main" val="2830576848"/>
      </p:ext>
    </p:extLst>
  </p:cSld>
  <p:clrMap bg1="lt1" tx1="dk1" bg2="lt2" tx2="dk2" accent1="accent1" accent2="accent2" accent3="accent3" accent4="accent4" accent5="accent5" accent6="accent6" hlink="hlink" folHlink="folHlink"/>
  <p:sldLayoutIdLst>
    <p:sldLayoutId id="2147483686" r:id="rId1"/>
    <p:sldLayoutId id="2147483691" r:id="rId2"/>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50503"/>
            <a:ext cx="9464040" cy="1272479"/>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754380" y="1752516"/>
            <a:ext cx="9464040" cy="417708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754380" y="6101803"/>
            <a:ext cx="2468880" cy="350503"/>
          </a:xfrm>
          <a:prstGeom prst="rect">
            <a:avLst/>
          </a:prstGeom>
        </p:spPr>
        <p:txBody>
          <a:bodyPr vert="horz" lIns="91440" tIns="45720" rIns="91440" bIns="45720" rtlCol="0" anchor="ctr"/>
          <a:lstStyle>
            <a:lvl1pPr algn="l">
              <a:defRPr sz="1440">
                <a:solidFill>
                  <a:schemeClr val="tx1">
                    <a:tint val="75000"/>
                  </a:schemeClr>
                </a:solidFill>
              </a:defRPr>
            </a:lvl1pPr>
          </a:lstStyle>
          <a:p>
            <a:fld id="{53EF3C7A-2124-4C90-AE49-1BFBEFA0B1E6}" type="datetimeFigureOut">
              <a:rPr lang="en-AU" smtClean="0"/>
              <a:pPr/>
              <a:t>22/11/2018</a:t>
            </a:fld>
            <a:endParaRPr lang="en-AU"/>
          </a:p>
        </p:txBody>
      </p:sp>
      <p:sp>
        <p:nvSpPr>
          <p:cNvPr id="5" name="Footer Placeholder 4"/>
          <p:cNvSpPr>
            <a:spLocks noGrp="1"/>
          </p:cNvSpPr>
          <p:nvPr>
            <p:ph type="ftr" sz="quarter" idx="3"/>
          </p:nvPr>
        </p:nvSpPr>
        <p:spPr>
          <a:xfrm>
            <a:off x="3634740" y="6101803"/>
            <a:ext cx="3703320" cy="350503"/>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7749540" y="6101803"/>
            <a:ext cx="2468880" cy="350503"/>
          </a:xfrm>
          <a:prstGeom prst="rect">
            <a:avLst/>
          </a:prstGeom>
        </p:spPr>
        <p:txBody>
          <a:bodyPr vert="horz" lIns="91440" tIns="45720" rIns="91440" bIns="45720" rtlCol="0" anchor="ctr"/>
          <a:lstStyle>
            <a:lvl1pPr algn="r">
              <a:defRPr sz="1440">
                <a:solidFill>
                  <a:schemeClr val="tx1">
                    <a:tint val="75000"/>
                  </a:schemeClr>
                </a:solidFill>
              </a:defRPr>
            </a:lvl1pPr>
          </a:lstStyle>
          <a:p>
            <a:fld id="{D9208B0A-D2E3-417E-B38B-3B39440D3E62}" type="slidenum">
              <a:rPr lang="en-AU" smtClean="0"/>
              <a:pPr/>
              <a:t>‹#›</a:t>
            </a:fld>
            <a:endParaRPr lang="en-AU"/>
          </a:p>
        </p:txBody>
      </p:sp>
    </p:spTree>
    <p:extLst>
      <p:ext uri="{BB962C8B-B14F-4D97-AF65-F5344CB8AC3E}">
        <p14:creationId xmlns:p14="http://schemas.microsoft.com/office/powerpoint/2010/main" val="78890151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chart" Target="../charts/char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8.jpeg"/><Relationship Id="rId5" Type="http://schemas.openxmlformats.org/officeDocument/2006/relationships/chart" Target="../charts/chart4.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chart" Target="../charts/chart6.xml"/><Relationship Id="rId5" Type="http://schemas.openxmlformats.org/officeDocument/2006/relationships/image" Target="../media/image16.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3.jp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chart" Target="../charts/chart7.xm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13.xml"/><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7.png"/><Relationship Id="rId1" Type="http://schemas.openxmlformats.org/officeDocument/2006/relationships/slideLayout" Target="../slideLayouts/slideLayout13.xml"/><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075" y="1087974"/>
            <a:ext cx="9688566" cy="1959644"/>
          </a:xfrm>
        </p:spPr>
        <p:txBody>
          <a:bodyPr>
            <a:normAutofit/>
          </a:bodyPr>
          <a:lstStyle/>
          <a:p>
            <a:r>
              <a:rPr lang="en-AU" sz="3200" dirty="0" err="1"/>
              <a:t>Phát</a:t>
            </a:r>
            <a:r>
              <a:rPr lang="en-AU" sz="3200" dirty="0"/>
              <a:t> </a:t>
            </a:r>
            <a:r>
              <a:rPr lang="en-AU" sz="3200" dirty="0" err="1"/>
              <a:t>triển</a:t>
            </a:r>
            <a:r>
              <a:rPr lang="en-AU" sz="3200" dirty="0"/>
              <a:t> </a:t>
            </a:r>
            <a:r>
              <a:rPr lang="en-AU" sz="3200" dirty="0" err="1"/>
              <a:t>thanh</a:t>
            </a:r>
            <a:r>
              <a:rPr lang="en-AU" sz="3200" dirty="0"/>
              <a:t> </a:t>
            </a:r>
            <a:r>
              <a:rPr lang="en-AU" sz="3200" dirty="0" err="1"/>
              <a:t>toán</a:t>
            </a:r>
            <a:r>
              <a:rPr lang="en-AU" sz="3200" dirty="0"/>
              <a:t> </a:t>
            </a:r>
            <a:r>
              <a:rPr lang="en-AU" sz="3200" dirty="0" err="1"/>
              <a:t>thẻ</a:t>
            </a:r>
            <a:r>
              <a:rPr lang="en-AU" sz="3200" dirty="0"/>
              <a:t>, </a:t>
            </a:r>
            <a:r>
              <a:rPr lang="en-AU" sz="3200" dirty="0" err="1"/>
              <a:t>góp</a:t>
            </a:r>
            <a:r>
              <a:rPr lang="en-AU" sz="3200" dirty="0"/>
              <a:t> </a:t>
            </a:r>
            <a:r>
              <a:rPr lang="en-AU" sz="3200" dirty="0" err="1"/>
              <a:t>phần</a:t>
            </a:r>
            <a:r>
              <a:rPr lang="en-AU" sz="3200" dirty="0"/>
              <a:t> </a:t>
            </a:r>
            <a:r>
              <a:rPr lang="en-AU" sz="3200" dirty="0" err="1"/>
              <a:t>đa</a:t>
            </a:r>
            <a:r>
              <a:rPr lang="en-AU" sz="3200" dirty="0"/>
              <a:t> </a:t>
            </a:r>
            <a:r>
              <a:rPr lang="en-AU" sz="3200" dirty="0" err="1"/>
              <a:t>dạng</a:t>
            </a:r>
            <a:r>
              <a:rPr lang="en-AU" sz="3200" dirty="0"/>
              <a:t> </a:t>
            </a:r>
            <a:r>
              <a:rPr lang="en-AU" sz="3200" dirty="0" err="1"/>
              <a:t>hóa</a:t>
            </a:r>
            <a:r>
              <a:rPr lang="en-AU" sz="3200" dirty="0"/>
              <a:t> </a:t>
            </a:r>
            <a:r>
              <a:rPr lang="en-AU" sz="3200" dirty="0" err="1"/>
              <a:t>các</a:t>
            </a:r>
            <a:r>
              <a:rPr lang="en-AU" sz="3200" dirty="0"/>
              <a:t> </a:t>
            </a:r>
            <a:r>
              <a:rPr lang="en-AU" sz="3200" dirty="0" err="1"/>
              <a:t>dịch</a:t>
            </a:r>
            <a:r>
              <a:rPr lang="en-AU" sz="3200" dirty="0"/>
              <a:t> </a:t>
            </a:r>
            <a:r>
              <a:rPr lang="en-AU" sz="3200" dirty="0" err="1"/>
              <a:t>vụ</a:t>
            </a:r>
            <a:r>
              <a:rPr lang="en-AU" sz="3200" dirty="0"/>
              <a:t> </a:t>
            </a:r>
            <a:r>
              <a:rPr lang="en-AU" sz="3200" dirty="0" err="1"/>
              <a:t>ngân</a:t>
            </a:r>
            <a:r>
              <a:rPr lang="en-AU" sz="3200" dirty="0"/>
              <a:t> </a:t>
            </a:r>
            <a:r>
              <a:rPr lang="en-AU" sz="3200" dirty="0" err="1"/>
              <a:t>hàng</a:t>
            </a:r>
            <a:r>
              <a:rPr lang="en-AU" sz="3200" dirty="0"/>
              <a:t> </a:t>
            </a:r>
            <a:r>
              <a:rPr lang="en-AU" sz="3200" dirty="0" err="1"/>
              <a:t>bán</a:t>
            </a:r>
            <a:r>
              <a:rPr lang="en-AU" sz="3200" dirty="0"/>
              <a:t> </a:t>
            </a:r>
            <a:r>
              <a:rPr lang="en-AU" sz="3200" dirty="0" err="1"/>
              <a:t>lẻ</a:t>
            </a:r>
            <a:r>
              <a:rPr lang="en-AU" sz="3200" dirty="0"/>
              <a:t> </a:t>
            </a:r>
            <a:r>
              <a:rPr lang="en-AU" sz="3200" dirty="0" err="1"/>
              <a:t>tại</a:t>
            </a:r>
            <a:r>
              <a:rPr lang="en-AU" sz="3200" dirty="0"/>
              <a:t> Việt Nam</a:t>
            </a:r>
            <a:endParaRPr lang="en-AU" sz="3200" dirty="0"/>
          </a:p>
        </p:txBody>
      </p:sp>
      <p:sp>
        <p:nvSpPr>
          <p:cNvPr id="3" name="Subtitle 2"/>
          <p:cNvSpPr>
            <a:spLocks noGrp="1"/>
          </p:cNvSpPr>
          <p:nvPr>
            <p:ph type="subTitle" idx="1"/>
          </p:nvPr>
        </p:nvSpPr>
        <p:spPr>
          <a:xfrm>
            <a:off x="163075" y="3780709"/>
            <a:ext cx="6583365" cy="907332"/>
          </a:xfrm>
        </p:spPr>
        <p:txBody>
          <a:bodyPr>
            <a:normAutofit/>
          </a:bodyPr>
          <a:lstStyle/>
          <a:p>
            <a:r>
              <a:rPr lang="en-AU" sz="2000" b="1" dirty="0" smtClean="0">
                <a:solidFill>
                  <a:srgbClr val="002060"/>
                </a:solidFill>
              </a:rPr>
              <a:t>Nguyễn Quang Minh – </a:t>
            </a:r>
            <a:r>
              <a:rPr lang="en-AU" sz="2000" b="1" dirty="0" err="1" smtClean="0">
                <a:solidFill>
                  <a:srgbClr val="002060"/>
                </a:solidFill>
              </a:rPr>
              <a:t>Phó</a:t>
            </a:r>
            <a:r>
              <a:rPr lang="en-AU" sz="2000" b="1" dirty="0" smtClean="0">
                <a:solidFill>
                  <a:srgbClr val="002060"/>
                </a:solidFill>
              </a:rPr>
              <a:t> </a:t>
            </a:r>
            <a:r>
              <a:rPr lang="en-AU" sz="2000" b="1" dirty="0" err="1" smtClean="0">
                <a:solidFill>
                  <a:srgbClr val="002060"/>
                </a:solidFill>
              </a:rPr>
              <a:t>Tổng</a:t>
            </a:r>
            <a:r>
              <a:rPr lang="en-AU" sz="2000" b="1" dirty="0" smtClean="0">
                <a:solidFill>
                  <a:srgbClr val="002060"/>
                </a:solidFill>
              </a:rPr>
              <a:t> </a:t>
            </a:r>
            <a:r>
              <a:rPr lang="en-AU" sz="2000" b="1" dirty="0" err="1" smtClean="0">
                <a:solidFill>
                  <a:srgbClr val="002060"/>
                </a:solidFill>
              </a:rPr>
              <a:t>giám</a:t>
            </a:r>
            <a:r>
              <a:rPr lang="en-AU" sz="2000" b="1" dirty="0" smtClean="0">
                <a:solidFill>
                  <a:srgbClr val="002060"/>
                </a:solidFill>
              </a:rPr>
              <a:t> </a:t>
            </a:r>
            <a:r>
              <a:rPr lang="en-AU" sz="2000" b="1" dirty="0" err="1" smtClean="0">
                <a:solidFill>
                  <a:srgbClr val="002060"/>
                </a:solidFill>
              </a:rPr>
              <a:t>đốc</a:t>
            </a:r>
            <a:r>
              <a:rPr lang="en-AU" sz="2000" b="1" dirty="0">
                <a:solidFill>
                  <a:srgbClr val="002060"/>
                </a:solidFill>
              </a:rPr>
              <a:t> </a:t>
            </a:r>
            <a:r>
              <a:rPr lang="en-AU" sz="2000" b="1" dirty="0" smtClean="0">
                <a:solidFill>
                  <a:srgbClr val="002060"/>
                </a:solidFill>
              </a:rPr>
              <a:t>NAPAS</a:t>
            </a:r>
          </a:p>
        </p:txBody>
      </p:sp>
      <p:pic>
        <p:nvPicPr>
          <p:cNvPr id="5" name="Picture 4"/>
          <p:cNvPicPr>
            <a:picLocks noChangeAspect="1"/>
          </p:cNvPicPr>
          <p:nvPr/>
        </p:nvPicPr>
        <p:blipFill>
          <a:blip r:embed="rId3"/>
          <a:stretch>
            <a:fillRect/>
          </a:stretch>
        </p:blipFill>
        <p:spPr>
          <a:xfrm>
            <a:off x="420914" y="414567"/>
            <a:ext cx="6734175" cy="1438275"/>
          </a:xfrm>
          <a:prstGeom prst="rect">
            <a:avLst/>
          </a:prstGeom>
        </p:spPr>
      </p:pic>
      <p:pic>
        <p:nvPicPr>
          <p:cNvPr id="6" name="Picture 5"/>
          <p:cNvPicPr>
            <a:picLocks noChangeAspect="1"/>
          </p:cNvPicPr>
          <p:nvPr/>
        </p:nvPicPr>
        <p:blipFill>
          <a:blip r:embed="rId4"/>
          <a:stretch>
            <a:fillRect/>
          </a:stretch>
        </p:blipFill>
        <p:spPr>
          <a:xfrm>
            <a:off x="420914" y="292535"/>
            <a:ext cx="2547953" cy="1093860"/>
          </a:xfrm>
          <a:prstGeom prst="rect">
            <a:avLst/>
          </a:prstGeom>
        </p:spPr>
      </p:pic>
      <p:sp>
        <p:nvSpPr>
          <p:cNvPr id="8" name="Subtitle 2"/>
          <p:cNvSpPr txBox="1">
            <a:spLocks/>
          </p:cNvSpPr>
          <p:nvPr/>
        </p:nvSpPr>
        <p:spPr>
          <a:xfrm>
            <a:off x="3454757" y="5766735"/>
            <a:ext cx="6583365" cy="907332"/>
          </a:xfrm>
          <a:prstGeom prst="rect">
            <a:avLst/>
          </a:prstGeom>
        </p:spPr>
        <p:txBody>
          <a:bodyPr vert="horz" lIns="91440" tIns="45720" rIns="91440" bIns="45720" rtlCol="0">
            <a:normAutofit/>
          </a:bodyPr>
          <a:lstStyle>
            <a:lvl1pPr marL="0" indent="0" algn="l" defTabSz="1097280" rtl="0" eaLnBrk="1" latinLnBrk="0" hangingPunct="1">
              <a:lnSpc>
                <a:spcPct val="90000"/>
              </a:lnSpc>
              <a:spcBef>
                <a:spcPts val="1200"/>
              </a:spcBef>
              <a:buFont typeface="Arial" panose="020B0604020202020204" pitchFamily="34" charset="0"/>
              <a:buNone/>
              <a:defRPr sz="2520" kern="1200" baseline="0">
                <a:solidFill>
                  <a:srgbClr val="009BDA"/>
                </a:solidFill>
                <a:latin typeface="+mn-lt"/>
                <a:ea typeface="+mn-ea"/>
                <a:cs typeface="+mn-cs"/>
              </a:defRPr>
            </a:lvl1pPr>
            <a:lvl2pPr marL="548640" indent="0" algn="ctr" defTabSz="1097280"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2pPr>
            <a:lvl3pPr marL="1097280" indent="0" algn="ctr" defTabSz="1097280"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3pPr>
            <a:lvl4pPr marL="1645920" indent="0" algn="ctr" defTabSz="1097280" rtl="0" eaLnBrk="1" latinLnBrk="0" hangingPunct="1">
              <a:lnSpc>
                <a:spcPct val="90000"/>
              </a:lnSpc>
              <a:spcBef>
                <a:spcPts val="600"/>
              </a:spcBef>
              <a:buFont typeface="Arial" panose="020B0604020202020204" pitchFamily="34" charset="0"/>
              <a:buNone/>
              <a:defRPr sz="1920" kern="1200">
                <a:solidFill>
                  <a:schemeClr val="tx1"/>
                </a:solidFill>
                <a:latin typeface="+mn-lt"/>
                <a:ea typeface="+mn-ea"/>
                <a:cs typeface="+mn-cs"/>
              </a:defRPr>
            </a:lvl4pPr>
            <a:lvl5pPr marL="2194560" indent="0" algn="ctr" defTabSz="1097280" rtl="0" eaLnBrk="1" latinLnBrk="0" hangingPunct="1">
              <a:lnSpc>
                <a:spcPct val="90000"/>
              </a:lnSpc>
              <a:spcBef>
                <a:spcPts val="600"/>
              </a:spcBef>
              <a:buFont typeface="Arial" panose="020B0604020202020204" pitchFamily="34" charset="0"/>
              <a:buNone/>
              <a:defRPr sz="1920" kern="1200">
                <a:solidFill>
                  <a:schemeClr val="tx1"/>
                </a:solidFill>
                <a:latin typeface="+mn-lt"/>
                <a:ea typeface="+mn-ea"/>
                <a:cs typeface="+mn-cs"/>
              </a:defRPr>
            </a:lvl5pPr>
            <a:lvl6pPr marL="2743200" indent="0" algn="ctr" defTabSz="1097280" rtl="0" eaLnBrk="1" latinLnBrk="0" hangingPunct="1">
              <a:lnSpc>
                <a:spcPct val="90000"/>
              </a:lnSpc>
              <a:spcBef>
                <a:spcPts val="600"/>
              </a:spcBef>
              <a:buFont typeface="Arial" panose="020B0604020202020204" pitchFamily="34" charset="0"/>
              <a:buNone/>
              <a:defRPr sz="1920" kern="1200">
                <a:solidFill>
                  <a:schemeClr val="tx1"/>
                </a:solidFill>
                <a:latin typeface="+mn-lt"/>
                <a:ea typeface="+mn-ea"/>
                <a:cs typeface="+mn-cs"/>
              </a:defRPr>
            </a:lvl6pPr>
            <a:lvl7pPr marL="3291840" indent="0" algn="ctr" defTabSz="1097280" rtl="0" eaLnBrk="1" latinLnBrk="0" hangingPunct="1">
              <a:lnSpc>
                <a:spcPct val="90000"/>
              </a:lnSpc>
              <a:spcBef>
                <a:spcPts val="600"/>
              </a:spcBef>
              <a:buFont typeface="Arial" panose="020B0604020202020204" pitchFamily="34" charset="0"/>
              <a:buNone/>
              <a:defRPr sz="1920" kern="1200">
                <a:solidFill>
                  <a:schemeClr val="tx1"/>
                </a:solidFill>
                <a:latin typeface="+mn-lt"/>
                <a:ea typeface="+mn-ea"/>
                <a:cs typeface="+mn-cs"/>
              </a:defRPr>
            </a:lvl7pPr>
            <a:lvl8pPr marL="3840480" indent="0" algn="ctr" defTabSz="1097280" rtl="0" eaLnBrk="1" latinLnBrk="0" hangingPunct="1">
              <a:lnSpc>
                <a:spcPct val="90000"/>
              </a:lnSpc>
              <a:spcBef>
                <a:spcPts val="600"/>
              </a:spcBef>
              <a:buFont typeface="Arial" panose="020B0604020202020204" pitchFamily="34" charset="0"/>
              <a:buNone/>
              <a:defRPr sz="1920" kern="1200">
                <a:solidFill>
                  <a:schemeClr val="tx1"/>
                </a:solidFill>
                <a:latin typeface="+mn-lt"/>
                <a:ea typeface="+mn-ea"/>
                <a:cs typeface="+mn-cs"/>
              </a:defRPr>
            </a:lvl8pPr>
            <a:lvl9pPr marL="4389120" indent="0" algn="ctr" defTabSz="1097280" rtl="0" eaLnBrk="1" latinLnBrk="0" hangingPunct="1">
              <a:lnSpc>
                <a:spcPct val="90000"/>
              </a:lnSpc>
              <a:spcBef>
                <a:spcPts val="600"/>
              </a:spcBef>
              <a:buFont typeface="Arial" panose="020B0604020202020204" pitchFamily="34" charset="0"/>
              <a:buNone/>
              <a:defRPr sz="1920" kern="1200">
                <a:solidFill>
                  <a:schemeClr val="tx1"/>
                </a:solidFill>
                <a:latin typeface="+mn-lt"/>
                <a:ea typeface="+mn-ea"/>
                <a:cs typeface="+mn-cs"/>
              </a:defRPr>
            </a:lvl9pPr>
          </a:lstStyle>
          <a:p>
            <a:r>
              <a:rPr lang="en-AU" sz="1800" b="1" dirty="0" smtClean="0">
                <a:solidFill>
                  <a:srgbClr val="002060"/>
                </a:solidFill>
              </a:rPr>
              <a:t>TP. </a:t>
            </a:r>
            <a:r>
              <a:rPr lang="en-AU" sz="1800" b="1" dirty="0" err="1" smtClean="0">
                <a:solidFill>
                  <a:srgbClr val="002060"/>
                </a:solidFill>
              </a:rPr>
              <a:t>Hồ</a:t>
            </a:r>
            <a:r>
              <a:rPr lang="en-AU" sz="1800" b="1" dirty="0" smtClean="0">
                <a:solidFill>
                  <a:srgbClr val="002060"/>
                </a:solidFill>
              </a:rPr>
              <a:t> </a:t>
            </a:r>
            <a:r>
              <a:rPr lang="en-AU" sz="1800" b="1" dirty="0" err="1" smtClean="0">
                <a:solidFill>
                  <a:srgbClr val="002060"/>
                </a:solidFill>
              </a:rPr>
              <a:t>Chí</a:t>
            </a:r>
            <a:r>
              <a:rPr lang="en-AU" sz="1800" b="1" dirty="0" smtClean="0">
                <a:solidFill>
                  <a:srgbClr val="002060"/>
                </a:solidFill>
              </a:rPr>
              <a:t> Minh, 11/2018</a:t>
            </a:r>
            <a:endParaRPr lang="en-AU" sz="1800" b="1" dirty="0">
              <a:solidFill>
                <a:srgbClr val="002060"/>
              </a:solidFill>
            </a:endParaRPr>
          </a:p>
        </p:txBody>
      </p:sp>
    </p:spTree>
    <p:extLst>
      <p:ext uri="{BB962C8B-B14F-4D97-AF65-F5344CB8AC3E}">
        <p14:creationId xmlns:p14="http://schemas.microsoft.com/office/powerpoint/2010/main" val="40557395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3027914"/>
            <a:ext cx="2248930" cy="553998"/>
          </a:xfrm>
          <a:prstGeom prst="rect">
            <a:avLst/>
          </a:prstGeom>
          <a:noFill/>
        </p:spPr>
        <p:txBody>
          <a:bodyPr wrap="square" rtlCol="0">
            <a:spAutoFit/>
          </a:bodyPr>
          <a:lstStyle/>
          <a:p>
            <a:pPr algn="ctr"/>
            <a:r>
              <a:rPr lang="en-US" sz="3000" b="1" dirty="0" err="1" smtClean="0">
                <a:solidFill>
                  <a:srgbClr val="0A3F7F"/>
                </a:solidFill>
              </a:rPr>
              <a:t>NỘI</a:t>
            </a:r>
            <a:r>
              <a:rPr lang="en-US" sz="3000" b="1" dirty="0" smtClean="0">
                <a:solidFill>
                  <a:srgbClr val="0A3F7F"/>
                </a:solidFill>
              </a:rPr>
              <a:t> DUNG</a:t>
            </a:r>
          </a:p>
        </p:txBody>
      </p:sp>
      <p:cxnSp>
        <p:nvCxnSpPr>
          <p:cNvPr id="3" name="Straight Connector 2"/>
          <p:cNvCxnSpPr/>
          <p:nvPr/>
        </p:nvCxnSpPr>
        <p:spPr>
          <a:xfrm>
            <a:off x="2248931" y="1166669"/>
            <a:ext cx="0" cy="5336088"/>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397212" y="1569223"/>
            <a:ext cx="8189998" cy="5478423"/>
          </a:xfrm>
          <a:prstGeom prst="rect">
            <a:avLst/>
          </a:prstGeom>
          <a:noFill/>
        </p:spPr>
        <p:txBody>
          <a:bodyPr wrap="square" rtlCol="0">
            <a:spAutoFit/>
          </a:bodyPr>
          <a:lstStyle/>
          <a:p>
            <a:pPr marL="457200" indent="-457200" algn="just">
              <a:lnSpc>
                <a:spcPct val="200000"/>
              </a:lnSpc>
              <a:buAutoNum type="arabicPeriod"/>
            </a:pPr>
            <a:r>
              <a:rPr lang="en-US" sz="2500" b="1" dirty="0" err="1" smtClean="0">
                <a:solidFill>
                  <a:srgbClr val="0A3F7F"/>
                </a:solidFill>
              </a:rPr>
              <a:t>Lịch</a:t>
            </a:r>
            <a:r>
              <a:rPr lang="en-US" sz="2500" b="1" dirty="0" smtClean="0">
                <a:solidFill>
                  <a:srgbClr val="0A3F7F"/>
                </a:solidFill>
              </a:rPr>
              <a:t> </a:t>
            </a:r>
            <a:r>
              <a:rPr lang="en-US" sz="2500" b="1" dirty="0" err="1" smtClean="0">
                <a:solidFill>
                  <a:srgbClr val="0A3F7F"/>
                </a:solidFill>
              </a:rPr>
              <a:t>sử</a:t>
            </a:r>
            <a:r>
              <a:rPr lang="en-US" sz="2500" b="1" dirty="0" smtClean="0">
                <a:solidFill>
                  <a:srgbClr val="0A3F7F"/>
                </a:solidFill>
              </a:rPr>
              <a:t> </a:t>
            </a:r>
            <a:r>
              <a:rPr lang="en-US" sz="2500" b="1" dirty="0" err="1" smtClean="0">
                <a:solidFill>
                  <a:srgbClr val="0A3F7F"/>
                </a:solidFill>
              </a:rPr>
              <a:t>phát</a:t>
            </a:r>
            <a:r>
              <a:rPr lang="en-US" sz="2500" b="1" dirty="0" smtClean="0">
                <a:solidFill>
                  <a:srgbClr val="0A3F7F"/>
                </a:solidFill>
              </a:rPr>
              <a:t> </a:t>
            </a:r>
            <a:r>
              <a:rPr lang="en-US" sz="2500" b="1" dirty="0" err="1" smtClean="0">
                <a:solidFill>
                  <a:srgbClr val="0A3F7F"/>
                </a:solidFill>
              </a:rPr>
              <a:t>triển</a:t>
            </a:r>
            <a:r>
              <a:rPr lang="en-US" sz="2500" b="1" dirty="0" smtClean="0">
                <a:solidFill>
                  <a:srgbClr val="0A3F7F"/>
                </a:solidFill>
              </a:rPr>
              <a:t> </a:t>
            </a:r>
            <a:r>
              <a:rPr lang="en-US" sz="2500" b="1" dirty="0" err="1" smtClean="0">
                <a:solidFill>
                  <a:srgbClr val="0A3F7F"/>
                </a:solidFill>
              </a:rPr>
              <a:t>của</a:t>
            </a:r>
            <a:r>
              <a:rPr lang="en-US" sz="2500" b="1" dirty="0" smtClean="0">
                <a:solidFill>
                  <a:srgbClr val="0A3F7F"/>
                </a:solidFill>
              </a:rPr>
              <a:t> </a:t>
            </a:r>
            <a:r>
              <a:rPr lang="en-US" sz="2500" b="1" dirty="0" err="1" smtClean="0">
                <a:solidFill>
                  <a:srgbClr val="0A3F7F"/>
                </a:solidFill>
              </a:rPr>
              <a:t>các</a:t>
            </a:r>
            <a:r>
              <a:rPr lang="en-US" sz="2500" b="1" dirty="0" smtClean="0">
                <a:solidFill>
                  <a:srgbClr val="0A3F7F"/>
                </a:solidFill>
              </a:rPr>
              <a:t> </a:t>
            </a:r>
            <a:r>
              <a:rPr lang="en-US" sz="2500" b="1" dirty="0" err="1" smtClean="0">
                <a:solidFill>
                  <a:srgbClr val="0A3F7F"/>
                </a:solidFill>
              </a:rPr>
              <a:t>hình</a:t>
            </a:r>
            <a:r>
              <a:rPr lang="en-US" sz="2500" b="1" dirty="0" smtClean="0">
                <a:solidFill>
                  <a:srgbClr val="0A3F7F"/>
                </a:solidFill>
              </a:rPr>
              <a:t> </a:t>
            </a:r>
            <a:r>
              <a:rPr lang="en-US" sz="2500" b="1" dirty="0" err="1" smtClean="0">
                <a:solidFill>
                  <a:srgbClr val="0A3F7F"/>
                </a:solidFill>
              </a:rPr>
              <a:t>thức</a:t>
            </a:r>
            <a:r>
              <a:rPr lang="en-US" sz="2500" b="1" dirty="0" smtClean="0">
                <a:solidFill>
                  <a:srgbClr val="0A3F7F"/>
                </a:solidFill>
              </a:rPr>
              <a:t> </a:t>
            </a:r>
            <a:r>
              <a:rPr lang="en-US" sz="2500" b="1" dirty="0" err="1" smtClean="0">
                <a:solidFill>
                  <a:srgbClr val="0A3F7F"/>
                </a:solidFill>
              </a:rPr>
              <a:t>thanh</a:t>
            </a:r>
            <a:r>
              <a:rPr lang="en-US" sz="2500" b="1" dirty="0" smtClean="0">
                <a:solidFill>
                  <a:srgbClr val="0A3F7F"/>
                </a:solidFill>
              </a:rPr>
              <a:t> </a:t>
            </a:r>
            <a:r>
              <a:rPr lang="en-US" sz="2500" b="1" dirty="0" err="1" smtClean="0">
                <a:solidFill>
                  <a:srgbClr val="0A3F7F"/>
                </a:solidFill>
              </a:rPr>
              <a:t>toán</a:t>
            </a:r>
            <a:endParaRPr lang="en-US" sz="2500" b="1" dirty="0">
              <a:solidFill>
                <a:srgbClr val="0A3F7F"/>
              </a:solidFill>
            </a:endParaRPr>
          </a:p>
          <a:p>
            <a:pPr marL="457200" indent="-457200" algn="just">
              <a:lnSpc>
                <a:spcPct val="200000"/>
              </a:lnSpc>
              <a:buAutoNum type="arabicPeriod"/>
            </a:pPr>
            <a:r>
              <a:rPr lang="en-US" sz="2500" b="1" dirty="0" err="1" smtClean="0">
                <a:solidFill>
                  <a:srgbClr val="0A3F7F"/>
                </a:solidFill>
              </a:rPr>
              <a:t>Thực</a:t>
            </a:r>
            <a:r>
              <a:rPr lang="en-US" sz="2500" b="1" dirty="0" smtClean="0">
                <a:solidFill>
                  <a:srgbClr val="0A3F7F"/>
                </a:solidFill>
              </a:rPr>
              <a:t> </a:t>
            </a:r>
            <a:r>
              <a:rPr lang="en-US" sz="2500" b="1" dirty="0" err="1" smtClean="0">
                <a:solidFill>
                  <a:srgbClr val="0A3F7F"/>
                </a:solidFill>
              </a:rPr>
              <a:t>trạng</a:t>
            </a:r>
            <a:r>
              <a:rPr lang="en-US" sz="2500" b="1" dirty="0" smtClean="0">
                <a:solidFill>
                  <a:srgbClr val="0A3F7F"/>
                </a:solidFill>
              </a:rPr>
              <a:t> </a:t>
            </a:r>
            <a:r>
              <a:rPr lang="en-US" sz="2500" b="1" dirty="0" err="1" smtClean="0">
                <a:solidFill>
                  <a:srgbClr val="0A3F7F"/>
                </a:solidFill>
              </a:rPr>
              <a:t>và</a:t>
            </a:r>
            <a:r>
              <a:rPr lang="en-US" sz="2500" b="1" dirty="0" smtClean="0">
                <a:solidFill>
                  <a:srgbClr val="0A3F7F"/>
                </a:solidFill>
              </a:rPr>
              <a:t> </a:t>
            </a:r>
            <a:r>
              <a:rPr lang="en-US" sz="2500" b="1" dirty="0" err="1" smtClean="0">
                <a:solidFill>
                  <a:srgbClr val="0A3F7F"/>
                </a:solidFill>
              </a:rPr>
              <a:t>xu</a:t>
            </a:r>
            <a:r>
              <a:rPr lang="en-US" sz="2500" b="1" dirty="0" smtClean="0">
                <a:solidFill>
                  <a:srgbClr val="0A3F7F"/>
                </a:solidFill>
              </a:rPr>
              <a:t> </a:t>
            </a:r>
            <a:r>
              <a:rPr lang="en-US" sz="2500" b="1" dirty="0" err="1" smtClean="0">
                <a:solidFill>
                  <a:srgbClr val="0A3F7F"/>
                </a:solidFill>
              </a:rPr>
              <a:t>hướng</a:t>
            </a:r>
            <a:r>
              <a:rPr lang="en-US" sz="2500" b="1" dirty="0" smtClean="0">
                <a:solidFill>
                  <a:srgbClr val="0A3F7F"/>
                </a:solidFill>
              </a:rPr>
              <a:t> </a:t>
            </a:r>
            <a:r>
              <a:rPr lang="vi-VN" sz="2500" b="1" dirty="0" smtClean="0">
                <a:solidFill>
                  <a:srgbClr val="0A3F7F"/>
                </a:solidFill>
              </a:rPr>
              <a:t>thanh </a:t>
            </a:r>
            <a:r>
              <a:rPr lang="vi-VN" sz="2500" b="1" dirty="0">
                <a:solidFill>
                  <a:srgbClr val="0A3F7F"/>
                </a:solidFill>
              </a:rPr>
              <a:t>toán thẻ tại </a:t>
            </a:r>
            <a:r>
              <a:rPr lang="vi-VN" sz="2500" b="1" dirty="0" smtClean="0">
                <a:solidFill>
                  <a:srgbClr val="0A3F7F"/>
                </a:solidFill>
              </a:rPr>
              <a:t>V</a:t>
            </a:r>
            <a:r>
              <a:rPr lang="en-US" sz="2500" b="1" dirty="0" err="1" smtClean="0">
                <a:solidFill>
                  <a:srgbClr val="0A3F7F"/>
                </a:solidFill>
              </a:rPr>
              <a:t>iệt</a:t>
            </a:r>
            <a:r>
              <a:rPr lang="en-US" sz="2500" b="1" dirty="0" smtClean="0">
                <a:solidFill>
                  <a:srgbClr val="0A3F7F"/>
                </a:solidFill>
              </a:rPr>
              <a:t> Nam</a:t>
            </a:r>
            <a:r>
              <a:rPr lang="vi-VN" sz="2500" b="1" dirty="0" smtClean="0">
                <a:solidFill>
                  <a:srgbClr val="0A3F7F"/>
                </a:solidFill>
              </a:rPr>
              <a:t> </a:t>
            </a:r>
            <a:endParaRPr lang="en-US" sz="2500" b="1" dirty="0" smtClean="0">
              <a:solidFill>
                <a:srgbClr val="0A3F7F"/>
              </a:solidFill>
            </a:endParaRPr>
          </a:p>
          <a:p>
            <a:pPr marL="457200" indent="-457200" algn="just">
              <a:lnSpc>
                <a:spcPct val="200000"/>
              </a:lnSpc>
              <a:buAutoNum type="arabicPeriod"/>
            </a:pPr>
            <a:r>
              <a:rPr lang="en-US" sz="2500" b="1" dirty="0" err="1" smtClean="0">
                <a:solidFill>
                  <a:srgbClr val="0A3F7F"/>
                </a:solidFill>
              </a:rPr>
              <a:t>Vai</a:t>
            </a:r>
            <a:r>
              <a:rPr lang="en-US" sz="2500" b="1" dirty="0" smtClean="0">
                <a:solidFill>
                  <a:srgbClr val="0A3F7F"/>
                </a:solidFill>
              </a:rPr>
              <a:t> </a:t>
            </a:r>
            <a:r>
              <a:rPr lang="en-US" sz="2500" b="1" dirty="0" err="1" smtClean="0">
                <a:solidFill>
                  <a:srgbClr val="0A3F7F"/>
                </a:solidFill>
              </a:rPr>
              <a:t>trò</a:t>
            </a:r>
            <a:r>
              <a:rPr lang="en-US" sz="2500" b="1" dirty="0" smtClean="0">
                <a:solidFill>
                  <a:srgbClr val="0A3F7F"/>
                </a:solidFill>
              </a:rPr>
              <a:t> </a:t>
            </a:r>
            <a:r>
              <a:rPr lang="en-US" sz="2500" b="1" dirty="0" err="1" smtClean="0">
                <a:solidFill>
                  <a:srgbClr val="0A3F7F"/>
                </a:solidFill>
              </a:rPr>
              <a:t>của</a:t>
            </a:r>
            <a:r>
              <a:rPr lang="en-US" sz="2500" b="1" dirty="0" smtClean="0">
                <a:solidFill>
                  <a:srgbClr val="0A3F7F"/>
                </a:solidFill>
              </a:rPr>
              <a:t> NAPAS </a:t>
            </a:r>
            <a:r>
              <a:rPr lang="en-US" sz="2500" b="1" dirty="0" err="1" smtClean="0">
                <a:solidFill>
                  <a:srgbClr val="0A3F7F"/>
                </a:solidFill>
              </a:rPr>
              <a:t>trong</a:t>
            </a:r>
            <a:r>
              <a:rPr lang="en-US" sz="2500" b="1" dirty="0" smtClean="0">
                <a:solidFill>
                  <a:srgbClr val="0A3F7F"/>
                </a:solidFill>
              </a:rPr>
              <a:t> </a:t>
            </a:r>
            <a:r>
              <a:rPr lang="en-US" sz="2500" b="1" dirty="0" err="1" smtClean="0">
                <a:solidFill>
                  <a:srgbClr val="0A3F7F"/>
                </a:solidFill>
              </a:rPr>
              <a:t>thúc</a:t>
            </a:r>
            <a:r>
              <a:rPr lang="en-US" sz="2500" b="1" dirty="0" smtClean="0">
                <a:solidFill>
                  <a:srgbClr val="0A3F7F"/>
                </a:solidFill>
              </a:rPr>
              <a:t> </a:t>
            </a:r>
            <a:r>
              <a:rPr lang="en-US" sz="2500" b="1" dirty="0" err="1" smtClean="0">
                <a:solidFill>
                  <a:srgbClr val="0A3F7F"/>
                </a:solidFill>
              </a:rPr>
              <a:t>đẩy</a:t>
            </a:r>
            <a:r>
              <a:rPr lang="en-US" sz="2500" b="1" dirty="0" smtClean="0">
                <a:solidFill>
                  <a:srgbClr val="0A3F7F"/>
                </a:solidFill>
              </a:rPr>
              <a:t> </a:t>
            </a:r>
            <a:r>
              <a:rPr lang="en-US" sz="2500" b="1" dirty="0" err="1" smtClean="0">
                <a:solidFill>
                  <a:srgbClr val="0A3F7F"/>
                </a:solidFill>
              </a:rPr>
              <a:t>thanh</a:t>
            </a:r>
            <a:r>
              <a:rPr lang="en-US" sz="2500" b="1" dirty="0" smtClean="0">
                <a:solidFill>
                  <a:srgbClr val="0A3F7F"/>
                </a:solidFill>
              </a:rPr>
              <a:t> </a:t>
            </a:r>
            <a:r>
              <a:rPr lang="en-US" sz="2500" b="1" dirty="0" err="1" smtClean="0">
                <a:solidFill>
                  <a:srgbClr val="0A3F7F"/>
                </a:solidFill>
              </a:rPr>
              <a:t>toán</a:t>
            </a:r>
            <a:r>
              <a:rPr lang="en-US" sz="2500" b="1" dirty="0" smtClean="0">
                <a:solidFill>
                  <a:srgbClr val="0A3F7F"/>
                </a:solidFill>
              </a:rPr>
              <a:t> </a:t>
            </a:r>
            <a:r>
              <a:rPr lang="en-US" sz="2500" b="1" dirty="0" err="1" smtClean="0">
                <a:solidFill>
                  <a:srgbClr val="0A3F7F"/>
                </a:solidFill>
              </a:rPr>
              <a:t>thẻ</a:t>
            </a:r>
            <a:r>
              <a:rPr lang="en-US" sz="2500" b="1" dirty="0" smtClean="0">
                <a:solidFill>
                  <a:srgbClr val="0A3F7F"/>
                </a:solidFill>
              </a:rPr>
              <a:t>, </a:t>
            </a:r>
            <a:r>
              <a:rPr lang="en-US" sz="2500" b="1" dirty="0" err="1" smtClean="0">
                <a:solidFill>
                  <a:srgbClr val="0A3F7F"/>
                </a:solidFill>
              </a:rPr>
              <a:t>góp</a:t>
            </a:r>
            <a:r>
              <a:rPr lang="en-US" sz="2500" b="1" dirty="0" smtClean="0">
                <a:solidFill>
                  <a:srgbClr val="0A3F7F"/>
                </a:solidFill>
              </a:rPr>
              <a:t> </a:t>
            </a:r>
            <a:r>
              <a:rPr lang="en-US" sz="2500" b="1" dirty="0" err="1" smtClean="0">
                <a:solidFill>
                  <a:srgbClr val="0A3F7F"/>
                </a:solidFill>
              </a:rPr>
              <a:t>phần</a:t>
            </a:r>
            <a:r>
              <a:rPr lang="en-US" sz="2500" b="1" dirty="0">
                <a:solidFill>
                  <a:srgbClr val="0A3F7F"/>
                </a:solidFill>
              </a:rPr>
              <a:t> </a:t>
            </a:r>
            <a:r>
              <a:rPr lang="en-US" sz="2500" b="1" dirty="0" err="1" smtClean="0">
                <a:solidFill>
                  <a:srgbClr val="0A3F7F"/>
                </a:solidFill>
              </a:rPr>
              <a:t>phát</a:t>
            </a:r>
            <a:r>
              <a:rPr lang="en-US" sz="2500" b="1" dirty="0" smtClean="0">
                <a:solidFill>
                  <a:srgbClr val="0A3F7F"/>
                </a:solidFill>
              </a:rPr>
              <a:t> </a:t>
            </a:r>
            <a:r>
              <a:rPr lang="en-US" sz="2500" b="1" dirty="0" err="1" smtClean="0">
                <a:solidFill>
                  <a:srgbClr val="0A3F7F"/>
                </a:solidFill>
              </a:rPr>
              <a:t>triển</a:t>
            </a:r>
            <a:r>
              <a:rPr lang="en-US" sz="2500" b="1" dirty="0">
                <a:solidFill>
                  <a:srgbClr val="0A3F7F"/>
                </a:solidFill>
              </a:rPr>
              <a:t> </a:t>
            </a:r>
            <a:r>
              <a:rPr lang="en-US" sz="2500" b="1" dirty="0" err="1" smtClean="0">
                <a:solidFill>
                  <a:srgbClr val="0A3F7F"/>
                </a:solidFill>
              </a:rPr>
              <a:t>thanh</a:t>
            </a:r>
            <a:r>
              <a:rPr lang="en-US" sz="2500" b="1" dirty="0" smtClean="0">
                <a:solidFill>
                  <a:srgbClr val="0A3F7F"/>
                </a:solidFill>
              </a:rPr>
              <a:t> </a:t>
            </a:r>
            <a:r>
              <a:rPr lang="en-US" sz="2500" b="1" dirty="0" err="1" smtClean="0">
                <a:solidFill>
                  <a:srgbClr val="0A3F7F"/>
                </a:solidFill>
              </a:rPr>
              <a:t>toán</a:t>
            </a:r>
            <a:r>
              <a:rPr lang="en-US" sz="2500" b="1" dirty="0" smtClean="0">
                <a:solidFill>
                  <a:srgbClr val="0A3F7F"/>
                </a:solidFill>
              </a:rPr>
              <a:t> </a:t>
            </a:r>
            <a:r>
              <a:rPr lang="en-US" sz="2500" b="1" dirty="0" err="1" smtClean="0">
                <a:solidFill>
                  <a:srgbClr val="0A3F7F"/>
                </a:solidFill>
              </a:rPr>
              <a:t>bán</a:t>
            </a:r>
            <a:r>
              <a:rPr lang="en-US" sz="2500" b="1" dirty="0" smtClean="0">
                <a:solidFill>
                  <a:srgbClr val="0A3F7F"/>
                </a:solidFill>
              </a:rPr>
              <a:t> </a:t>
            </a:r>
            <a:r>
              <a:rPr lang="en-US" sz="2500" b="1" dirty="0" err="1" smtClean="0">
                <a:solidFill>
                  <a:srgbClr val="0A3F7F"/>
                </a:solidFill>
              </a:rPr>
              <a:t>lẻ</a:t>
            </a:r>
            <a:endParaRPr lang="en-US" sz="2500" b="1" dirty="0" smtClean="0">
              <a:solidFill>
                <a:srgbClr val="0A3F7F"/>
              </a:solidFill>
            </a:endParaRPr>
          </a:p>
          <a:p>
            <a:pPr marL="457200" indent="-457200" algn="just">
              <a:lnSpc>
                <a:spcPct val="200000"/>
              </a:lnSpc>
              <a:buAutoNum type="arabicPeriod"/>
            </a:pPr>
            <a:endParaRPr lang="en-US" sz="2500" b="1" dirty="0" smtClean="0">
              <a:solidFill>
                <a:srgbClr val="0A3F7F"/>
              </a:solidFill>
            </a:endParaRPr>
          </a:p>
          <a:p>
            <a:pPr marL="457200" indent="-457200" algn="just">
              <a:buAutoNum type="arabicPeriod"/>
            </a:pPr>
            <a:endParaRPr lang="en-US" sz="2500" b="1" dirty="0" smtClean="0">
              <a:solidFill>
                <a:srgbClr val="0A3F7F"/>
              </a:solidFill>
            </a:endParaRPr>
          </a:p>
          <a:p>
            <a:pPr marL="457200" indent="-457200">
              <a:buAutoNum type="arabicPeriod"/>
            </a:pPr>
            <a:endParaRPr lang="en-US" sz="2500" b="1" dirty="0">
              <a:solidFill>
                <a:srgbClr val="0A3F7F"/>
              </a:solidFill>
            </a:endParaRPr>
          </a:p>
        </p:txBody>
      </p:sp>
    </p:spTree>
    <p:extLst>
      <p:ext uri="{BB962C8B-B14F-4D97-AF65-F5344CB8AC3E}">
        <p14:creationId xmlns:p14="http://schemas.microsoft.com/office/powerpoint/2010/main" val="37215626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3027914"/>
            <a:ext cx="2248930" cy="553998"/>
          </a:xfrm>
          <a:prstGeom prst="rect">
            <a:avLst/>
          </a:prstGeom>
          <a:noFill/>
        </p:spPr>
        <p:txBody>
          <a:bodyPr wrap="square" rtlCol="0">
            <a:spAutoFit/>
          </a:bodyPr>
          <a:lstStyle/>
          <a:p>
            <a:pPr algn="ctr"/>
            <a:r>
              <a:rPr lang="en-US" sz="3000" b="1" dirty="0" err="1" smtClean="0">
                <a:solidFill>
                  <a:srgbClr val="0A3F7F"/>
                </a:solidFill>
              </a:rPr>
              <a:t>NỘI</a:t>
            </a:r>
            <a:r>
              <a:rPr lang="en-US" sz="3000" b="1" dirty="0" smtClean="0">
                <a:solidFill>
                  <a:srgbClr val="0A3F7F"/>
                </a:solidFill>
              </a:rPr>
              <a:t> DUNG</a:t>
            </a:r>
          </a:p>
        </p:txBody>
      </p:sp>
      <p:cxnSp>
        <p:nvCxnSpPr>
          <p:cNvPr id="3" name="Straight Connector 2"/>
          <p:cNvCxnSpPr/>
          <p:nvPr/>
        </p:nvCxnSpPr>
        <p:spPr>
          <a:xfrm>
            <a:off x="2248931" y="1166669"/>
            <a:ext cx="0" cy="5336088"/>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397212" y="1569223"/>
            <a:ext cx="8189998" cy="5478423"/>
          </a:xfrm>
          <a:prstGeom prst="rect">
            <a:avLst/>
          </a:prstGeom>
          <a:noFill/>
        </p:spPr>
        <p:txBody>
          <a:bodyPr wrap="square" rtlCol="0">
            <a:spAutoFit/>
          </a:bodyPr>
          <a:lstStyle/>
          <a:p>
            <a:pPr marL="457200" indent="-457200" algn="just">
              <a:lnSpc>
                <a:spcPct val="200000"/>
              </a:lnSpc>
              <a:buAutoNum type="arabicPeriod"/>
            </a:pPr>
            <a:r>
              <a:rPr lang="en-US" sz="2500" b="1" dirty="0" err="1" smtClean="0">
                <a:solidFill>
                  <a:srgbClr val="0A3F7F"/>
                </a:solidFill>
              </a:rPr>
              <a:t>Lịch</a:t>
            </a:r>
            <a:r>
              <a:rPr lang="en-US" sz="2500" b="1" dirty="0" smtClean="0">
                <a:solidFill>
                  <a:srgbClr val="0A3F7F"/>
                </a:solidFill>
              </a:rPr>
              <a:t> </a:t>
            </a:r>
            <a:r>
              <a:rPr lang="en-US" sz="2500" b="1" dirty="0" err="1" smtClean="0">
                <a:solidFill>
                  <a:srgbClr val="0A3F7F"/>
                </a:solidFill>
              </a:rPr>
              <a:t>sử</a:t>
            </a:r>
            <a:r>
              <a:rPr lang="en-US" sz="2500" b="1" dirty="0" smtClean="0">
                <a:solidFill>
                  <a:srgbClr val="0A3F7F"/>
                </a:solidFill>
              </a:rPr>
              <a:t> </a:t>
            </a:r>
            <a:r>
              <a:rPr lang="en-US" sz="2500" b="1" dirty="0" err="1" smtClean="0">
                <a:solidFill>
                  <a:srgbClr val="0A3F7F"/>
                </a:solidFill>
              </a:rPr>
              <a:t>phát</a:t>
            </a:r>
            <a:r>
              <a:rPr lang="en-US" sz="2500" b="1" dirty="0" smtClean="0">
                <a:solidFill>
                  <a:srgbClr val="0A3F7F"/>
                </a:solidFill>
              </a:rPr>
              <a:t> </a:t>
            </a:r>
            <a:r>
              <a:rPr lang="en-US" sz="2500" b="1" dirty="0" err="1" smtClean="0">
                <a:solidFill>
                  <a:srgbClr val="0A3F7F"/>
                </a:solidFill>
              </a:rPr>
              <a:t>triển</a:t>
            </a:r>
            <a:r>
              <a:rPr lang="en-US" sz="2500" b="1" dirty="0" smtClean="0">
                <a:solidFill>
                  <a:srgbClr val="0A3F7F"/>
                </a:solidFill>
              </a:rPr>
              <a:t> </a:t>
            </a:r>
            <a:r>
              <a:rPr lang="en-US" sz="2500" b="1" dirty="0" err="1" smtClean="0">
                <a:solidFill>
                  <a:srgbClr val="0A3F7F"/>
                </a:solidFill>
              </a:rPr>
              <a:t>của</a:t>
            </a:r>
            <a:r>
              <a:rPr lang="en-US" sz="2500" b="1" dirty="0" smtClean="0">
                <a:solidFill>
                  <a:srgbClr val="0A3F7F"/>
                </a:solidFill>
              </a:rPr>
              <a:t> </a:t>
            </a:r>
            <a:r>
              <a:rPr lang="en-US" sz="2500" b="1" dirty="0" err="1" smtClean="0">
                <a:solidFill>
                  <a:srgbClr val="0A3F7F"/>
                </a:solidFill>
              </a:rPr>
              <a:t>các</a:t>
            </a:r>
            <a:r>
              <a:rPr lang="en-US" sz="2500" b="1" dirty="0" smtClean="0">
                <a:solidFill>
                  <a:srgbClr val="0A3F7F"/>
                </a:solidFill>
              </a:rPr>
              <a:t> </a:t>
            </a:r>
            <a:r>
              <a:rPr lang="en-US" sz="2500" b="1" dirty="0" err="1" smtClean="0">
                <a:solidFill>
                  <a:srgbClr val="0A3F7F"/>
                </a:solidFill>
              </a:rPr>
              <a:t>hình</a:t>
            </a:r>
            <a:r>
              <a:rPr lang="en-US" sz="2500" b="1" dirty="0" smtClean="0">
                <a:solidFill>
                  <a:srgbClr val="0A3F7F"/>
                </a:solidFill>
              </a:rPr>
              <a:t> </a:t>
            </a:r>
            <a:r>
              <a:rPr lang="en-US" sz="2500" b="1" dirty="0" err="1" smtClean="0">
                <a:solidFill>
                  <a:srgbClr val="0A3F7F"/>
                </a:solidFill>
              </a:rPr>
              <a:t>thức</a:t>
            </a:r>
            <a:r>
              <a:rPr lang="en-US" sz="2500" b="1" dirty="0" smtClean="0">
                <a:solidFill>
                  <a:srgbClr val="0A3F7F"/>
                </a:solidFill>
              </a:rPr>
              <a:t> </a:t>
            </a:r>
            <a:r>
              <a:rPr lang="en-US" sz="2500" b="1" dirty="0" err="1" smtClean="0">
                <a:solidFill>
                  <a:srgbClr val="0A3F7F"/>
                </a:solidFill>
              </a:rPr>
              <a:t>thanh</a:t>
            </a:r>
            <a:r>
              <a:rPr lang="en-US" sz="2500" b="1" dirty="0" smtClean="0">
                <a:solidFill>
                  <a:srgbClr val="0A3F7F"/>
                </a:solidFill>
              </a:rPr>
              <a:t> </a:t>
            </a:r>
            <a:r>
              <a:rPr lang="en-US" sz="2500" b="1" dirty="0" err="1" smtClean="0">
                <a:solidFill>
                  <a:srgbClr val="0A3F7F"/>
                </a:solidFill>
              </a:rPr>
              <a:t>toán</a:t>
            </a:r>
            <a:endParaRPr lang="en-US" sz="2500" b="1" dirty="0">
              <a:solidFill>
                <a:srgbClr val="0A3F7F"/>
              </a:solidFill>
            </a:endParaRPr>
          </a:p>
          <a:p>
            <a:pPr marL="457200" indent="-457200" algn="just">
              <a:lnSpc>
                <a:spcPct val="200000"/>
              </a:lnSpc>
              <a:buAutoNum type="arabicPeriod"/>
            </a:pPr>
            <a:r>
              <a:rPr lang="en-US" sz="2500" b="1" dirty="0" err="1" smtClean="0">
                <a:solidFill>
                  <a:schemeClr val="accent1">
                    <a:lumMod val="40000"/>
                    <a:lumOff val="60000"/>
                  </a:schemeClr>
                </a:solidFill>
              </a:rPr>
              <a:t>Thực</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trạng</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và</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xu</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hướng</a:t>
            </a:r>
            <a:r>
              <a:rPr lang="en-US" sz="2500" b="1" dirty="0" smtClean="0">
                <a:solidFill>
                  <a:schemeClr val="accent1">
                    <a:lumMod val="40000"/>
                    <a:lumOff val="60000"/>
                  </a:schemeClr>
                </a:solidFill>
              </a:rPr>
              <a:t> </a:t>
            </a:r>
            <a:r>
              <a:rPr lang="vi-VN" sz="2500" b="1" dirty="0" smtClean="0">
                <a:solidFill>
                  <a:schemeClr val="accent1">
                    <a:lumMod val="40000"/>
                    <a:lumOff val="60000"/>
                  </a:schemeClr>
                </a:solidFill>
              </a:rPr>
              <a:t>thanh </a:t>
            </a:r>
            <a:r>
              <a:rPr lang="vi-VN" sz="2500" b="1" dirty="0">
                <a:solidFill>
                  <a:schemeClr val="accent1">
                    <a:lumMod val="40000"/>
                    <a:lumOff val="60000"/>
                  </a:schemeClr>
                </a:solidFill>
              </a:rPr>
              <a:t>toán thẻ tại </a:t>
            </a:r>
            <a:r>
              <a:rPr lang="vi-VN" sz="2500" b="1" dirty="0" smtClean="0">
                <a:solidFill>
                  <a:schemeClr val="accent1">
                    <a:lumMod val="40000"/>
                    <a:lumOff val="60000"/>
                  </a:schemeClr>
                </a:solidFill>
              </a:rPr>
              <a:t>V</a:t>
            </a:r>
            <a:r>
              <a:rPr lang="en-US" sz="2500" b="1" dirty="0" err="1" smtClean="0">
                <a:solidFill>
                  <a:schemeClr val="accent1">
                    <a:lumMod val="40000"/>
                    <a:lumOff val="60000"/>
                  </a:schemeClr>
                </a:solidFill>
              </a:rPr>
              <a:t>iệt</a:t>
            </a:r>
            <a:r>
              <a:rPr lang="en-US" sz="2500" b="1" dirty="0" smtClean="0">
                <a:solidFill>
                  <a:schemeClr val="accent1">
                    <a:lumMod val="40000"/>
                    <a:lumOff val="60000"/>
                  </a:schemeClr>
                </a:solidFill>
              </a:rPr>
              <a:t> Nam</a:t>
            </a:r>
            <a:r>
              <a:rPr lang="vi-VN" sz="2500" b="1" dirty="0" smtClean="0">
                <a:solidFill>
                  <a:schemeClr val="accent1">
                    <a:lumMod val="40000"/>
                    <a:lumOff val="60000"/>
                  </a:schemeClr>
                </a:solidFill>
              </a:rPr>
              <a:t> </a:t>
            </a:r>
            <a:endParaRPr lang="en-US" sz="2500" b="1" dirty="0" smtClean="0">
              <a:solidFill>
                <a:schemeClr val="accent1">
                  <a:lumMod val="40000"/>
                  <a:lumOff val="60000"/>
                </a:schemeClr>
              </a:solidFill>
            </a:endParaRPr>
          </a:p>
          <a:p>
            <a:pPr marL="457200" indent="-457200" algn="just">
              <a:lnSpc>
                <a:spcPct val="200000"/>
              </a:lnSpc>
              <a:buAutoNum type="arabicPeriod"/>
            </a:pPr>
            <a:r>
              <a:rPr lang="en-US" sz="2500" b="1" dirty="0" err="1" smtClean="0">
                <a:solidFill>
                  <a:schemeClr val="accent1">
                    <a:lumMod val="40000"/>
                    <a:lumOff val="60000"/>
                  </a:schemeClr>
                </a:solidFill>
              </a:rPr>
              <a:t>Vai</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trò</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của</a:t>
            </a:r>
            <a:r>
              <a:rPr lang="en-US" sz="2500" b="1" dirty="0" smtClean="0">
                <a:solidFill>
                  <a:schemeClr val="accent1">
                    <a:lumMod val="40000"/>
                    <a:lumOff val="60000"/>
                  </a:schemeClr>
                </a:solidFill>
              </a:rPr>
              <a:t> NAPAS </a:t>
            </a:r>
            <a:r>
              <a:rPr lang="en-US" sz="2500" b="1" dirty="0" err="1" smtClean="0">
                <a:solidFill>
                  <a:schemeClr val="accent1">
                    <a:lumMod val="40000"/>
                    <a:lumOff val="60000"/>
                  </a:schemeClr>
                </a:solidFill>
              </a:rPr>
              <a:t>trong</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thúc</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đẩy</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thanh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toán</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thẻ</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góp</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phần</a:t>
            </a:r>
            <a:r>
              <a:rPr lang="en-US" sz="2500" b="1" dirty="0">
                <a:solidFill>
                  <a:schemeClr val="accent1">
                    <a:lumMod val="40000"/>
                    <a:lumOff val="60000"/>
                  </a:schemeClr>
                </a:solidFill>
              </a:rPr>
              <a:t> </a:t>
            </a:r>
            <a:r>
              <a:rPr lang="en-US" sz="2500" b="1" dirty="0" err="1" smtClean="0">
                <a:solidFill>
                  <a:schemeClr val="accent1">
                    <a:lumMod val="40000"/>
                    <a:lumOff val="60000"/>
                  </a:schemeClr>
                </a:solidFill>
              </a:rPr>
              <a:t>phát</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triển</a:t>
            </a:r>
            <a:r>
              <a:rPr lang="en-US" sz="2500" b="1" dirty="0">
                <a:solidFill>
                  <a:schemeClr val="accent1">
                    <a:lumMod val="40000"/>
                    <a:lumOff val="60000"/>
                  </a:schemeClr>
                </a:solidFill>
              </a:rPr>
              <a:t> </a:t>
            </a:r>
            <a:r>
              <a:rPr lang="en-US" sz="2500" b="1" dirty="0" err="1" smtClean="0">
                <a:solidFill>
                  <a:schemeClr val="accent1">
                    <a:lumMod val="40000"/>
                    <a:lumOff val="60000"/>
                  </a:schemeClr>
                </a:solidFill>
              </a:rPr>
              <a:t>thanh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toán</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bán</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lẻ</a:t>
            </a:r>
            <a:endParaRPr lang="en-US" sz="2500" b="1" dirty="0" smtClean="0">
              <a:solidFill>
                <a:schemeClr val="accent1">
                  <a:lumMod val="40000"/>
                  <a:lumOff val="60000"/>
                </a:schemeClr>
              </a:solidFill>
            </a:endParaRPr>
          </a:p>
          <a:p>
            <a:pPr marL="457200" indent="-457200" algn="just">
              <a:lnSpc>
                <a:spcPct val="200000"/>
              </a:lnSpc>
              <a:buAutoNum type="arabicPeriod"/>
            </a:pPr>
            <a:endParaRPr lang="en-US" sz="2500" b="1" dirty="0" smtClean="0">
              <a:solidFill>
                <a:srgbClr val="0A3F7F"/>
              </a:solidFill>
            </a:endParaRPr>
          </a:p>
          <a:p>
            <a:pPr marL="457200" indent="-457200" algn="just">
              <a:buAutoNum type="arabicPeriod"/>
            </a:pPr>
            <a:endParaRPr lang="en-US" sz="2500" b="1" dirty="0" smtClean="0">
              <a:solidFill>
                <a:srgbClr val="0A3F7F"/>
              </a:solidFill>
            </a:endParaRPr>
          </a:p>
          <a:p>
            <a:pPr marL="457200" indent="-457200">
              <a:buAutoNum type="arabicPeriod"/>
            </a:pPr>
            <a:endParaRPr lang="en-US" sz="2500" b="1" dirty="0">
              <a:solidFill>
                <a:srgbClr val="0A3F7F"/>
              </a:solidFill>
            </a:endParaRPr>
          </a:p>
        </p:txBody>
      </p:sp>
    </p:spTree>
    <p:extLst>
      <p:ext uri="{BB962C8B-B14F-4D97-AF65-F5344CB8AC3E}">
        <p14:creationId xmlns:p14="http://schemas.microsoft.com/office/powerpoint/2010/main" val="1370562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568" y="187286"/>
            <a:ext cx="9825644" cy="822001"/>
          </a:xfrm>
        </p:spPr>
        <p:txBody>
          <a:bodyPr>
            <a:noAutofit/>
          </a:bodyPr>
          <a:lstStyle/>
          <a:p>
            <a:r>
              <a:rPr lang="vi-VN" sz="3000" dirty="0" smtClean="0">
                <a:solidFill>
                  <a:schemeClr val="bg1"/>
                </a:solidFill>
              </a:rPr>
              <a:t>Lịch sử phát triển các hình thức thanh toán</a:t>
            </a:r>
            <a:endParaRPr lang="vi-VN" sz="3000" dirty="0">
              <a:solidFill>
                <a:schemeClr val="bg1"/>
              </a:solidFill>
            </a:endParaRPr>
          </a:p>
        </p:txBody>
      </p:sp>
      <p:pic>
        <p:nvPicPr>
          <p:cNvPr id="4" name="Picture 3"/>
          <p:cNvPicPr>
            <a:picLocks noChangeAspect="1"/>
          </p:cNvPicPr>
          <p:nvPr/>
        </p:nvPicPr>
        <p:blipFill>
          <a:blip r:embed="rId3"/>
          <a:stretch>
            <a:fillRect/>
          </a:stretch>
        </p:blipFill>
        <p:spPr>
          <a:xfrm>
            <a:off x="201567" y="1009287"/>
            <a:ext cx="10678001" cy="5574076"/>
          </a:xfrm>
          <a:prstGeom prst="rect">
            <a:avLst/>
          </a:prstGeom>
        </p:spPr>
      </p:pic>
    </p:spTree>
    <p:extLst>
      <p:ext uri="{BB962C8B-B14F-4D97-AF65-F5344CB8AC3E}">
        <p14:creationId xmlns:p14="http://schemas.microsoft.com/office/powerpoint/2010/main" val="22729177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568" y="187286"/>
            <a:ext cx="9825644" cy="822001"/>
          </a:xfrm>
        </p:spPr>
        <p:txBody>
          <a:bodyPr>
            <a:noAutofit/>
          </a:bodyPr>
          <a:lstStyle/>
          <a:p>
            <a:r>
              <a:rPr lang="en-US" sz="3000" dirty="0" err="1" smtClean="0">
                <a:solidFill>
                  <a:schemeClr val="bg1"/>
                </a:solidFill>
              </a:rPr>
              <a:t>Vai</a:t>
            </a:r>
            <a:r>
              <a:rPr lang="en-US" sz="3000" dirty="0" smtClean="0">
                <a:solidFill>
                  <a:schemeClr val="bg1"/>
                </a:solidFill>
              </a:rPr>
              <a:t> </a:t>
            </a:r>
            <a:r>
              <a:rPr lang="en-US" sz="3000" dirty="0" err="1" smtClean="0">
                <a:solidFill>
                  <a:schemeClr val="bg1"/>
                </a:solidFill>
              </a:rPr>
              <a:t>trò</a:t>
            </a:r>
            <a:r>
              <a:rPr lang="en-US" sz="3000" dirty="0" smtClean="0">
                <a:solidFill>
                  <a:schemeClr val="bg1"/>
                </a:solidFill>
              </a:rPr>
              <a:t> </a:t>
            </a:r>
            <a:r>
              <a:rPr lang="en-US" sz="3000" dirty="0" err="1" smtClean="0">
                <a:solidFill>
                  <a:schemeClr val="bg1"/>
                </a:solidFill>
              </a:rPr>
              <a:t>của</a:t>
            </a:r>
            <a:r>
              <a:rPr lang="en-US" sz="3000" dirty="0" smtClean="0">
                <a:solidFill>
                  <a:schemeClr val="bg1"/>
                </a:solidFill>
              </a:rPr>
              <a:t> Thanh </a:t>
            </a:r>
            <a:r>
              <a:rPr lang="en-US" sz="3000" dirty="0" err="1" smtClean="0">
                <a:solidFill>
                  <a:schemeClr val="bg1"/>
                </a:solidFill>
              </a:rPr>
              <a:t>toán</a:t>
            </a:r>
            <a:r>
              <a:rPr lang="en-US" sz="3000" dirty="0" smtClean="0">
                <a:solidFill>
                  <a:schemeClr val="bg1"/>
                </a:solidFill>
              </a:rPr>
              <a:t> </a:t>
            </a:r>
            <a:r>
              <a:rPr lang="en-US" sz="3000" dirty="0" err="1" smtClean="0">
                <a:solidFill>
                  <a:schemeClr val="bg1"/>
                </a:solidFill>
              </a:rPr>
              <a:t>thẻ</a:t>
            </a:r>
            <a:endParaRPr lang="vi-VN" sz="3000" dirty="0">
              <a:solidFill>
                <a:schemeClr val="bg1"/>
              </a:solidFill>
            </a:endParaRPr>
          </a:p>
        </p:txBody>
      </p:sp>
      <p:grpSp>
        <p:nvGrpSpPr>
          <p:cNvPr id="16" name="Group 15"/>
          <p:cNvGrpSpPr/>
          <p:nvPr/>
        </p:nvGrpSpPr>
        <p:grpSpPr>
          <a:xfrm>
            <a:off x="201568" y="1622547"/>
            <a:ext cx="7304132" cy="4323519"/>
            <a:chOff x="531613" y="1542706"/>
            <a:chExt cx="7304132" cy="4323519"/>
          </a:xfrm>
        </p:grpSpPr>
        <p:sp>
          <p:nvSpPr>
            <p:cNvPr id="3" name="TextBox 2"/>
            <p:cNvSpPr txBox="1"/>
            <p:nvPr/>
          </p:nvSpPr>
          <p:spPr>
            <a:xfrm>
              <a:off x="2345786" y="2880267"/>
              <a:ext cx="5235959" cy="700192"/>
            </a:xfrm>
            <a:prstGeom prst="rect">
              <a:avLst/>
            </a:prstGeom>
            <a:noFill/>
          </p:spPr>
          <p:txBody>
            <a:bodyPr wrap="square" rtlCol="0">
              <a:spAutoFit/>
            </a:bodyPr>
            <a:lstStyle/>
            <a:p>
              <a:r>
                <a:rPr lang="vi-VN" dirty="0">
                  <a:solidFill>
                    <a:srgbClr val="002060"/>
                  </a:solidFill>
                </a:rPr>
                <a:t>Đóng </a:t>
              </a:r>
              <a:r>
                <a:rPr lang="vi-VN" b="1" dirty="0">
                  <a:solidFill>
                    <a:srgbClr val="002060"/>
                  </a:solidFill>
                </a:rPr>
                <a:t>vai trò quan trọng </a:t>
              </a:r>
              <a:r>
                <a:rPr lang="vi-VN" dirty="0">
                  <a:solidFill>
                    <a:srgbClr val="002060"/>
                  </a:solidFill>
                </a:rPr>
                <a:t>trong sự phát triển của hệ thống ngân hàng bán lẻ</a:t>
              </a:r>
              <a:endParaRPr lang="en-US" dirty="0">
                <a:solidFill>
                  <a:srgbClr val="002060"/>
                </a:solidFill>
              </a:endParaRPr>
            </a:p>
          </p:txBody>
        </p:sp>
        <p:sp>
          <p:nvSpPr>
            <p:cNvPr id="5" name="TextBox 4"/>
            <p:cNvSpPr txBox="1"/>
            <p:nvPr/>
          </p:nvSpPr>
          <p:spPr>
            <a:xfrm>
              <a:off x="2345786" y="3873973"/>
              <a:ext cx="5235959" cy="700192"/>
            </a:xfrm>
            <a:prstGeom prst="rect">
              <a:avLst/>
            </a:prstGeom>
            <a:noFill/>
          </p:spPr>
          <p:txBody>
            <a:bodyPr wrap="square" rtlCol="0">
              <a:spAutoFit/>
            </a:bodyPr>
            <a:lstStyle/>
            <a:p>
              <a:r>
                <a:rPr lang="vi-VN" dirty="0" smtClean="0">
                  <a:solidFill>
                    <a:srgbClr val="002060"/>
                  </a:solidFill>
                </a:rPr>
                <a:t>Tạo nền tảng để </a:t>
              </a:r>
              <a:r>
                <a:rPr lang="vi-VN" b="1" dirty="0" smtClean="0">
                  <a:solidFill>
                    <a:srgbClr val="002060"/>
                  </a:solidFill>
                </a:rPr>
                <a:t>mở rộng và phát triển </a:t>
              </a:r>
              <a:r>
                <a:rPr lang="vi-VN" dirty="0" smtClean="0">
                  <a:solidFill>
                    <a:srgbClr val="002060"/>
                  </a:solidFill>
                </a:rPr>
                <a:t>mạng lưới và các kênh thanh toán khác</a:t>
              </a:r>
              <a:endParaRPr lang="en-US" dirty="0">
                <a:solidFill>
                  <a:srgbClr val="002060"/>
                </a:solidFill>
              </a:endParaRPr>
            </a:p>
          </p:txBody>
        </p:sp>
        <p:sp>
          <p:nvSpPr>
            <p:cNvPr id="6" name="TextBox 5"/>
            <p:cNvSpPr txBox="1"/>
            <p:nvPr/>
          </p:nvSpPr>
          <p:spPr>
            <a:xfrm>
              <a:off x="2345786" y="4753498"/>
              <a:ext cx="5108959" cy="700192"/>
            </a:xfrm>
            <a:prstGeom prst="rect">
              <a:avLst/>
            </a:prstGeom>
            <a:noFill/>
          </p:spPr>
          <p:txBody>
            <a:bodyPr wrap="square" rtlCol="0">
              <a:spAutoFit/>
            </a:bodyPr>
            <a:lstStyle/>
            <a:p>
              <a:r>
                <a:rPr lang="vi-VN" b="1" dirty="0" smtClean="0">
                  <a:solidFill>
                    <a:srgbClr val="002060"/>
                  </a:solidFill>
                </a:rPr>
                <a:t>Thúc đẩy trực tiếp </a:t>
              </a:r>
              <a:r>
                <a:rPr lang="vi-VN" dirty="0" smtClean="0">
                  <a:solidFill>
                    <a:srgbClr val="002060"/>
                  </a:solidFill>
                </a:rPr>
                <a:t>quá trình thanh toán không dùng tiền mặt</a:t>
              </a:r>
              <a:endParaRPr lang="en-US" dirty="0">
                <a:solidFill>
                  <a:srgbClr val="002060"/>
                </a:solidFill>
              </a:endParaRPr>
            </a:p>
          </p:txBody>
        </p:sp>
        <p:sp>
          <p:nvSpPr>
            <p:cNvPr id="8" name="Rounded Rectangle 7"/>
            <p:cNvSpPr/>
            <p:nvPr/>
          </p:nvSpPr>
          <p:spPr>
            <a:xfrm>
              <a:off x="531613" y="1542706"/>
              <a:ext cx="1500387" cy="432351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lnSpc>
                  <a:spcPct val="150000"/>
                </a:lnSpc>
              </a:pPr>
              <a:r>
                <a:rPr lang="vi-VN" sz="2000" b="1" dirty="0" smtClean="0">
                  <a:solidFill>
                    <a:srgbClr val="0A3F7F"/>
                  </a:solidFill>
                </a:rPr>
                <a:t>Thanh toán bằng thẻ</a:t>
              </a:r>
              <a:endParaRPr lang="en-AU" sz="2000" b="1" dirty="0">
                <a:solidFill>
                  <a:srgbClr val="0A3F7F"/>
                </a:solidFill>
              </a:endParaRPr>
            </a:p>
          </p:txBody>
        </p:sp>
        <p:cxnSp>
          <p:nvCxnSpPr>
            <p:cNvPr id="11" name="Straight Connector 10"/>
            <p:cNvCxnSpPr/>
            <p:nvPr/>
          </p:nvCxnSpPr>
          <p:spPr>
            <a:xfrm flipV="1">
              <a:off x="2396585" y="2790359"/>
              <a:ext cx="5058160" cy="5864"/>
            </a:xfrm>
            <a:prstGeom prst="line">
              <a:avLst/>
            </a:prstGeom>
            <a:ln>
              <a:solidFill>
                <a:srgbClr val="0A3F7F"/>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438918" y="4622163"/>
              <a:ext cx="5015827" cy="0"/>
            </a:xfrm>
            <a:prstGeom prst="line">
              <a:avLst/>
            </a:prstGeom>
            <a:ln>
              <a:solidFill>
                <a:srgbClr val="0A3F7F"/>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345786" y="1783686"/>
              <a:ext cx="5489959" cy="700192"/>
            </a:xfrm>
            <a:prstGeom prst="rect">
              <a:avLst/>
            </a:prstGeom>
            <a:noFill/>
          </p:spPr>
          <p:txBody>
            <a:bodyPr wrap="square" rtlCol="0">
              <a:spAutoFit/>
            </a:bodyPr>
            <a:lstStyle/>
            <a:p>
              <a:r>
                <a:rPr lang="en-US" dirty="0" err="1" smtClean="0">
                  <a:solidFill>
                    <a:srgbClr val="002060"/>
                  </a:solidFill>
                </a:rPr>
                <a:t>Là</a:t>
              </a:r>
              <a:r>
                <a:rPr lang="en-US" dirty="0" smtClean="0">
                  <a:solidFill>
                    <a:srgbClr val="002060"/>
                  </a:solidFill>
                </a:rPr>
                <a:t> </a:t>
              </a:r>
              <a:r>
                <a:rPr lang="en-US" dirty="0" err="1" smtClean="0">
                  <a:solidFill>
                    <a:srgbClr val="002060"/>
                  </a:solidFill>
                </a:rPr>
                <a:t>bước</a:t>
              </a:r>
              <a:r>
                <a:rPr lang="en-US" dirty="0" smtClean="0">
                  <a:solidFill>
                    <a:srgbClr val="002060"/>
                  </a:solidFill>
                </a:rPr>
                <a:t> </a:t>
              </a:r>
              <a:r>
                <a:rPr lang="en-US" b="1" dirty="0" err="1" smtClean="0">
                  <a:solidFill>
                    <a:srgbClr val="002060"/>
                  </a:solidFill>
                </a:rPr>
                <a:t>phát</a:t>
              </a:r>
              <a:r>
                <a:rPr lang="en-US" b="1" dirty="0" smtClean="0">
                  <a:solidFill>
                    <a:srgbClr val="002060"/>
                  </a:solidFill>
                </a:rPr>
                <a:t> </a:t>
              </a:r>
              <a:r>
                <a:rPr lang="en-US" b="1" dirty="0" err="1" smtClean="0">
                  <a:solidFill>
                    <a:srgbClr val="002060"/>
                  </a:solidFill>
                </a:rPr>
                <a:t>triển</a:t>
              </a:r>
              <a:r>
                <a:rPr lang="en-US" b="1" dirty="0" smtClean="0">
                  <a:solidFill>
                    <a:srgbClr val="002060"/>
                  </a:solidFill>
                </a:rPr>
                <a:t> </a:t>
              </a:r>
              <a:r>
                <a:rPr lang="en-US" b="1" dirty="0" err="1" smtClean="0">
                  <a:solidFill>
                    <a:srgbClr val="002060"/>
                  </a:solidFill>
                </a:rPr>
                <a:t>tất</a:t>
              </a:r>
              <a:r>
                <a:rPr lang="en-US" b="1" dirty="0" smtClean="0">
                  <a:solidFill>
                    <a:srgbClr val="002060"/>
                  </a:solidFill>
                </a:rPr>
                <a:t> </a:t>
              </a:r>
              <a:r>
                <a:rPr lang="en-US" b="1" dirty="0" err="1" smtClean="0">
                  <a:solidFill>
                    <a:srgbClr val="002060"/>
                  </a:solidFill>
                </a:rPr>
                <a:t>yếu</a:t>
              </a:r>
              <a:r>
                <a:rPr lang="en-US" b="1" dirty="0" smtClean="0">
                  <a:solidFill>
                    <a:srgbClr val="002060"/>
                  </a:solidFill>
                </a:rPr>
                <a:t> </a:t>
              </a:r>
              <a:r>
                <a:rPr lang="en-US" b="1" dirty="0" err="1" smtClean="0">
                  <a:solidFill>
                    <a:srgbClr val="002060"/>
                  </a:solidFill>
                </a:rPr>
                <a:t>và</a:t>
              </a:r>
              <a:r>
                <a:rPr lang="en-US" b="1" dirty="0" smtClean="0">
                  <a:solidFill>
                    <a:srgbClr val="002060"/>
                  </a:solidFill>
                </a:rPr>
                <a:t> </a:t>
              </a:r>
              <a:r>
                <a:rPr lang="en-US" b="1" dirty="0" err="1" smtClean="0">
                  <a:solidFill>
                    <a:srgbClr val="002060"/>
                  </a:solidFill>
                </a:rPr>
                <a:t>cơ</a:t>
              </a:r>
              <a:r>
                <a:rPr lang="en-US" b="1" dirty="0" smtClean="0">
                  <a:solidFill>
                    <a:srgbClr val="002060"/>
                  </a:solidFill>
                </a:rPr>
                <a:t> </a:t>
              </a:r>
              <a:r>
                <a:rPr lang="en-US" b="1" dirty="0" err="1" smtClean="0">
                  <a:solidFill>
                    <a:srgbClr val="002060"/>
                  </a:solidFill>
                </a:rPr>
                <a:t>bản</a:t>
              </a:r>
              <a:r>
                <a:rPr lang="en-US" b="1" dirty="0" smtClean="0">
                  <a:solidFill>
                    <a:srgbClr val="002060"/>
                  </a:solidFill>
                </a:rPr>
                <a:t> </a:t>
              </a:r>
              <a:r>
                <a:rPr lang="en-US" dirty="0" err="1" smtClean="0">
                  <a:solidFill>
                    <a:srgbClr val="002060"/>
                  </a:solidFill>
                </a:rPr>
                <a:t>trong</a:t>
              </a:r>
              <a:r>
                <a:rPr lang="en-US" dirty="0">
                  <a:solidFill>
                    <a:srgbClr val="002060"/>
                  </a:solidFill>
                </a:rPr>
                <a:t> </a:t>
              </a:r>
              <a:r>
                <a:rPr lang="en-US" dirty="0" err="1" smtClean="0">
                  <a:solidFill>
                    <a:srgbClr val="002060"/>
                  </a:solidFill>
                </a:rPr>
                <a:t>lịch</a:t>
              </a:r>
              <a:r>
                <a:rPr lang="en-US" dirty="0" smtClean="0">
                  <a:solidFill>
                    <a:srgbClr val="002060"/>
                  </a:solidFill>
                </a:rPr>
                <a:t> </a:t>
              </a:r>
              <a:r>
                <a:rPr lang="en-US" dirty="0" err="1" smtClean="0">
                  <a:solidFill>
                    <a:srgbClr val="002060"/>
                  </a:solidFill>
                </a:rPr>
                <a:t>sử</a:t>
              </a:r>
              <a:r>
                <a:rPr lang="en-US" dirty="0" smtClean="0">
                  <a:solidFill>
                    <a:srgbClr val="002060"/>
                  </a:solidFill>
                </a:rPr>
                <a:t> </a:t>
              </a:r>
              <a:r>
                <a:rPr lang="en-US" dirty="0" err="1" smtClean="0">
                  <a:solidFill>
                    <a:srgbClr val="002060"/>
                  </a:solidFill>
                </a:rPr>
                <a:t>phát</a:t>
              </a:r>
              <a:r>
                <a:rPr lang="en-US" dirty="0" smtClean="0">
                  <a:solidFill>
                    <a:srgbClr val="002060"/>
                  </a:solidFill>
                </a:rPr>
                <a:t> </a:t>
              </a:r>
              <a:r>
                <a:rPr lang="en-US" dirty="0" err="1" smtClean="0">
                  <a:solidFill>
                    <a:srgbClr val="002060"/>
                  </a:solidFill>
                </a:rPr>
                <a:t>triển</a:t>
              </a:r>
              <a:r>
                <a:rPr lang="en-US" dirty="0" smtClean="0">
                  <a:solidFill>
                    <a:srgbClr val="002060"/>
                  </a:solidFill>
                </a:rPr>
                <a:t> </a:t>
              </a:r>
              <a:r>
                <a:rPr lang="en-US" dirty="0" err="1" smtClean="0">
                  <a:solidFill>
                    <a:srgbClr val="002060"/>
                  </a:solidFill>
                </a:rPr>
                <a:t>các</a:t>
              </a:r>
              <a:r>
                <a:rPr lang="en-US" dirty="0" smtClean="0">
                  <a:solidFill>
                    <a:srgbClr val="002060"/>
                  </a:solidFill>
                </a:rPr>
                <a:t> </a:t>
              </a:r>
              <a:r>
                <a:rPr lang="en-US" dirty="0" err="1" smtClean="0">
                  <a:solidFill>
                    <a:srgbClr val="002060"/>
                  </a:solidFill>
                </a:rPr>
                <a:t>phương</a:t>
              </a:r>
              <a:r>
                <a:rPr lang="en-US" dirty="0" smtClean="0">
                  <a:solidFill>
                    <a:srgbClr val="002060"/>
                  </a:solidFill>
                </a:rPr>
                <a:t> </a:t>
              </a:r>
              <a:r>
                <a:rPr lang="en-US" dirty="0" err="1" smtClean="0">
                  <a:solidFill>
                    <a:srgbClr val="002060"/>
                  </a:solidFill>
                </a:rPr>
                <a:t>thức</a:t>
              </a:r>
              <a:r>
                <a:rPr lang="en-US" dirty="0" smtClean="0">
                  <a:solidFill>
                    <a:srgbClr val="002060"/>
                  </a:solidFill>
                </a:rPr>
                <a:t> </a:t>
              </a:r>
              <a:r>
                <a:rPr lang="en-US" dirty="0" err="1" smtClean="0">
                  <a:solidFill>
                    <a:srgbClr val="002060"/>
                  </a:solidFill>
                </a:rPr>
                <a:t>thanh</a:t>
              </a:r>
              <a:r>
                <a:rPr lang="en-US" dirty="0" smtClean="0">
                  <a:solidFill>
                    <a:srgbClr val="002060"/>
                  </a:solidFill>
                </a:rPr>
                <a:t> </a:t>
              </a:r>
              <a:r>
                <a:rPr lang="en-US" dirty="0" err="1" smtClean="0">
                  <a:solidFill>
                    <a:srgbClr val="002060"/>
                  </a:solidFill>
                </a:rPr>
                <a:t>toán</a:t>
              </a:r>
              <a:endParaRPr lang="en-US" dirty="0">
                <a:solidFill>
                  <a:srgbClr val="002060"/>
                </a:solidFill>
              </a:endParaRPr>
            </a:p>
          </p:txBody>
        </p:sp>
        <p:cxnSp>
          <p:nvCxnSpPr>
            <p:cNvPr id="14" name="Straight Connector 13"/>
            <p:cNvCxnSpPr/>
            <p:nvPr/>
          </p:nvCxnSpPr>
          <p:spPr>
            <a:xfrm flipV="1">
              <a:off x="2396585" y="3701807"/>
              <a:ext cx="5058160" cy="2659"/>
            </a:xfrm>
            <a:prstGeom prst="line">
              <a:avLst/>
            </a:prstGeom>
            <a:ln>
              <a:solidFill>
                <a:srgbClr val="0A3F7F"/>
              </a:solidFill>
              <a:prstDash val="sysDot"/>
            </a:ln>
          </p:spPr>
          <p:style>
            <a:lnRef idx="1">
              <a:schemeClr val="accent1"/>
            </a:lnRef>
            <a:fillRef idx="0">
              <a:schemeClr val="accent1"/>
            </a:fillRef>
            <a:effectRef idx="0">
              <a:schemeClr val="accent1"/>
            </a:effectRef>
            <a:fontRef idx="minor">
              <a:schemeClr val="tx1"/>
            </a:fontRef>
          </p:style>
        </p:cxnSp>
      </p:gr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9285" y="2115985"/>
            <a:ext cx="3349608" cy="2717354"/>
          </a:xfrm>
          <a:prstGeom prst="rect">
            <a:avLst/>
          </a:prstGeom>
        </p:spPr>
      </p:pic>
    </p:spTree>
    <p:extLst>
      <p:ext uri="{BB962C8B-B14F-4D97-AF65-F5344CB8AC3E}">
        <p14:creationId xmlns:p14="http://schemas.microsoft.com/office/powerpoint/2010/main" val="4741581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3027914"/>
            <a:ext cx="2248930" cy="553998"/>
          </a:xfrm>
          <a:prstGeom prst="rect">
            <a:avLst/>
          </a:prstGeom>
          <a:noFill/>
        </p:spPr>
        <p:txBody>
          <a:bodyPr wrap="square" rtlCol="0">
            <a:spAutoFit/>
          </a:bodyPr>
          <a:lstStyle/>
          <a:p>
            <a:pPr algn="ctr"/>
            <a:r>
              <a:rPr lang="en-US" sz="3000" b="1" dirty="0" err="1" smtClean="0">
                <a:solidFill>
                  <a:srgbClr val="0A3F7F"/>
                </a:solidFill>
              </a:rPr>
              <a:t>NỘI</a:t>
            </a:r>
            <a:r>
              <a:rPr lang="en-US" sz="3000" b="1" dirty="0" smtClean="0">
                <a:solidFill>
                  <a:srgbClr val="0A3F7F"/>
                </a:solidFill>
              </a:rPr>
              <a:t> DUNG</a:t>
            </a:r>
          </a:p>
        </p:txBody>
      </p:sp>
      <p:cxnSp>
        <p:nvCxnSpPr>
          <p:cNvPr id="3" name="Straight Connector 2"/>
          <p:cNvCxnSpPr/>
          <p:nvPr/>
        </p:nvCxnSpPr>
        <p:spPr>
          <a:xfrm>
            <a:off x="2248931" y="1166669"/>
            <a:ext cx="0" cy="5336088"/>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397212" y="1569223"/>
            <a:ext cx="8189998" cy="5478423"/>
          </a:xfrm>
          <a:prstGeom prst="rect">
            <a:avLst/>
          </a:prstGeom>
          <a:noFill/>
        </p:spPr>
        <p:txBody>
          <a:bodyPr wrap="square" rtlCol="0">
            <a:spAutoFit/>
          </a:bodyPr>
          <a:lstStyle/>
          <a:p>
            <a:pPr marL="457200" indent="-457200" algn="just">
              <a:lnSpc>
                <a:spcPct val="200000"/>
              </a:lnSpc>
              <a:buAutoNum type="arabicPeriod"/>
            </a:pPr>
            <a:r>
              <a:rPr lang="en-US" sz="2500" b="1" dirty="0" err="1" smtClean="0">
                <a:solidFill>
                  <a:schemeClr val="accent1">
                    <a:lumMod val="40000"/>
                    <a:lumOff val="60000"/>
                  </a:schemeClr>
                </a:solidFill>
              </a:rPr>
              <a:t>Lịch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sử</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phát</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triển</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của</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các</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hình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thức</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thanh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toán</a:t>
            </a:r>
            <a:endParaRPr lang="en-US" sz="2500" b="1" dirty="0">
              <a:solidFill>
                <a:schemeClr val="accent1">
                  <a:lumMod val="40000"/>
                  <a:lumOff val="60000"/>
                </a:schemeClr>
              </a:solidFill>
            </a:endParaRPr>
          </a:p>
          <a:p>
            <a:pPr marL="457200" indent="-457200" algn="just">
              <a:lnSpc>
                <a:spcPct val="200000"/>
              </a:lnSpc>
              <a:buAutoNum type="arabicPeriod"/>
            </a:pPr>
            <a:r>
              <a:rPr lang="en-US" sz="2500" b="1" dirty="0" err="1" smtClean="0">
                <a:solidFill>
                  <a:srgbClr val="0A3F7F"/>
                </a:solidFill>
              </a:rPr>
              <a:t>Thực</a:t>
            </a:r>
            <a:r>
              <a:rPr lang="en-US" sz="2500" b="1" dirty="0" smtClean="0">
                <a:solidFill>
                  <a:srgbClr val="0A3F7F"/>
                </a:solidFill>
              </a:rPr>
              <a:t> </a:t>
            </a:r>
            <a:r>
              <a:rPr lang="en-US" sz="2500" b="1" dirty="0" err="1" smtClean="0">
                <a:solidFill>
                  <a:srgbClr val="0A3F7F"/>
                </a:solidFill>
              </a:rPr>
              <a:t>trạng</a:t>
            </a:r>
            <a:r>
              <a:rPr lang="en-US" sz="2500" b="1" dirty="0" smtClean="0">
                <a:solidFill>
                  <a:srgbClr val="0A3F7F"/>
                </a:solidFill>
              </a:rPr>
              <a:t> </a:t>
            </a:r>
            <a:r>
              <a:rPr lang="en-US" sz="2500" b="1" dirty="0" err="1" smtClean="0">
                <a:solidFill>
                  <a:srgbClr val="0A3F7F"/>
                </a:solidFill>
              </a:rPr>
              <a:t>và</a:t>
            </a:r>
            <a:r>
              <a:rPr lang="en-US" sz="2500" b="1" dirty="0" smtClean="0">
                <a:solidFill>
                  <a:srgbClr val="0A3F7F"/>
                </a:solidFill>
              </a:rPr>
              <a:t> </a:t>
            </a:r>
            <a:r>
              <a:rPr lang="en-US" sz="2500" b="1" dirty="0" err="1" smtClean="0">
                <a:solidFill>
                  <a:srgbClr val="0A3F7F"/>
                </a:solidFill>
              </a:rPr>
              <a:t>xu</a:t>
            </a:r>
            <a:r>
              <a:rPr lang="en-US" sz="2500" b="1" dirty="0" smtClean="0">
                <a:solidFill>
                  <a:srgbClr val="0A3F7F"/>
                </a:solidFill>
              </a:rPr>
              <a:t> </a:t>
            </a:r>
            <a:r>
              <a:rPr lang="en-US" sz="2500" b="1" dirty="0" err="1" smtClean="0">
                <a:solidFill>
                  <a:srgbClr val="0A3F7F"/>
                </a:solidFill>
              </a:rPr>
              <a:t>hướng</a:t>
            </a:r>
            <a:r>
              <a:rPr lang="en-US" sz="2500" b="1" dirty="0" smtClean="0">
                <a:solidFill>
                  <a:srgbClr val="0A3F7F"/>
                </a:solidFill>
              </a:rPr>
              <a:t> </a:t>
            </a:r>
            <a:r>
              <a:rPr lang="vi-VN" sz="2500" b="1" dirty="0" smtClean="0">
                <a:solidFill>
                  <a:srgbClr val="0A3F7F"/>
                </a:solidFill>
              </a:rPr>
              <a:t>thanh </a:t>
            </a:r>
            <a:r>
              <a:rPr lang="vi-VN" sz="2500" b="1" dirty="0">
                <a:solidFill>
                  <a:srgbClr val="0A3F7F"/>
                </a:solidFill>
              </a:rPr>
              <a:t>toán thẻ tại </a:t>
            </a:r>
            <a:r>
              <a:rPr lang="vi-VN" sz="2500" b="1" dirty="0" smtClean="0">
                <a:solidFill>
                  <a:srgbClr val="0A3F7F"/>
                </a:solidFill>
              </a:rPr>
              <a:t>V</a:t>
            </a:r>
            <a:r>
              <a:rPr lang="en-US" sz="2500" b="1" dirty="0" err="1" smtClean="0">
                <a:solidFill>
                  <a:srgbClr val="0A3F7F"/>
                </a:solidFill>
              </a:rPr>
              <a:t>iệt</a:t>
            </a:r>
            <a:r>
              <a:rPr lang="en-US" sz="2500" b="1" dirty="0" smtClean="0">
                <a:solidFill>
                  <a:srgbClr val="0A3F7F"/>
                </a:solidFill>
              </a:rPr>
              <a:t> Nam</a:t>
            </a:r>
            <a:r>
              <a:rPr lang="vi-VN" sz="2500" b="1" dirty="0" smtClean="0">
                <a:solidFill>
                  <a:srgbClr val="0A3F7F"/>
                </a:solidFill>
              </a:rPr>
              <a:t> </a:t>
            </a:r>
            <a:endParaRPr lang="en-US" sz="2500" b="1" dirty="0" smtClean="0">
              <a:solidFill>
                <a:srgbClr val="0A3F7F"/>
              </a:solidFill>
            </a:endParaRPr>
          </a:p>
          <a:p>
            <a:pPr marL="457200" indent="-457200" algn="just">
              <a:lnSpc>
                <a:spcPct val="200000"/>
              </a:lnSpc>
              <a:buAutoNum type="arabicPeriod"/>
            </a:pPr>
            <a:r>
              <a:rPr lang="en-US" sz="2500" b="1" dirty="0" err="1" smtClean="0">
                <a:solidFill>
                  <a:schemeClr val="accent1">
                    <a:lumMod val="40000"/>
                    <a:lumOff val="60000"/>
                  </a:schemeClr>
                </a:solidFill>
              </a:rPr>
              <a:t>Vai</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trò</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của</a:t>
            </a:r>
            <a:r>
              <a:rPr lang="en-US" sz="2500" b="1" dirty="0" smtClean="0">
                <a:solidFill>
                  <a:schemeClr val="accent1">
                    <a:lumMod val="40000"/>
                    <a:lumOff val="60000"/>
                  </a:schemeClr>
                </a:solidFill>
              </a:rPr>
              <a:t> NAPAS </a:t>
            </a:r>
            <a:r>
              <a:rPr lang="en-US" sz="2500" b="1" dirty="0" err="1" smtClean="0">
                <a:solidFill>
                  <a:schemeClr val="accent1">
                    <a:lumMod val="40000"/>
                    <a:lumOff val="60000"/>
                  </a:schemeClr>
                </a:solidFill>
              </a:rPr>
              <a:t>trong</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thúc</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đẩy</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thanh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toán</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thẻ</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góp</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phần</a:t>
            </a:r>
            <a:r>
              <a:rPr lang="en-US" sz="2500" b="1" dirty="0">
                <a:solidFill>
                  <a:schemeClr val="accent1">
                    <a:lumMod val="40000"/>
                    <a:lumOff val="60000"/>
                  </a:schemeClr>
                </a:solidFill>
              </a:rPr>
              <a:t> </a:t>
            </a:r>
            <a:r>
              <a:rPr lang="en-US" sz="2500" b="1" dirty="0" err="1" smtClean="0">
                <a:solidFill>
                  <a:schemeClr val="accent1">
                    <a:lumMod val="40000"/>
                    <a:lumOff val="60000"/>
                  </a:schemeClr>
                </a:solidFill>
              </a:rPr>
              <a:t>phát</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triển</a:t>
            </a:r>
            <a:r>
              <a:rPr lang="en-US" sz="2500" b="1" dirty="0">
                <a:solidFill>
                  <a:schemeClr val="accent1">
                    <a:lumMod val="40000"/>
                    <a:lumOff val="60000"/>
                  </a:schemeClr>
                </a:solidFill>
              </a:rPr>
              <a:t> </a:t>
            </a:r>
            <a:r>
              <a:rPr lang="en-US" sz="2500" b="1" dirty="0" err="1" smtClean="0">
                <a:solidFill>
                  <a:schemeClr val="accent1">
                    <a:lumMod val="40000"/>
                    <a:lumOff val="60000"/>
                  </a:schemeClr>
                </a:solidFill>
              </a:rPr>
              <a:t>thanh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toán</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bán</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lẻ</a:t>
            </a:r>
            <a:endParaRPr lang="en-US" sz="2500" b="1" dirty="0" smtClean="0">
              <a:solidFill>
                <a:schemeClr val="accent1">
                  <a:lumMod val="40000"/>
                  <a:lumOff val="60000"/>
                </a:schemeClr>
              </a:solidFill>
            </a:endParaRPr>
          </a:p>
          <a:p>
            <a:pPr marL="457200" indent="-457200" algn="just">
              <a:lnSpc>
                <a:spcPct val="200000"/>
              </a:lnSpc>
              <a:buAutoNum type="arabicPeriod"/>
            </a:pPr>
            <a:endParaRPr lang="en-US" sz="2500" b="1" dirty="0" smtClean="0">
              <a:solidFill>
                <a:srgbClr val="0A3F7F"/>
              </a:solidFill>
            </a:endParaRPr>
          </a:p>
          <a:p>
            <a:pPr marL="457200" indent="-457200" algn="just">
              <a:buAutoNum type="arabicPeriod"/>
            </a:pPr>
            <a:endParaRPr lang="en-US" sz="2500" b="1" dirty="0" smtClean="0">
              <a:solidFill>
                <a:srgbClr val="0A3F7F"/>
              </a:solidFill>
            </a:endParaRPr>
          </a:p>
          <a:p>
            <a:pPr marL="457200" indent="-457200">
              <a:buAutoNum type="arabicPeriod"/>
            </a:pPr>
            <a:endParaRPr lang="en-US" sz="2500" b="1" dirty="0">
              <a:solidFill>
                <a:srgbClr val="0A3F7F"/>
              </a:solidFill>
            </a:endParaRPr>
          </a:p>
        </p:txBody>
      </p:sp>
    </p:spTree>
    <p:extLst>
      <p:ext uri="{BB962C8B-B14F-4D97-AF65-F5344CB8AC3E}">
        <p14:creationId xmlns:p14="http://schemas.microsoft.com/office/powerpoint/2010/main" val="869968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568" y="187286"/>
            <a:ext cx="9875520" cy="850900"/>
          </a:xfrm>
        </p:spPr>
        <p:txBody>
          <a:bodyPr>
            <a:noAutofit/>
          </a:bodyPr>
          <a:lstStyle/>
          <a:p>
            <a:r>
              <a:rPr lang="vi-VN" sz="3000" dirty="0" smtClean="0">
                <a:solidFill>
                  <a:schemeClr val="bg1"/>
                </a:solidFill>
              </a:rPr>
              <a:t>Tổng quan thị trường thanh toán thẻ</a:t>
            </a:r>
            <a:endParaRPr lang="vi-VN" sz="3000" dirty="0">
              <a:solidFill>
                <a:schemeClr val="bg1"/>
              </a:solidFill>
            </a:endParaRPr>
          </a:p>
        </p:txBody>
      </p:sp>
      <p:sp>
        <p:nvSpPr>
          <p:cNvPr id="6" name="TextBox 5"/>
          <p:cNvSpPr txBox="1"/>
          <p:nvPr/>
        </p:nvSpPr>
        <p:spPr>
          <a:xfrm>
            <a:off x="626540" y="2694124"/>
            <a:ext cx="2242667" cy="1561966"/>
          </a:xfrm>
          <a:prstGeom prst="rect">
            <a:avLst/>
          </a:prstGeom>
          <a:noFill/>
        </p:spPr>
        <p:txBody>
          <a:bodyPr wrap="square" rtlCol="0">
            <a:spAutoFit/>
          </a:bodyPr>
          <a:lstStyle/>
          <a:p>
            <a:pPr algn="ctr"/>
            <a:endParaRPr lang="en-US" dirty="0"/>
          </a:p>
          <a:p>
            <a:pPr algn="ctr"/>
            <a:endParaRPr lang="en-US" dirty="0" smtClean="0"/>
          </a:p>
          <a:p>
            <a:pPr algn="ctr"/>
            <a:r>
              <a:rPr lang="en-US" sz="4000" b="1" dirty="0" smtClean="0">
                <a:solidFill>
                  <a:schemeClr val="accent1">
                    <a:lumMod val="75000"/>
                  </a:schemeClr>
                </a:solidFill>
              </a:rPr>
              <a:t>50</a:t>
            </a:r>
          </a:p>
          <a:p>
            <a:pPr algn="ctr"/>
            <a:r>
              <a:rPr lang="vi-VN" sz="1600" dirty="0" smtClean="0"/>
              <a:t>T</a:t>
            </a:r>
            <a:r>
              <a:rPr lang="en-US" sz="1600" dirty="0" smtClean="0"/>
              <a:t>ổ </a:t>
            </a:r>
            <a:r>
              <a:rPr lang="en-US" sz="1600" dirty="0" err="1"/>
              <a:t>chức</a:t>
            </a:r>
            <a:r>
              <a:rPr lang="en-US" sz="1600" dirty="0"/>
              <a:t> </a:t>
            </a:r>
            <a:r>
              <a:rPr lang="en-US" sz="1600" dirty="0" err="1"/>
              <a:t>phát</a:t>
            </a:r>
            <a:r>
              <a:rPr lang="en-US" sz="1600" dirty="0"/>
              <a:t> </a:t>
            </a:r>
            <a:r>
              <a:rPr lang="en-US" sz="1600" dirty="0" err="1" smtClean="0"/>
              <a:t>hành</a:t>
            </a:r>
            <a:r>
              <a:rPr lang="en-US" sz="1600" dirty="0" smtClean="0"/>
              <a:t> </a:t>
            </a:r>
            <a:endParaRPr lang="en-US" dirty="0" smtClean="0"/>
          </a:p>
        </p:txBody>
      </p:sp>
      <p:sp>
        <p:nvSpPr>
          <p:cNvPr id="7" name="TextBox 6"/>
          <p:cNvSpPr txBox="1"/>
          <p:nvPr/>
        </p:nvSpPr>
        <p:spPr>
          <a:xfrm>
            <a:off x="3308018" y="2699467"/>
            <a:ext cx="1549339" cy="1927451"/>
          </a:xfrm>
          <a:prstGeom prst="rect">
            <a:avLst/>
          </a:prstGeom>
          <a:noFill/>
        </p:spPr>
        <p:txBody>
          <a:bodyPr wrap="square" rtlCol="0">
            <a:spAutoFit/>
          </a:bodyPr>
          <a:lstStyle/>
          <a:p>
            <a:pPr algn="ctr"/>
            <a:endParaRPr lang="en-US" dirty="0"/>
          </a:p>
          <a:p>
            <a:pPr algn="ctr"/>
            <a:endParaRPr lang="en-US" dirty="0" smtClean="0"/>
          </a:p>
          <a:p>
            <a:pPr algn="ctr"/>
            <a:r>
              <a:rPr lang="en-US" sz="4000" b="1" dirty="0" smtClean="0">
                <a:solidFill>
                  <a:schemeClr val="accent1">
                    <a:lumMod val="75000"/>
                  </a:schemeClr>
                </a:solidFill>
              </a:rPr>
              <a:t>~147</a:t>
            </a:r>
          </a:p>
          <a:p>
            <a:pPr algn="ctr"/>
            <a:r>
              <a:rPr lang="vi-VN" sz="1600" dirty="0" smtClean="0"/>
              <a:t>t</a:t>
            </a:r>
            <a:r>
              <a:rPr lang="en-US" sz="1600" dirty="0" err="1" smtClean="0"/>
              <a:t>riệu</a:t>
            </a:r>
            <a:r>
              <a:rPr lang="en-US" sz="1600" dirty="0" smtClean="0"/>
              <a:t> </a:t>
            </a:r>
            <a:r>
              <a:rPr lang="en-US" sz="1600" dirty="0" err="1" smtClean="0"/>
              <a:t>thẻ</a:t>
            </a:r>
            <a:r>
              <a:rPr lang="en-US" sz="1600" dirty="0" smtClean="0"/>
              <a:t> (*)</a:t>
            </a:r>
            <a:endParaRPr lang="en-US" sz="1600" dirty="0"/>
          </a:p>
          <a:p>
            <a:pPr algn="ctr"/>
            <a:endParaRPr lang="en-US" dirty="0" smtClean="0"/>
          </a:p>
        </p:txBody>
      </p:sp>
      <p:sp>
        <p:nvSpPr>
          <p:cNvPr id="9" name="TextBox 8"/>
          <p:cNvSpPr txBox="1"/>
          <p:nvPr/>
        </p:nvSpPr>
        <p:spPr>
          <a:xfrm>
            <a:off x="7889643" y="3038062"/>
            <a:ext cx="2562436" cy="2522229"/>
          </a:xfrm>
          <a:prstGeom prst="rect">
            <a:avLst/>
          </a:prstGeom>
          <a:noFill/>
        </p:spPr>
        <p:txBody>
          <a:bodyPr wrap="square" rtlCol="0">
            <a:spAutoFit/>
          </a:bodyPr>
          <a:lstStyle/>
          <a:p>
            <a:pPr algn="ctr"/>
            <a:endParaRPr lang="en-US" dirty="0"/>
          </a:p>
          <a:p>
            <a:pPr algn="ctr"/>
            <a:r>
              <a:rPr lang="vi-VN" sz="4000" b="1" dirty="0" smtClean="0">
                <a:solidFill>
                  <a:schemeClr val="accent1">
                    <a:lumMod val="75000"/>
                  </a:schemeClr>
                </a:solidFill>
              </a:rPr>
              <a:t>~</a:t>
            </a:r>
            <a:r>
              <a:rPr lang="en-US" sz="4000" b="1" dirty="0" smtClean="0">
                <a:solidFill>
                  <a:schemeClr val="accent1">
                    <a:lumMod val="75000"/>
                  </a:schemeClr>
                </a:solidFill>
              </a:rPr>
              <a:t>163.000</a:t>
            </a:r>
          </a:p>
          <a:p>
            <a:pPr algn="ctr">
              <a:lnSpc>
                <a:spcPct val="130000"/>
              </a:lnSpc>
            </a:pPr>
            <a:r>
              <a:rPr lang="en-US" sz="1600" dirty="0" err="1" smtClean="0"/>
              <a:t>tỷ</a:t>
            </a:r>
            <a:r>
              <a:rPr lang="en-US" sz="1600" dirty="0" smtClean="0"/>
              <a:t> </a:t>
            </a:r>
            <a:r>
              <a:rPr lang="en-US" sz="1600" dirty="0" err="1" smtClean="0"/>
              <a:t>đồng</a:t>
            </a:r>
            <a:endParaRPr lang="en-US" sz="1600" dirty="0" smtClean="0"/>
          </a:p>
          <a:p>
            <a:pPr algn="ctr">
              <a:lnSpc>
                <a:spcPct val="130000"/>
              </a:lnSpc>
            </a:pPr>
            <a:r>
              <a:rPr lang="en-US" sz="1600" dirty="0" err="1"/>
              <a:t>Giá</a:t>
            </a:r>
            <a:r>
              <a:rPr lang="en-US" sz="1600" dirty="0"/>
              <a:t> </a:t>
            </a:r>
            <a:r>
              <a:rPr lang="en-US" sz="1600" dirty="0" err="1" smtClean="0"/>
              <a:t>trị</a:t>
            </a:r>
            <a:r>
              <a:rPr lang="en-US" sz="1600" dirty="0" smtClean="0"/>
              <a:t> </a:t>
            </a:r>
            <a:r>
              <a:rPr lang="en-US" sz="1600" dirty="0" err="1" smtClean="0"/>
              <a:t>thanh</a:t>
            </a:r>
            <a:r>
              <a:rPr lang="en-US" sz="1600" dirty="0" smtClean="0"/>
              <a:t> </a:t>
            </a:r>
            <a:r>
              <a:rPr lang="en-US" sz="1600" dirty="0" err="1"/>
              <a:t>toán</a:t>
            </a:r>
            <a:r>
              <a:rPr lang="en-US" sz="1600" dirty="0"/>
              <a:t> </a:t>
            </a:r>
            <a:r>
              <a:rPr lang="en-US" sz="1600" dirty="0" err="1" smtClean="0"/>
              <a:t>hàng</a:t>
            </a:r>
            <a:r>
              <a:rPr lang="en-US" sz="1600" dirty="0" smtClean="0"/>
              <a:t> </a:t>
            </a:r>
            <a:r>
              <a:rPr lang="en-US" sz="1600" dirty="0" err="1" smtClean="0"/>
              <a:t>hóa</a:t>
            </a:r>
            <a:r>
              <a:rPr lang="en-US" sz="1600" dirty="0" smtClean="0"/>
              <a:t> </a:t>
            </a:r>
            <a:r>
              <a:rPr lang="en-US" sz="1600" dirty="0" err="1"/>
              <a:t>trên</a:t>
            </a:r>
            <a:r>
              <a:rPr lang="en-US" sz="1600" dirty="0"/>
              <a:t> </a:t>
            </a:r>
            <a:r>
              <a:rPr lang="en-US" sz="1600" dirty="0" smtClean="0"/>
              <a:t>POS (**)</a:t>
            </a:r>
            <a:endParaRPr lang="en-US" sz="1600" dirty="0"/>
          </a:p>
          <a:p>
            <a:pPr algn="ctr"/>
            <a:endParaRPr lang="en-US" sz="1600" dirty="0"/>
          </a:p>
          <a:p>
            <a:pPr algn="ctr"/>
            <a:endParaRPr lang="en-US" dirty="0" smtClean="0"/>
          </a:p>
        </p:txBody>
      </p:sp>
      <p:sp>
        <p:nvSpPr>
          <p:cNvPr id="10" name="TextBox 9"/>
          <p:cNvSpPr txBox="1"/>
          <p:nvPr/>
        </p:nvSpPr>
        <p:spPr>
          <a:xfrm>
            <a:off x="4555067" y="6031280"/>
            <a:ext cx="6269195" cy="307777"/>
          </a:xfrm>
          <a:prstGeom prst="rect">
            <a:avLst/>
          </a:prstGeom>
          <a:noFill/>
        </p:spPr>
        <p:txBody>
          <a:bodyPr wrap="square" rtlCol="0">
            <a:spAutoFit/>
          </a:bodyPr>
          <a:lstStyle/>
          <a:p>
            <a:pPr algn="r"/>
            <a:r>
              <a:rPr lang="en-AU" sz="1400" i="1" dirty="0" smtClean="0"/>
              <a:t>(**) </a:t>
            </a:r>
            <a:r>
              <a:rPr lang="en-AU" sz="1400" i="1" dirty="0" err="1" smtClean="0"/>
              <a:t>Nguồn</a:t>
            </a:r>
            <a:r>
              <a:rPr lang="en-AU" sz="1400" i="1" dirty="0" smtClean="0"/>
              <a:t>: </a:t>
            </a:r>
            <a:r>
              <a:rPr lang="vi-VN" sz="1400" i="1" dirty="0" smtClean="0"/>
              <a:t>Hội thẻ Việt Nam</a:t>
            </a:r>
            <a:r>
              <a:rPr lang="en-AU" sz="1400" i="1" dirty="0" smtClean="0"/>
              <a:t>, </a:t>
            </a:r>
            <a:r>
              <a:rPr lang="vi-VN" sz="1400" i="1" dirty="0" smtClean="0"/>
              <a:t>tính đến hết Quý II năm 2018</a:t>
            </a:r>
            <a:endParaRPr lang="en-AU" sz="1400" i="1" dirty="0"/>
          </a:p>
        </p:txBody>
      </p:sp>
      <p:sp>
        <p:nvSpPr>
          <p:cNvPr id="11" name="TextBox 10"/>
          <p:cNvSpPr txBox="1"/>
          <p:nvPr/>
        </p:nvSpPr>
        <p:spPr>
          <a:xfrm>
            <a:off x="5344827" y="2422509"/>
            <a:ext cx="2544816" cy="3137782"/>
          </a:xfrm>
          <a:prstGeom prst="rect">
            <a:avLst/>
          </a:prstGeom>
          <a:noFill/>
        </p:spPr>
        <p:txBody>
          <a:bodyPr wrap="square" rtlCol="0">
            <a:spAutoFit/>
          </a:bodyPr>
          <a:lstStyle/>
          <a:p>
            <a:pPr algn="ctr"/>
            <a:endParaRPr lang="en-US" dirty="0" smtClean="0"/>
          </a:p>
          <a:p>
            <a:pPr algn="ctr"/>
            <a:r>
              <a:rPr lang="en-US" sz="4000" dirty="0" smtClean="0"/>
              <a:t> </a:t>
            </a:r>
          </a:p>
          <a:p>
            <a:pPr algn="ctr"/>
            <a:r>
              <a:rPr lang="en-US" sz="4000" b="1" dirty="0" smtClean="0">
                <a:solidFill>
                  <a:schemeClr val="accent1">
                    <a:lumMod val="75000"/>
                  </a:schemeClr>
                </a:solidFill>
              </a:rPr>
              <a:t>~ 18.000 </a:t>
            </a:r>
          </a:p>
          <a:p>
            <a:pPr algn="ctr">
              <a:lnSpc>
                <a:spcPct val="130000"/>
              </a:lnSpc>
            </a:pPr>
            <a:r>
              <a:rPr lang="en-US" sz="1600" dirty="0" err="1" smtClean="0"/>
              <a:t>tỷ</a:t>
            </a:r>
            <a:r>
              <a:rPr lang="en-US" sz="1600" dirty="0" smtClean="0"/>
              <a:t> </a:t>
            </a:r>
            <a:r>
              <a:rPr lang="en-US" sz="1600" dirty="0" err="1" smtClean="0"/>
              <a:t>đồng</a:t>
            </a:r>
            <a:endParaRPr lang="en-US" sz="1600" dirty="0" smtClean="0"/>
          </a:p>
          <a:p>
            <a:pPr algn="ctr">
              <a:lnSpc>
                <a:spcPct val="130000"/>
              </a:lnSpc>
            </a:pPr>
            <a:r>
              <a:rPr lang="en-US" sz="1600" dirty="0" err="1"/>
              <a:t>Giá</a:t>
            </a:r>
            <a:r>
              <a:rPr lang="en-US" sz="1600" dirty="0"/>
              <a:t> </a:t>
            </a:r>
            <a:r>
              <a:rPr lang="en-US" sz="1600" dirty="0" err="1" smtClean="0"/>
              <a:t>trị</a:t>
            </a:r>
            <a:r>
              <a:rPr lang="en-US" sz="1600" dirty="0" smtClean="0"/>
              <a:t> </a:t>
            </a:r>
            <a:r>
              <a:rPr lang="en-US" sz="1600" dirty="0" err="1" smtClean="0"/>
              <a:t>thanh</a:t>
            </a:r>
            <a:r>
              <a:rPr lang="en-US" sz="1600" dirty="0" smtClean="0"/>
              <a:t> </a:t>
            </a:r>
            <a:r>
              <a:rPr lang="en-US" sz="1600" dirty="0" err="1"/>
              <a:t>toán</a:t>
            </a:r>
            <a:r>
              <a:rPr lang="en-US" sz="1600" dirty="0"/>
              <a:t> </a:t>
            </a:r>
            <a:r>
              <a:rPr lang="en-US" sz="1600" dirty="0" err="1"/>
              <a:t>hàng</a:t>
            </a:r>
            <a:r>
              <a:rPr lang="en-US" sz="1600" dirty="0"/>
              <a:t> </a:t>
            </a:r>
            <a:r>
              <a:rPr lang="en-US" sz="1600" dirty="0" err="1"/>
              <a:t>hóa</a:t>
            </a:r>
            <a:r>
              <a:rPr lang="en-US" sz="1600" dirty="0"/>
              <a:t> </a:t>
            </a:r>
            <a:r>
              <a:rPr lang="en-US" sz="1600" dirty="0" err="1"/>
              <a:t>trực</a:t>
            </a:r>
            <a:r>
              <a:rPr lang="en-US" sz="1600" dirty="0"/>
              <a:t> </a:t>
            </a:r>
            <a:r>
              <a:rPr lang="en-US" sz="1600" dirty="0" err="1" smtClean="0"/>
              <a:t>tuyến</a:t>
            </a:r>
            <a:r>
              <a:rPr lang="en-US" sz="1600" dirty="0" smtClean="0"/>
              <a:t> (**)</a:t>
            </a:r>
            <a:endParaRPr lang="en-US" sz="1600" dirty="0"/>
          </a:p>
          <a:p>
            <a:pPr algn="ctr"/>
            <a:endParaRPr lang="en-US" sz="1600" dirty="0"/>
          </a:p>
          <a:p>
            <a:pPr algn="ctr"/>
            <a:endParaRPr lang="en-US" dirty="0" smtClean="0"/>
          </a:p>
        </p:txBody>
      </p:sp>
      <p:sp>
        <p:nvSpPr>
          <p:cNvPr id="4" name="TextBox 3"/>
          <p:cNvSpPr txBox="1"/>
          <p:nvPr/>
        </p:nvSpPr>
        <p:spPr>
          <a:xfrm>
            <a:off x="868008" y="6042175"/>
            <a:ext cx="3671198" cy="307777"/>
          </a:xfrm>
          <a:prstGeom prst="rect">
            <a:avLst/>
          </a:prstGeom>
          <a:noFill/>
        </p:spPr>
        <p:txBody>
          <a:bodyPr wrap="none" rtlCol="0">
            <a:spAutoFit/>
          </a:bodyPr>
          <a:lstStyle/>
          <a:p>
            <a:r>
              <a:rPr lang="en-US" sz="1400" i="1" dirty="0" smtClean="0"/>
              <a:t>(*) </a:t>
            </a:r>
            <a:r>
              <a:rPr lang="vi-VN" sz="1400" i="1" dirty="0" smtClean="0"/>
              <a:t>Số lượng thẻ luỹ kế</a:t>
            </a:r>
            <a:r>
              <a:rPr lang="en-US" sz="1400" i="1" dirty="0" smtClean="0"/>
              <a:t> </a:t>
            </a:r>
            <a:r>
              <a:rPr lang="en-US" sz="1400" i="1" dirty="0" err="1" smtClean="0"/>
              <a:t>tính</a:t>
            </a:r>
            <a:r>
              <a:rPr lang="en-US" sz="1400" i="1" dirty="0" smtClean="0"/>
              <a:t> </a:t>
            </a:r>
            <a:r>
              <a:rPr lang="en-US" sz="1400" i="1" dirty="0" err="1" smtClean="0"/>
              <a:t>đến</a:t>
            </a:r>
            <a:r>
              <a:rPr lang="en-US" sz="1400" i="1" dirty="0" smtClean="0"/>
              <a:t> </a:t>
            </a:r>
            <a:r>
              <a:rPr lang="en-US" sz="1400" i="1" dirty="0" err="1" smtClean="0"/>
              <a:t>quý</a:t>
            </a:r>
            <a:r>
              <a:rPr lang="en-US" sz="1400" i="1" dirty="0" smtClean="0"/>
              <a:t> II/2018</a:t>
            </a:r>
            <a:endParaRPr lang="en-US" sz="1400" i="1"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9684" y="2079848"/>
            <a:ext cx="621950" cy="621950"/>
          </a:xfrm>
          <a:prstGeom prst="rect">
            <a:avLst/>
          </a:prstGeom>
        </p:spPr>
      </p:pic>
      <p:sp>
        <p:nvSpPr>
          <p:cNvPr id="13" name="Oval 12"/>
          <p:cNvSpPr/>
          <p:nvPr/>
        </p:nvSpPr>
        <p:spPr>
          <a:xfrm>
            <a:off x="3592464" y="1905160"/>
            <a:ext cx="962603" cy="94510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1361346" y="1918272"/>
            <a:ext cx="962603" cy="945102"/>
            <a:chOff x="1378279" y="2575044"/>
            <a:chExt cx="962603" cy="945102"/>
          </a:xfrm>
        </p:grpSpPr>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9015" y="2707483"/>
              <a:ext cx="619007" cy="619007"/>
            </a:xfrm>
            <a:prstGeom prst="rect">
              <a:avLst/>
            </a:prstGeom>
          </p:spPr>
        </p:pic>
        <p:sp>
          <p:nvSpPr>
            <p:cNvPr id="15" name="Oval 14"/>
            <p:cNvSpPr/>
            <p:nvPr/>
          </p:nvSpPr>
          <p:spPr>
            <a:xfrm>
              <a:off x="1378279" y="2575044"/>
              <a:ext cx="962603" cy="94510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6464" y="2054972"/>
            <a:ext cx="665545" cy="665545"/>
          </a:xfrm>
          <a:prstGeom prst="rect">
            <a:avLst/>
          </a:prstGeom>
        </p:spPr>
      </p:pic>
      <p:sp>
        <p:nvSpPr>
          <p:cNvPr id="18" name="Oval 17"/>
          <p:cNvSpPr/>
          <p:nvPr/>
        </p:nvSpPr>
        <p:spPr>
          <a:xfrm>
            <a:off x="6115211" y="1901138"/>
            <a:ext cx="962603" cy="94510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94986" y="2028285"/>
            <a:ext cx="680101" cy="680101"/>
          </a:xfrm>
          <a:prstGeom prst="rect">
            <a:avLst/>
          </a:prstGeom>
        </p:spPr>
      </p:pic>
      <p:sp>
        <p:nvSpPr>
          <p:cNvPr id="20" name="Oval 19"/>
          <p:cNvSpPr/>
          <p:nvPr/>
        </p:nvSpPr>
        <p:spPr>
          <a:xfrm>
            <a:off x="8637958" y="1918272"/>
            <a:ext cx="962603" cy="94510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14427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311610" y="281522"/>
            <a:ext cx="9875520" cy="1371600"/>
          </a:xfrm>
        </p:spPr>
        <p:txBody>
          <a:bodyPr>
            <a:normAutofit/>
          </a:bodyPr>
          <a:lstStyle/>
          <a:p>
            <a:r>
              <a:rPr lang="en-US" sz="3000" dirty="0" err="1" smtClean="0">
                <a:solidFill>
                  <a:schemeClr val="bg1"/>
                </a:solidFill>
              </a:rPr>
              <a:t>Sự</a:t>
            </a:r>
            <a:r>
              <a:rPr lang="en-US" sz="3000" dirty="0" smtClean="0">
                <a:solidFill>
                  <a:schemeClr val="bg1"/>
                </a:solidFill>
              </a:rPr>
              <a:t> </a:t>
            </a:r>
            <a:r>
              <a:rPr lang="en-US" sz="3000" dirty="0" err="1" smtClean="0">
                <a:solidFill>
                  <a:schemeClr val="bg1"/>
                </a:solidFill>
              </a:rPr>
              <a:t>phát</a:t>
            </a:r>
            <a:r>
              <a:rPr lang="en-US" sz="3000" dirty="0" smtClean="0">
                <a:solidFill>
                  <a:schemeClr val="bg1"/>
                </a:solidFill>
              </a:rPr>
              <a:t> </a:t>
            </a:r>
            <a:r>
              <a:rPr lang="en-US" sz="3000" dirty="0" err="1" smtClean="0">
                <a:solidFill>
                  <a:schemeClr val="bg1"/>
                </a:solidFill>
              </a:rPr>
              <a:t>triển</a:t>
            </a:r>
            <a:r>
              <a:rPr lang="en-US" sz="3000" dirty="0" smtClean="0">
                <a:solidFill>
                  <a:schemeClr val="bg1"/>
                </a:solidFill>
              </a:rPr>
              <a:t> </a:t>
            </a:r>
            <a:r>
              <a:rPr lang="en-US" sz="3000" dirty="0" err="1" smtClean="0">
                <a:solidFill>
                  <a:schemeClr val="bg1"/>
                </a:solidFill>
              </a:rPr>
              <a:t>của</a:t>
            </a:r>
            <a:r>
              <a:rPr lang="en-US" sz="3000" dirty="0" smtClean="0">
                <a:solidFill>
                  <a:schemeClr val="bg1"/>
                </a:solidFill>
              </a:rPr>
              <a:t> </a:t>
            </a:r>
            <a:r>
              <a:rPr lang="en-US" sz="3000" dirty="0" err="1" smtClean="0">
                <a:solidFill>
                  <a:schemeClr val="bg1"/>
                </a:solidFill>
              </a:rPr>
              <a:t>thanh</a:t>
            </a:r>
            <a:r>
              <a:rPr lang="en-US" sz="3000" dirty="0" smtClean="0">
                <a:solidFill>
                  <a:schemeClr val="bg1"/>
                </a:solidFill>
              </a:rPr>
              <a:t> </a:t>
            </a:r>
            <a:r>
              <a:rPr lang="en-US" sz="3000" dirty="0" err="1" smtClean="0">
                <a:solidFill>
                  <a:schemeClr val="bg1"/>
                </a:solidFill>
              </a:rPr>
              <a:t>toán</a:t>
            </a:r>
            <a:r>
              <a:rPr lang="en-US" sz="3000" dirty="0" smtClean="0">
                <a:solidFill>
                  <a:schemeClr val="bg1"/>
                </a:solidFill>
              </a:rPr>
              <a:t> </a:t>
            </a:r>
            <a:r>
              <a:rPr lang="en-US" sz="3000" dirty="0" err="1" smtClean="0">
                <a:solidFill>
                  <a:schemeClr val="bg1"/>
                </a:solidFill>
              </a:rPr>
              <a:t>thẻ</a:t>
            </a:r>
            <a:endParaRPr lang="en-AU" sz="3000" dirty="0">
              <a:solidFill>
                <a:schemeClr val="bg1"/>
              </a:solidFill>
            </a:endParaRPr>
          </a:p>
        </p:txBody>
      </p:sp>
      <p:sp>
        <p:nvSpPr>
          <p:cNvPr id="7" name="TextBox 6"/>
          <p:cNvSpPr txBox="1"/>
          <p:nvPr/>
        </p:nvSpPr>
        <p:spPr>
          <a:xfrm>
            <a:off x="4344445" y="6068960"/>
            <a:ext cx="6269195" cy="307777"/>
          </a:xfrm>
          <a:prstGeom prst="rect">
            <a:avLst/>
          </a:prstGeom>
          <a:noFill/>
        </p:spPr>
        <p:txBody>
          <a:bodyPr wrap="square" rtlCol="0">
            <a:spAutoFit/>
          </a:bodyPr>
          <a:lstStyle/>
          <a:p>
            <a:pPr algn="r"/>
            <a:r>
              <a:rPr lang="en-AU" sz="1400" i="1" dirty="0" err="1" smtClean="0"/>
              <a:t>Nguồn</a:t>
            </a:r>
            <a:r>
              <a:rPr lang="en-AU" sz="1400" i="1" dirty="0" smtClean="0"/>
              <a:t>: </a:t>
            </a:r>
            <a:r>
              <a:rPr lang="en-AU" sz="1400" i="1" dirty="0" err="1" smtClean="0"/>
              <a:t>Hội</a:t>
            </a:r>
            <a:r>
              <a:rPr lang="en-AU" sz="1400" i="1" dirty="0" smtClean="0"/>
              <a:t> </a:t>
            </a:r>
            <a:r>
              <a:rPr lang="en-AU" sz="1400" i="1" dirty="0" err="1" smtClean="0"/>
              <a:t>thẻ</a:t>
            </a:r>
            <a:r>
              <a:rPr lang="en-AU" sz="1400" i="1" dirty="0" smtClean="0"/>
              <a:t> </a:t>
            </a:r>
            <a:r>
              <a:rPr lang="en-AU" sz="1400" i="1" dirty="0" err="1" smtClean="0"/>
              <a:t>ngân</a:t>
            </a:r>
            <a:r>
              <a:rPr lang="en-AU" sz="1400" i="1" dirty="0" smtClean="0"/>
              <a:t> </a:t>
            </a:r>
            <a:r>
              <a:rPr lang="en-AU" sz="1400" i="1" dirty="0" err="1" smtClean="0"/>
              <a:t>hàng</a:t>
            </a:r>
            <a:r>
              <a:rPr lang="en-AU" sz="1400" i="1" dirty="0" smtClean="0"/>
              <a:t> </a:t>
            </a:r>
            <a:r>
              <a:rPr lang="en-AU" sz="1400" i="1" dirty="0" err="1" smtClean="0"/>
              <a:t>Việt</a:t>
            </a:r>
            <a:r>
              <a:rPr lang="en-AU" sz="1400" i="1" dirty="0" smtClean="0"/>
              <a:t> Nam</a:t>
            </a:r>
            <a:endParaRPr lang="en-AU" sz="1400" i="1" dirty="0"/>
          </a:p>
        </p:txBody>
      </p:sp>
      <p:sp>
        <p:nvSpPr>
          <p:cNvPr id="4" name="TextBox 3"/>
          <p:cNvSpPr txBox="1"/>
          <p:nvPr/>
        </p:nvSpPr>
        <p:spPr>
          <a:xfrm>
            <a:off x="568205" y="1625516"/>
            <a:ext cx="7915395" cy="830997"/>
          </a:xfrm>
          <a:prstGeom prst="rect">
            <a:avLst/>
          </a:prstGeom>
          <a:noFill/>
        </p:spPr>
        <p:txBody>
          <a:bodyPr wrap="square" rtlCol="0">
            <a:spAutoFit/>
          </a:bodyPr>
          <a:lstStyle/>
          <a:p>
            <a:r>
              <a:rPr lang="en-US" sz="1600" b="1" dirty="0" smtClean="0">
                <a:solidFill>
                  <a:schemeClr val="accent1">
                    <a:lumMod val="50000"/>
                  </a:schemeClr>
                </a:solidFill>
              </a:rPr>
              <a:t>T</a:t>
            </a:r>
            <a:r>
              <a:rPr lang="vi-VN" sz="1600" b="1" dirty="0" smtClean="0">
                <a:solidFill>
                  <a:schemeClr val="accent1">
                    <a:lumMod val="50000"/>
                  </a:schemeClr>
                </a:solidFill>
              </a:rPr>
              <a:t>hanh toán thẻ ngày càng phổ biến với số lượng thẻ tăng trưởng </a:t>
            </a:r>
            <a:r>
              <a:rPr lang="en-US" sz="1600" b="1" dirty="0" err="1" smtClean="0">
                <a:solidFill>
                  <a:schemeClr val="accent1">
                    <a:lumMod val="50000"/>
                  </a:schemeClr>
                </a:solidFill>
              </a:rPr>
              <a:t>đều</a:t>
            </a:r>
            <a:r>
              <a:rPr lang="en-US" sz="1600" b="1" dirty="0" smtClean="0">
                <a:solidFill>
                  <a:schemeClr val="accent1">
                    <a:lumMod val="50000"/>
                  </a:schemeClr>
                </a:solidFill>
              </a:rPr>
              <a:t>. </a:t>
            </a:r>
          </a:p>
          <a:p>
            <a:r>
              <a:rPr lang="en-US" sz="1600" b="1" dirty="0" err="1" smtClean="0">
                <a:solidFill>
                  <a:schemeClr val="accent1">
                    <a:lumMod val="50000"/>
                  </a:schemeClr>
                </a:solidFill>
              </a:rPr>
              <a:t>Thẻ</a:t>
            </a:r>
            <a:r>
              <a:rPr lang="en-US" sz="1600" b="1" dirty="0" smtClean="0">
                <a:solidFill>
                  <a:schemeClr val="accent1">
                    <a:lumMod val="50000"/>
                  </a:schemeClr>
                </a:solidFill>
              </a:rPr>
              <a:t> </a:t>
            </a:r>
            <a:r>
              <a:rPr lang="en-US" sz="1600" b="1" dirty="0" err="1">
                <a:solidFill>
                  <a:schemeClr val="accent1">
                    <a:lumMod val="50000"/>
                  </a:schemeClr>
                </a:solidFill>
              </a:rPr>
              <a:t>nội</a:t>
            </a:r>
            <a:r>
              <a:rPr lang="en-US" sz="1600" b="1" dirty="0">
                <a:solidFill>
                  <a:schemeClr val="accent1">
                    <a:lumMod val="50000"/>
                  </a:schemeClr>
                </a:solidFill>
              </a:rPr>
              <a:t> </a:t>
            </a:r>
            <a:r>
              <a:rPr lang="en-US" sz="1600" b="1" dirty="0" err="1">
                <a:solidFill>
                  <a:schemeClr val="accent1">
                    <a:lumMod val="50000"/>
                  </a:schemeClr>
                </a:solidFill>
              </a:rPr>
              <a:t>địa</a:t>
            </a:r>
            <a:r>
              <a:rPr lang="en-US" sz="1600" b="1" dirty="0">
                <a:solidFill>
                  <a:schemeClr val="accent1">
                    <a:lumMod val="50000"/>
                  </a:schemeClr>
                </a:solidFill>
              </a:rPr>
              <a:t> </a:t>
            </a:r>
            <a:r>
              <a:rPr lang="en-US" sz="1600" b="1" dirty="0" err="1">
                <a:solidFill>
                  <a:schemeClr val="accent1">
                    <a:lumMod val="50000"/>
                  </a:schemeClr>
                </a:solidFill>
              </a:rPr>
              <a:t>vẫn</a:t>
            </a:r>
            <a:r>
              <a:rPr lang="en-US" sz="1600" b="1" dirty="0">
                <a:solidFill>
                  <a:schemeClr val="accent1">
                    <a:lumMod val="50000"/>
                  </a:schemeClr>
                </a:solidFill>
              </a:rPr>
              <a:t> </a:t>
            </a:r>
            <a:r>
              <a:rPr lang="en-US" sz="1600" b="1" dirty="0" err="1">
                <a:solidFill>
                  <a:schemeClr val="accent1">
                    <a:lumMod val="50000"/>
                  </a:schemeClr>
                </a:solidFill>
              </a:rPr>
              <a:t>chiếm</a:t>
            </a:r>
            <a:r>
              <a:rPr lang="en-US" sz="1600" b="1" dirty="0">
                <a:solidFill>
                  <a:schemeClr val="accent1">
                    <a:lumMod val="50000"/>
                  </a:schemeClr>
                </a:solidFill>
              </a:rPr>
              <a:t> </a:t>
            </a:r>
            <a:r>
              <a:rPr lang="en-US" sz="1600" b="1" dirty="0" smtClean="0">
                <a:solidFill>
                  <a:schemeClr val="accent1">
                    <a:lumMod val="50000"/>
                  </a:schemeClr>
                </a:solidFill>
              </a:rPr>
              <a:t> </a:t>
            </a:r>
            <a:r>
              <a:rPr lang="en-US" sz="1600" b="1" dirty="0" err="1" smtClean="0">
                <a:solidFill>
                  <a:schemeClr val="accent1">
                    <a:lumMod val="50000"/>
                  </a:schemeClr>
                </a:solidFill>
              </a:rPr>
              <a:t>tỷ</a:t>
            </a:r>
            <a:r>
              <a:rPr lang="en-US" sz="1600" b="1" dirty="0" smtClean="0">
                <a:solidFill>
                  <a:schemeClr val="accent1">
                    <a:lumMod val="50000"/>
                  </a:schemeClr>
                </a:solidFill>
              </a:rPr>
              <a:t> </a:t>
            </a:r>
            <a:r>
              <a:rPr lang="en-US" sz="1600" b="1" dirty="0" err="1">
                <a:solidFill>
                  <a:schemeClr val="accent1">
                    <a:lumMod val="50000"/>
                  </a:schemeClr>
                </a:solidFill>
              </a:rPr>
              <a:t>trọng</a:t>
            </a:r>
            <a:r>
              <a:rPr lang="en-US" sz="1600" b="1" dirty="0">
                <a:solidFill>
                  <a:schemeClr val="accent1">
                    <a:lumMod val="50000"/>
                  </a:schemeClr>
                </a:solidFill>
              </a:rPr>
              <a:t> </a:t>
            </a:r>
            <a:r>
              <a:rPr lang="en-US" sz="1600" b="1" dirty="0" err="1">
                <a:solidFill>
                  <a:schemeClr val="accent1">
                    <a:lumMod val="50000"/>
                  </a:schemeClr>
                </a:solidFill>
              </a:rPr>
              <a:t>lớn</a:t>
            </a:r>
            <a:r>
              <a:rPr lang="en-US" sz="1600" b="1" dirty="0">
                <a:solidFill>
                  <a:schemeClr val="accent1">
                    <a:lumMod val="50000"/>
                  </a:schemeClr>
                </a:solidFill>
              </a:rPr>
              <a:t> </a:t>
            </a:r>
            <a:r>
              <a:rPr lang="en-US" sz="1600" b="1" dirty="0" err="1">
                <a:solidFill>
                  <a:schemeClr val="accent1">
                    <a:lumMod val="50000"/>
                  </a:schemeClr>
                </a:solidFill>
              </a:rPr>
              <a:t>trên</a:t>
            </a:r>
            <a:r>
              <a:rPr lang="en-US" sz="1600" b="1" dirty="0">
                <a:solidFill>
                  <a:schemeClr val="accent1">
                    <a:lumMod val="50000"/>
                  </a:schemeClr>
                </a:solidFill>
              </a:rPr>
              <a:t> </a:t>
            </a:r>
            <a:r>
              <a:rPr lang="en-US" sz="1600" b="1" dirty="0" err="1">
                <a:solidFill>
                  <a:schemeClr val="accent1">
                    <a:lumMod val="50000"/>
                  </a:schemeClr>
                </a:solidFill>
              </a:rPr>
              <a:t>thị</a:t>
            </a:r>
            <a:r>
              <a:rPr lang="en-US" sz="1600" b="1" dirty="0">
                <a:solidFill>
                  <a:schemeClr val="accent1">
                    <a:lumMod val="50000"/>
                  </a:schemeClr>
                </a:solidFill>
              </a:rPr>
              <a:t> </a:t>
            </a:r>
            <a:r>
              <a:rPr lang="en-US" sz="1600" b="1" dirty="0" err="1">
                <a:solidFill>
                  <a:schemeClr val="accent1">
                    <a:lumMod val="50000"/>
                  </a:schemeClr>
                </a:solidFill>
              </a:rPr>
              <a:t>trường</a:t>
            </a:r>
            <a:endParaRPr lang="en-US" sz="1600" b="1" dirty="0">
              <a:solidFill>
                <a:schemeClr val="accent1">
                  <a:lumMod val="50000"/>
                </a:schemeClr>
              </a:solidFill>
            </a:endParaRPr>
          </a:p>
          <a:p>
            <a:endParaRPr lang="en-US" sz="1600" b="1" dirty="0" smtClean="0">
              <a:solidFill>
                <a:schemeClr val="accent1">
                  <a:lumMod val="50000"/>
                </a:schemeClr>
              </a:solidFill>
            </a:endParaRPr>
          </a:p>
        </p:txBody>
      </p:sp>
      <p:grpSp>
        <p:nvGrpSpPr>
          <p:cNvPr id="6" name="Group 5"/>
          <p:cNvGrpSpPr/>
          <p:nvPr/>
        </p:nvGrpSpPr>
        <p:grpSpPr>
          <a:xfrm>
            <a:off x="386641" y="1491620"/>
            <a:ext cx="7309559" cy="475622"/>
            <a:chOff x="226945" y="1653122"/>
            <a:chExt cx="5099032" cy="475622"/>
          </a:xfrm>
        </p:grpSpPr>
        <p:cxnSp>
          <p:nvCxnSpPr>
            <p:cNvPr id="8" name="Straight Connector 7"/>
            <p:cNvCxnSpPr/>
            <p:nvPr/>
          </p:nvCxnSpPr>
          <p:spPr>
            <a:xfrm>
              <a:off x="226945" y="1653122"/>
              <a:ext cx="5099032" cy="0"/>
            </a:xfrm>
            <a:prstGeom prst="line">
              <a:avLst/>
            </a:prstGeom>
            <a:ln>
              <a:solidFill>
                <a:srgbClr val="0A3F7F"/>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26945" y="1653122"/>
              <a:ext cx="84665" cy="475622"/>
            </a:xfrm>
            <a:prstGeom prst="rect">
              <a:avLst/>
            </a:prstGeom>
            <a:solidFill>
              <a:srgbClr val="0A3F7F"/>
            </a:solidFill>
            <a:ln>
              <a:solidFill>
                <a:srgbClr val="0A3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3F7F"/>
                </a:solidFill>
              </a:endParaRPr>
            </a:p>
          </p:txBody>
        </p:sp>
      </p:grpSp>
      <p:sp>
        <p:nvSpPr>
          <p:cNvPr id="15" name="TextBox 14"/>
          <p:cNvSpPr txBox="1"/>
          <p:nvPr/>
        </p:nvSpPr>
        <p:spPr>
          <a:xfrm>
            <a:off x="6059977" y="2346942"/>
            <a:ext cx="3842928" cy="646331"/>
          </a:xfrm>
          <a:prstGeom prst="rect">
            <a:avLst/>
          </a:prstGeom>
          <a:noFill/>
        </p:spPr>
        <p:txBody>
          <a:bodyPr wrap="square" rtlCol="0">
            <a:spAutoFit/>
          </a:bodyPr>
          <a:lstStyle/>
          <a:p>
            <a:pPr algn="ctr">
              <a:lnSpc>
                <a:spcPct val="150000"/>
              </a:lnSpc>
            </a:pPr>
            <a:r>
              <a:rPr lang="en-US" sz="1200" b="1" dirty="0" err="1" smtClean="0"/>
              <a:t>Tỷ</a:t>
            </a:r>
            <a:r>
              <a:rPr lang="en-US" sz="1200" b="1" dirty="0" smtClean="0"/>
              <a:t> </a:t>
            </a:r>
            <a:r>
              <a:rPr lang="en-US" sz="1200" b="1" dirty="0" err="1" smtClean="0"/>
              <a:t>trọng</a:t>
            </a:r>
            <a:r>
              <a:rPr lang="en-US" sz="1200" b="1" dirty="0" smtClean="0"/>
              <a:t> </a:t>
            </a:r>
            <a:r>
              <a:rPr lang="en-US" sz="1200" b="1" dirty="0" err="1" smtClean="0"/>
              <a:t>số</a:t>
            </a:r>
            <a:r>
              <a:rPr lang="en-US" sz="1200" b="1" dirty="0" smtClean="0"/>
              <a:t> </a:t>
            </a:r>
            <a:r>
              <a:rPr lang="en-US" sz="1200" b="1" dirty="0" err="1" smtClean="0"/>
              <a:t>lượng</a:t>
            </a:r>
            <a:r>
              <a:rPr lang="en-US" sz="1200" b="1" dirty="0" smtClean="0"/>
              <a:t> </a:t>
            </a:r>
            <a:r>
              <a:rPr lang="en-US" sz="1200" b="1" dirty="0" err="1" smtClean="0"/>
              <a:t>thẻ</a:t>
            </a:r>
            <a:r>
              <a:rPr lang="en-US" sz="1200" b="1" dirty="0" smtClean="0"/>
              <a:t> </a:t>
            </a:r>
            <a:r>
              <a:rPr lang="en-US" sz="1200" b="1" dirty="0" err="1" smtClean="0"/>
              <a:t>nội</a:t>
            </a:r>
            <a:r>
              <a:rPr lang="en-US" sz="1200" b="1" dirty="0" smtClean="0"/>
              <a:t> </a:t>
            </a:r>
            <a:r>
              <a:rPr lang="en-US" sz="1200" b="1" dirty="0" err="1" smtClean="0"/>
              <a:t>địa</a:t>
            </a:r>
            <a:r>
              <a:rPr lang="en-US" sz="1200" b="1" dirty="0" smtClean="0"/>
              <a:t> </a:t>
            </a:r>
            <a:r>
              <a:rPr lang="en-US" sz="1200" b="1" dirty="0" err="1" smtClean="0"/>
              <a:t>và</a:t>
            </a:r>
            <a:r>
              <a:rPr lang="en-US" sz="1200" b="1" dirty="0" smtClean="0"/>
              <a:t> </a:t>
            </a:r>
            <a:r>
              <a:rPr lang="en-US" sz="1200" b="1" dirty="0" err="1" smtClean="0"/>
              <a:t>quốc</a:t>
            </a:r>
            <a:r>
              <a:rPr lang="en-US" sz="1200" b="1" dirty="0" smtClean="0"/>
              <a:t> </a:t>
            </a:r>
            <a:r>
              <a:rPr lang="en-US" sz="1200" b="1" dirty="0" err="1" smtClean="0"/>
              <a:t>tế</a:t>
            </a:r>
            <a:r>
              <a:rPr lang="en-US" sz="1200" b="1" dirty="0" smtClean="0"/>
              <a:t>, </a:t>
            </a:r>
            <a:r>
              <a:rPr lang="en-US" sz="1200" b="1" dirty="0" err="1" smtClean="0"/>
              <a:t>tính</a:t>
            </a:r>
            <a:r>
              <a:rPr lang="en-US" sz="1200" b="1" dirty="0" smtClean="0"/>
              <a:t> </a:t>
            </a:r>
            <a:r>
              <a:rPr lang="en-US" sz="1200" b="1" dirty="0" err="1" smtClean="0"/>
              <a:t>đến</a:t>
            </a:r>
            <a:r>
              <a:rPr lang="en-US" sz="1200" b="1" dirty="0" smtClean="0"/>
              <a:t> </a:t>
            </a:r>
            <a:r>
              <a:rPr lang="en-US" sz="1200" b="1" dirty="0" err="1" smtClean="0"/>
              <a:t>Quý</a:t>
            </a:r>
            <a:r>
              <a:rPr lang="en-US" sz="1200" b="1" dirty="0" smtClean="0"/>
              <a:t> II/2018</a:t>
            </a:r>
            <a:endParaRPr lang="en-US" sz="1200" b="1" dirty="0"/>
          </a:p>
        </p:txBody>
      </p:sp>
      <p:graphicFrame>
        <p:nvGraphicFramePr>
          <p:cNvPr id="12" name="Chart 11"/>
          <p:cNvGraphicFramePr>
            <a:graphicFrameLocks/>
          </p:cNvGraphicFramePr>
          <p:nvPr>
            <p:extLst>
              <p:ext uri="{D42A27DB-BD31-4B8C-83A1-F6EECF244321}">
                <p14:modId xmlns:p14="http://schemas.microsoft.com/office/powerpoint/2010/main" val="4294481916"/>
              </p:ext>
            </p:extLst>
          </p:nvPr>
        </p:nvGraphicFramePr>
        <p:xfrm>
          <a:off x="422433" y="2976939"/>
          <a:ext cx="4666790" cy="2892201"/>
        </p:xfrm>
        <a:graphic>
          <a:graphicData uri="http://schemas.openxmlformats.org/drawingml/2006/chart">
            <c:chart xmlns:c="http://schemas.openxmlformats.org/drawingml/2006/chart" xmlns:r="http://schemas.openxmlformats.org/officeDocument/2006/relationships" r:id="rId3"/>
          </a:graphicData>
        </a:graphic>
      </p:graphicFrame>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1222" y="2976939"/>
            <a:ext cx="1121434" cy="711833"/>
          </a:xfrm>
          <a:prstGeom prst="rect">
            <a:avLst/>
          </a:prstGeom>
        </p:spPr>
      </p:pic>
      <p:sp>
        <p:nvSpPr>
          <p:cNvPr id="26" name="TextBox 25"/>
          <p:cNvSpPr txBox="1"/>
          <p:nvPr/>
        </p:nvSpPr>
        <p:spPr>
          <a:xfrm>
            <a:off x="386641" y="2466306"/>
            <a:ext cx="3842928" cy="276999"/>
          </a:xfrm>
          <a:prstGeom prst="rect">
            <a:avLst/>
          </a:prstGeom>
          <a:noFill/>
        </p:spPr>
        <p:txBody>
          <a:bodyPr wrap="square" rtlCol="0">
            <a:spAutoFit/>
          </a:bodyPr>
          <a:lstStyle/>
          <a:p>
            <a:r>
              <a:rPr lang="en-US" sz="1200" b="1" dirty="0" err="1" smtClean="0"/>
              <a:t>Tổng</a:t>
            </a:r>
            <a:r>
              <a:rPr lang="en-US" sz="1200" b="1" dirty="0" smtClean="0"/>
              <a:t> </a:t>
            </a:r>
            <a:r>
              <a:rPr lang="en-US" sz="1200" b="1" dirty="0" err="1" smtClean="0"/>
              <a:t>số</a:t>
            </a:r>
            <a:r>
              <a:rPr lang="en-US" sz="1200" b="1" dirty="0" smtClean="0"/>
              <a:t> </a:t>
            </a:r>
            <a:r>
              <a:rPr lang="en-US" sz="1200" b="1" dirty="0" err="1" smtClean="0"/>
              <a:t>lượng</a:t>
            </a:r>
            <a:r>
              <a:rPr lang="en-US" sz="1200" b="1" dirty="0" smtClean="0"/>
              <a:t> </a:t>
            </a:r>
            <a:r>
              <a:rPr lang="en-US" sz="1200" b="1" dirty="0" err="1" smtClean="0"/>
              <a:t>thẻ</a:t>
            </a:r>
            <a:r>
              <a:rPr lang="en-US" sz="1200" b="1" dirty="0" smtClean="0"/>
              <a:t> </a:t>
            </a:r>
            <a:r>
              <a:rPr lang="en-US" sz="1200" b="1" dirty="0" err="1" smtClean="0"/>
              <a:t>lũy</a:t>
            </a:r>
            <a:r>
              <a:rPr lang="en-US" sz="1200" b="1" dirty="0" smtClean="0"/>
              <a:t> </a:t>
            </a:r>
            <a:r>
              <a:rPr lang="en-US" sz="1200" b="1" dirty="0" err="1" smtClean="0"/>
              <a:t>kế</a:t>
            </a:r>
            <a:r>
              <a:rPr lang="en-US" sz="1200" b="1" dirty="0" smtClean="0"/>
              <a:t> </a:t>
            </a:r>
            <a:endParaRPr lang="en-US" sz="1200" b="1" dirty="0"/>
          </a:p>
        </p:txBody>
      </p:sp>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9161" y="1086372"/>
            <a:ext cx="1090771" cy="1090771"/>
          </a:xfrm>
          <a:prstGeom prst="rect">
            <a:avLst/>
          </a:prstGeom>
        </p:spPr>
      </p:pic>
      <p:graphicFrame>
        <p:nvGraphicFramePr>
          <p:cNvPr id="16" name="Chart 15"/>
          <p:cNvGraphicFramePr>
            <a:graphicFrameLocks/>
          </p:cNvGraphicFramePr>
          <p:nvPr>
            <p:extLst>
              <p:ext uri="{D42A27DB-BD31-4B8C-83A1-F6EECF244321}">
                <p14:modId xmlns:p14="http://schemas.microsoft.com/office/powerpoint/2010/main" val="2581716478"/>
              </p:ext>
            </p:extLst>
          </p:nvPr>
        </p:nvGraphicFramePr>
        <p:xfrm>
          <a:off x="5820364" y="2808607"/>
          <a:ext cx="4572000"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3010550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239944" y="299145"/>
            <a:ext cx="9875520" cy="1371600"/>
          </a:xfrm>
        </p:spPr>
        <p:txBody>
          <a:bodyPr>
            <a:normAutofit/>
          </a:bodyPr>
          <a:lstStyle/>
          <a:p>
            <a:r>
              <a:rPr lang="en-US" sz="3000" dirty="0" err="1">
                <a:solidFill>
                  <a:schemeClr val="bg1"/>
                </a:solidFill>
              </a:rPr>
              <a:t>Sự</a:t>
            </a:r>
            <a:r>
              <a:rPr lang="en-US" sz="3000" dirty="0">
                <a:solidFill>
                  <a:schemeClr val="bg1"/>
                </a:solidFill>
              </a:rPr>
              <a:t> </a:t>
            </a:r>
            <a:r>
              <a:rPr lang="en-US" sz="3000" dirty="0" err="1">
                <a:solidFill>
                  <a:schemeClr val="bg1"/>
                </a:solidFill>
              </a:rPr>
              <a:t>phát</a:t>
            </a:r>
            <a:r>
              <a:rPr lang="en-US" sz="3000" dirty="0">
                <a:solidFill>
                  <a:schemeClr val="bg1"/>
                </a:solidFill>
              </a:rPr>
              <a:t> </a:t>
            </a:r>
            <a:r>
              <a:rPr lang="en-US" sz="3000" dirty="0" err="1">
                <a:solidFill>
                  <a:schemeClr val="bg1"/>
                </a:solidFill>
              </a:rPr>
              <a:t>triển</a:t>
            </a:r>
            <a:r>
              <a:rPr lang="en-US" sz="3000" dirty="0">
                <a:solidFill>
                  <a:schemeClr val="bg1"/>
                </a:solidFill>
              </a:rPr>
              <a:t> </a:t>
            </a:r>
            <a:r>
              <a:rPr lang="en-US" sz="3000" dirty="0" err="1">
                <a:solidFill>
                  <a:schemeClr val="bg1"/>
                </a:solidFill>
              </a:rPr>
              <a:t>của</a:t>
            </a:r>
            <a:r>
              <a:rPr lang="en-US" sz="3000" dirty="0">
                <a:solidFill>
                  <a:schemeClr val="bg1"/>
                </a:solidFill>
              </a:rPr>
              <a:t> </a:t>
            </a:r>
            <a:r>
              <a:rPr lang="en-US" sz="3000" dirty="0" err="1">
                <a:solidFill>
                  <a:schemeClr val="bg1"/>
                </a:solidFill>
              </a:rPr>
              <a:t>thanh</a:t>
            </a:r>
            <a:r>
              <a:rPr lang="en-US" sz="3000" dirty="0">
                <a:solidFill>
                  <a:schemeClr val="bg1"/>
                </a:solidFill>
              </a:rPr>
              <a:t> </a:t>
            </a:r>
            <a:r>
              <a:rPr lang="en-US" sz="3000" dirty="0" err="1">
                <a:solidFill>
                  <a:schemeClr val="bg1"/>
                </a:solidFill>
              </a:rPr>
              <a:t>toán</a:t>
            </a:r>
            <a:r>
              <a:rPr lang="en-US" sz="3000" dirty="0">
                <a:solidFill>
                  <a:schemeClr val="bg1"/>
                </a:solidFill>
              </a:rPr>
              <a:t> </a:t>
            </a:r>
            <a:r>
              <a:rPr lang="en-US" sz="3000" dirty="0" err="1">
                <a:solidFill>
                  <a:schemeClr val="bg1"/>
                </a:solidFill>
              </a:rPr>
              <a:t>thẻ</a:t>
            </a:r>
            <a:endParaRPr lang="en-AU" sz="3000" dirty="0">
              <a:solidFill>
                <a:schemeClr val="bg1"/>
              </a:solidFill>
            </a:endParaRPr>
          </a:p>
        </p:txBody>
      </p:sp>
      <p:sp>
        <p:nvSpPr>
          <p:cNvPr id="13" name="TextBox 1"/>
          <p:cNvSpPr txBox="1">
            <a:spLocks noChangeArrowheads="1"/>
          </p:cNvSpPr>
          <p:nvPr/>
        </p:nvSpPr>
        <p:spPr bwMode="auto">
          <a:xfrm>
            <a:off x="6440540" y="5969224"/>
            <a:ext cx="5277264" cy="415498"/>
          </a:xfrm>
          <a:prstGeom prst="rect">
            <a:avLst/>
          </a:prstGeom>
          <a:noFill/>
          <a:ln w="9525">
            <a:noFill/>
            <a:miter lim="800000"/>
            <a:headEnd/>
            <a:tailEnd/>
          </a:ln>
        </p:spPr>
        <p:txBody>
          <a:bodyPr wrap="square">
            <a:spAutoFit/>
          </a:bodyPr>
          <a:lstStyle/>
          <a:p>
            <a:pPr algn="ctr">
              <a:lnSpc>
                <a:spcPct val="150000"/>
              </a:lnSpc>
            </a:pPr>
            <a:r>
              <a:rPr lang="en-AU" altLang="en-US" sz="1400" i="1" dirty="0" err="1">
                <a:latin typeface="Arial" panose="020B0604020202020204" pitchFamily="34" charset="0"/>
                <a:cs typeface="Arial" panose="020B0604020202020204" pitchFamily="34" charset="0"/>
              </a:rPr>
              <a:t>Nguồn</a:t>
            </a:r>
            <a:r>
              <a:rPr lang="en-AU" altLang="en-US" sz="1400" i="1" dirty="0">
                <a:latin typeface="Arial" panose="020B0604020202020204" pitchFamily="34" charset="0"/>
                <a:cs typeface="Arial" panose="020B0604020202020204" pitchFamily="34" charset="0"/>
              </a:rPr>
              <a:t>: </a:t>
            </a:r>
            <a:r>
              <a:rPr lang="en-AU" altLang="en-US" sz="1400" i="1" dirty="0" err="1" smtClean="0">
                <a:latin typeface="Arial" panose="020B0604020202020204" pitchFamily="34" charset="0"/>
                <a:cs typeface="Arial" panose="020B0604020202020204" pitchFamily="34" charset="0"/>
              </a:rPr>
              <a:t>Hội</a:t>
            </a:r>
            <a:r>
              <a:rPr lang="en-AU" altLang="en-US" sz="1400" i="1" dirty="0" smtClean="0">
                <a:latin typeface="Arial" panose="020B0604020202020204" pitchFamily="34" charset="0"/>
                <a:cs typeface="Arial" panose="020B0604020202020204" pitchFamily="34" charset="0"/>
              </a:rPr>
              <a:t> </a:t>
            </a:r>
            <a:r>
              <a:rPr lang="en-AU" altLang="en-US" sz="1400" i="1" dirty="0" err="1">
                <a:latin typeface="Arial" panose="020B0604020202020204" pitchFamily="34" charset="0"/>
                <a:cs typeface="Arial" panose="020B0604020202020204" pitchFamily="34" charset="0"/>
              </a:rPr>
              <a:t>thẻ</a:t>
            </a:r>
            <a:r>
              <a:rPr lang="en-AU" altLang="en-US" sz="1400" i="1" dirty="0">
                <a:latin typeface="Arial" panose="020B0604020202020204" pitchFamily="34" charset="0"/>
                <a:cs typeface="Arial" panose="020B0604020202020204" pitchFamily="34" charset="0"/>
              </a:rPr>
              <a:t> </a:t>
            </a:r>
            <a:r>
              <a:rPr lang="en-AU" altLang="en-US" sz="1400" i="1" dirty="0" err="1">
                <a:latin typeface="Arial" panose="020B0604020202020204" pitchFamily="34" charset="0"/>
                <a:cs typeface="Arial" panose="020B0604020202020204" pitchFamily="34" charset="0"/>
              </a:rPr>
              <a:t>ngân</a:t>
            </a:r>
            <a:r>
              <a:rPr lang="en-AU" altLang="en-US" sz="1400" i="1" dirty="0">
                <a:latin typeface="Arial" panose="020B0604020202020204" pitchFamily="34" charset="0"/>
                <a:cs typeface="Arial" panose="020B0604020202020204" pitchFamily="34" charset="0"/>
              </a:rPr>
              <a:t> </a:t>
            </a:r>
            <a:r>
              <a:rPr lang="en-AU" altLang="en-US" sz="1400" i="1" dirty="0" err="1" smtClean="0">
                <a:latin typeface="Arial" panose="020B0604020202020204" pitchFamily="34" charset="0"/>
                <a:cs typeface="Arial" panose="020B0604020202020204" pitchFamily="34" charset="0"/>
              </a:rPr>
              <a:t>hàng</a:t>
            </a:r>
            <a:r>
              <a:rPr lang="en-AU" altLang="en-US" sz="1400" i="1" dirty="0" smtClean="0">
                <a:latin typeface="Arial" panose="020B0604020202020204" pitchFamily="34" charset="0"/>
                <a:cs typeface="Arial" panose="020B0604020202020204" pitchFamily="34" charset="0"/>
              </a:rPr>
              <a:t> </a:t>
            </a:r>
            <a:r>
              <a:rPr lang="en-AU" altLang="en-US" sz="1400" i="1" dirty="0" err="1" smtClean="0">
                <a:latin typeface="Arial" panose="020B0604020202020204" pitchFamily="34" charset="0"/>
                <a:cs typeface="Arial" panose="020B0604020202020204" pitchFamily="34" charset="0"/>
              </a:rPr>
              <a:t>Việt</a:t>
            </a:r>
            <a:r>
              <a:rPr lang="en-AU" altLang="en-US" sz="1400" i="1" dirty="0" smtClean="0">
                <a:latin typeface="Arial" panose="020B0604020202020204" pitchFamily="34" charset="0"/>
                <a:cs typeface="Arial" panose="020B0604020202020204" pitchFamily="34" charset="0"/>
              </a:rPr>
              <a:t> Nam</a:t>
            </a:r>
            <a:endParaRPr lang="en-AU" sz="1400" i="1" dirty="0">
              <a:latin typeface="Arial" charset="0"/>
              <a:cs typeface="Arial" charset="0"/>
            </a:endParaRPr>
          </a:p>
        </p:txBody>
      </p:sp>
      <p:grpSp>
        <p:nvGrpSpPr>
          <p:cNvPr id="9" name="Group 8"/>
          <p:cNvGrpSpPr/>
          <p:nvPr/>
        </p:nvGrpSpPr>
        <p:grpSpPr>
          <a:xfrm>
            <a:off x="387527" y="1491620"/>
            <a:ext cx="7791273" cy="475622"/>
            <a:chOff x="226945" y="1653122"/>
            <a:chExt cx="5399635" cy="475622"/>
          </a:xfrm>
        </p:grpSpPr>
        <p:cxnSp>
          <p:nvCxnSpPr>
            <p:cNvPr id="10" name="Straight Connector 9"/>
            <p:cNvCxnSpPr/>
            <p:nvPr/>
          </p:nvCxnSpPr>
          <p:spPr>
            <a:xfrm>
              <a:off x="226945" y="1653122"/>
              <a:ext cx="5399635" cy="0"/>
            </a:xfrm>
            <a:prstGeom prst="line">
              <a:avLst/>
            </a:prstGeom>
            <a:ln>
              <a:solidFill>
                <a:srgbClr val="0A3F7F"/>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26945" y="1653122"/>
              <a:ext cx="84665" cy="475622"/>
            </a:xfrm>
            <a:prstGeom prst="rect">
              <a:avLst/>
            </a:prstGeom>
            <a:solidFill>
              <a:srgbClr val="0A3F7F"/>
            </a:solidFill>
            <a:ln>
              <a:solidFill>
                <a:srgbClr val="0A3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3F7F"/>
                </a:solidFill>
              </a:endParaRPr>
            </a:p>
          </p:txBody>
        </p:sp>
      </p:grpSp>
      <p:sp>
        <p:nvSpPr>
          <p:cNvPr id="12" name="TextBox 11"/>
          <p:cNvSpPr txBox="1"/>
          <p:nvPr/>
        </p:nvSpPr>
        <p:spPr>
          <a:xfrm>
            <a:off x="545536" y="1634328"/>
            <a:ext cx="8192064" cy="646331"/>
          </a:xfrm>
          <a:prstGeom prst="rect">
            <a:avLst/>
          </a:prstGeom>
          <a:noFill/>
        </p:spPr>
        <p:txBody>
          <a:bodyPr wrap="square" rtlCol="0">
            <a:spAutoFit/>
          </a:bodyPr>
          <a:lstStyle/>
          <a:p>
            <a:r>
              <a:rPr lang="vi-VN" sz="1800" b="1" dirty="0" smtClean="0">
                <a:solidFill>
                  <a:srgbClr val="0A3F7F"/>
                </a:solidFill>
              </a:rPr>
              <a:t>POS vẫn là kênh thanh toán phổ biến với số lượng thiết bị và giá trị thanh toán tăng nhanh</a:t>
            </a:r>
            <a:endParaRPr lang="en-US" sz="1800" dirty="0"/>
          </a:p>
        </p:txBody>
      </p:sp>
      <p:graphicFrame>
        <p:nvGraphicFramePr>
          <p:cNvPr id="14" name="Chart 13"/>
          <p:cNvGraphicFramePr>
            <a:graphicFrameLocks/>
          </p:cNvGraphicFramePr>
          <p:nvPr>
            <p:extLst>
              <p:ext uri="{D42A27DB-BD31-4B8C-83A1-F6EECF244321}">
                <p14:modId xmlns:p14="http://schemas.microsoft.com/office/powerpoint/2010/main" val="1105052812"/>
              </p:ext>
            </p:extLst>
          </p:nvPr>
        </p:nvGraphicFramePr>
        <p:xfrm>
          <a:off x="526135" y="2841773"/>
          <a:ext cx="4601296" cy="2711351"/>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767641" y="2502481"/>
            <a:ext cx="3842928" cy="276999"/>
          </a:xfrm>
          <a:prstGeom prst="rect">
            <a:avLst/>
          </a:prstGeom>
          <a:noFill/>
        </p:spPr>
        <p:txBody>
          <a:bodyPr wrap="square" rtlCol="0">
            <a:spAutoFit/>
          </a:bodyPr>
          <a:lstStyle/>
          <a:p>
            <a:r>
              <a:rPr lang="en-US" sz="1200" b="1" dirty="0" err="1" smtClean="0"/>
              <a:t>Tổng</a:t>
            </a:r>
            <a:r>
              <a:rPr lang="en-US" sz="1200" b="1" dirty="0" smtClean="0"/>
              <a:t> </a:t>
            </a:r>
            <a:r>
              <a:rPr lang="en-US" sz="1200" b="1" dirty="0" err="1" smtClean="0"/>
              <a:t>số</a:t>
            </a:r>
            <a:r>
              <a:rPr lang="en-US" sz="1200" b="1" dirty="0" smtClean="0"/>
              <a:t> </a:t>
            </a:r>
            <a:r>
              <a:rPr lang="en-US" sz="1200" b="1" dirty="0" err="1" smtClean="0"/>
              <a:t>lượng</a:t>
            </a:r>
            <a:r>
              <a:rPr lang="en-US" sz="1200" b="1" dirty="0" smtClean="0"/>
              <a:t> </a:t>
            </a:r>
            <a:r>
              <a:rPr lang="en-US" sz="1200" b="1" dirty="0" err="1" smtClean="0"/>
              <a:t>thiết</a:t>
            </a:r>
            <a:r>
              <a:rPr lang="en-US" sz="1200" b="1" dirty="0" smtClean="0"/>
              <a:t> </a:t>
            </a:r>
            <a:r>
              <a:rPr lang="en-US" sz="1200" b="1" dirty="0" err="1" smtClean="0"/>
              <a:t>bị</a:t>
            </a:r>
            <a:r>
              <a:rPr lang="en-US" sz="1200" b="1" dirty="0" smtClean="0"/>
              <a:t> POS</a:t>
            </a:r>
            <a:endParaRPr lang="en-US" sz="1200" b="1" dirty="0"/>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1222" y="3103939"/>
            <a:ext cx="1121434" cy="711833"/>
          </a:xfrm>
          <a:prstGeom prst="rect">
            <a:avLst/>
          </a:prstGeom>
        </p:spPr>
      </p:pic>
      <p:sp>
        <p:nvSpPr>
          <p:cNvPr id="17" name="TextBox 1"/>
          <p:cNvSpPr txBox="1"/>
          <p:nvPr/>
        </p:nvSpPr>
        <p:spPr>
          <a:xfrm>
            <a:off x="1616522" y="2957892"/>
            <a:ext cx="1264700" cy="9067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100" dirty="0" err="1" smtClean="0"/>
              <a:t>Tăng</a:t>
            </a:r>
            <a:r>
              <a:rPr lang="en-US" sz="1100" dirty="0" smtClean="0"/>
              <a:t> </a:t>
            </a:r>
            <a:r>
              <a:rPr lang="en-US" sz="1100" dirty="0" err="1" smtClean="0"/>
              <a:t>trên</a:t>
            </a:r>
            <a:r>
              <a:rPr lang="en-US" sz="1100" dirty="0" smtClean="0"/>
              <a:t> </a:t>
            </a:r>
            <a:r>
              <a:rPr lang="en-US" b="1" dirty="0" smtClean="0">
                <a:solidFill>
                  <a:srgbClr val="C00000"/>
                </a:solidFill>
              </a:rPr>
              <a:t>1798%</a:t>
            </a:r>
            <a:r>
              <a:rPr lang="en-US" dirty="0" smtClean="0"/>
              <a:t> </a:t>
            </a:r>
            <a:r>
              <a:rPr lang="en-US" sz="1100" dirty="0" err="1" smtClean="0"/>
              <a:t>trong</a:t>
            </a:r>
            <a:r>
              <a:rPr lang="en-US" sz="1100" dirty="0" smtClean="0"/>
              <a:t> 10 </a:t>
            </a:r>
            <a:r>
              <a:rPr lang="en-US" sz="1100" dirty="0" err="1" smtClean="0"/>
              <a:t>năm</a:t>
            </a:r>
            <a:r>
              <a:rPr lang="en-US" sz="1100" dirty="0" smtClean="0"/>
              <a:t> 2007 - 2017</a:t>
            </a:r>
            <a:endParaRPr lang="en-US" sz="1100" dirty="0"/>
          </a:p>
        </p:txBody>
      </p:sp>
      <p:graphicFrame>
        <p:nvGraphicFramePr>
          <p:cNvPr id="19" name="Chart 18"/>
          <p:cNvGraphicFramePr>
            <a:graphicFrameLocks/>
          </p:cNvGraphicFramePr>
          <p:nvPr>
            <p:extLst>
              <p:ext uri="{D42A27DB-BD31-4B8C-83A1-F6EECF244321}">
                <p14:modId xmlns:p14="http://schemas.microsoft.com/office/powerpoint/2010/main" val="259643760"/>
              </p:ext>
            </p:extLst>
          </p:nvPr>
        </p:nvGraphicFramePr>
        <p:xfrm>
          <a:off x="5333914" y="2957892"/>
          <a:ext cx="478155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19"/>
          <p:cNvSpPr txBox="1"/>
          <p:nvPr/>
        </p:nvSpPr>
        <p:spPr>
          <a:xfrm>
            <a:off x="5616796" y="2525792"/>
            <a:ext cx="3842928" cy="276999"/>
          </a:xfrm>
          <a:prstGeom prst="rect">
            <a:avLst/>
          </a:prstGeom>
          <a:noFill/>
        </p:spPr>
        <p:txBody>
          <a:bodyPr wrap="square" rtlCol="0">
            <a:spAutoFit/>
          </a:bodyPr>
          <a:lstStyle/>
          <a:p>
            <a:r>
              <a:rPr lang="en-US" sz="1200" b="1" dirty="0" err="1" smtClean="0"/>
              <a:t>Giá</a:t>
            </a:r>
            <a:r>
              <a:rPr lang="en-US" sz="1200" b="1" dirty="0" smtClean="0"/>
              <a:t> </a:t>
            </a:r>
            <a:r>
              <a:rPr lang="en-US" sz="1200" b="1" dirty="0" err="1" smtClean="0"/>
              <a:t>trị</a:t>
            </a:r>
            <a:r>
              <a:rPr lang="en-US" sz="1200" b="1" dirty="0" smtClean="0"/>
              <a:t> </a:t>
            </a:r>
            <a:r>
              <a:rPr lang="en-US" sz="1200" b="1" dirty="0" err="1" smtClean="0"/>
              <a:t>thanh</a:t>
            </a:r>
            <a:r>
              <a:rPr lang="en-US" sz="1200" b="1" dirty="0" smtClean="0"/>
              <a:t> </a:t>
            </a:r>
            <a:r>
              <a:rPr lang="en-US" sz="1200" b="1" dirty="0" err="1" smtClean="0"/>
              <a:t>toán</a:t>
            </a:r>
            <a:r>
              <a:rPr lang="en-US" sz="1200" b="1" dirty="0" smtClean="0"/>
              <a:t> </a:t>
            </a:r>
            <a:r>
              <a:rPr lang="en-US" sz="1200" b="1" dirty="0" err="1" smtClean="0"/>
              <a:t>trên</a:t>
            </a:r>
            <a:r>
              <a:rPr lang="en-US" sz="1200" b="1" dirty="0" smtClean="0"/>
              <a:t> POS</a:t>
            </a:r>
            <a:endParaRPr lang="en-US" sz="1200" b="1" dirty="0"/>
          </a:p>
        </p:txBody>
      </p:sp>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r="2950" b="8764"/>
          <a:stretch/>
        </p:blipFill>
        <p:spPr>
          <a:xfrm>
            <a:off x="8921027" y="1281853"/>
            <a:ext cx="1342020" cy="1370778"/>
          </a:xfrm>
          <a:prstGeom prst="rect">
            <a:avLst/>
          </a:prstGeom>
        </p:spPr>
      </p:pic>
    </p:spTree>
    <p:extLst>
      <p:ext uri="{BB962C8B-B14F-4D97-AF65-F5344CB8AC3E}">
        <p14:creationId xmlns:p14="http://schemas.microsoft.com/office/powerpoint/2010/main" val="9316347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311610" y="210958"/>
            <a:ext cx="9875520" cy="1371600"/>
          </a:xfrm>
        </p:spPr>
        <p:txBody>
          <a:bodyPr>
            <a:normAutofit/>
          </a:bodyPr>
          <a:lstStyle/>
          <a:p>
            <a:r>
              <a:rPr lang="en-US" sz="3000" dirty="0" err="1">
                <a:solidFill>
                  <a:schemeClr val="bg1"/>
                </a:solidFill>
              </a:rPr>
              <a:t>Sự</a:t>
            </a:r>
            <a:r>
              <a:rPr lang="en-US" sz="3000" dirty="0">
                <a:solidFill>
                  <a:schemeClr val="bg1"/>
                </a:solidFill>
              </a:rPr>
              <a:t> </a:t>
            </a:r>
            <a:r>
              <a:rPr lang="en-US" sz="3000" dirty="0" err="1">
                <a:solidFill>
                  <a:schemeClr val="bg1"/>
                </a:solidFill>
              </a:rPr>
              <a:t>phát</a:t>
            </a:r>
            <a:r>
              <a:rPr lang="en-US" sz="3000" dirty="0">
                <a:solidFill>
                  <a:schemeClr val="bg1"/>
                </a:solidFill>
              </a:rPr>
              <a:t> </a:t>
            </a:r>
            <a:r>
              <a:rPr lang="en-US" sz="3000" dirty="0" err="1">
                <a:solidFill>
                  <a:schemeClr val="bg1"/>
                </a:solidFill>
              </a:rPr>
              <a:t>triển</a:t>
            </a:r>
            <a:r>
              <a:rPr lang="en-US" sz="3000" dirty="0">
                <a:solidFill>
                  <a:schemeClr val="bg1"/>
                </a:solidFill>
              </a:rPr>
              <a:t> </a:t>
            </a:r>
            <a:r>
              <a:rPr lang="en-US" sz="3000" dirty="0" err="1">
                <a:solidFill>
                  <a:schemeClr val="bg1"/>
                </a:solidFill>
              </a:rPr>
              <a:t>của</a:t>
            </a:r>
            <a:r>
              <a:rPr lang="en-US" sz="3000" dirty="0">
                <a:solidFill>
                  <a:schemeClr val="bg1"/>
                </a:solidFill>
              </a:rPr>
              <a:t> </a:t>
            </a:r>
            <a:r>
              <a:rPr lang="en-US" sz="3000" dirty="0" err="1">
                <a:solidFill>
                  <a:schemeClr val="bg1"/>
                </a:solidFill>
              </a:rPr>
              <a:t>thanh</a:t>
            </a:r>
            <a:r>
              <a:rPr lang="en-US" sz="3000" dirty="0">
                <a:solidFill>
                  <a:schemeClr val="bg1"/>
                </a:solidFill>
              </a:rPr>
              <a:t> </a:t>
            </a:r>
            <a:r>
              <a:rPr lang="en-US" sz="3000" dirty="0" err="1">
                <a:solidFill>
                  <a:schemeClr val="bg1"/>
                </a:solidFill>
              </a:rPr>
              <a:t>toán</a:t>
            </a:r>
            <a:r>
              <a:rPr lang="en-US" sz="3000" dirty="0">
                <a:solidFill>
                  <a:schemeClr val="bg1"/>
                </a:solidFill>
              </a:rPr>
              <a:t> </a:t>
            </a:r>
            <a:r>
              <a:rPr lang="en-US" sz="3000" dirty="0" err="1">
                <a:solidFill>
                  <a:schemeClr val="bg1"/>
                </a:solidFill>
              </a:rPr>
              <a:t>thẻ</a:t>
            </a:r>
            <a:endParaRPr lang="en-AU" sz="3000" dirty="0">
              <a:solidFill>
                <a:schemeClr val="bg1"/>
              </a:solidFill>
            </a:endParaRPr>
          </a:p>
        </p:txBody>
      </p:sp>
      <p:sp>
        <p:nvSpPr>
          <p:cNvPr id="25" name="Text Placeholder 3"/>
          <p:cNvSpPr txBox="1">
            <a:spLocks/>
          </p:cNvSpPr>
          <p:nvPr/>
        </p:nvSpPr>
        <p:spPr>
          <a:xfrm>
            <a:off x="624840" y="1656027"/>
            <a:ext cx="7973060" cy="311215"/>
          </a:xfrm>
          <a:prstGeom prst="rect">
            <a:avLst/>
          </a:prstGeom>
        </p:spPr>
        <p:txBody>
          <a:bodyPr vert="horz" lIns="109728" tIns="54864" rIns="109728" bIns="54864"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800" b="1" dirty="0" err="1">
                <a:solidFill>
                  <a:srgbClr val="0A3F7F"/>
                </a:solidFill>
              </a:rPr>
              <a:t>Giá</a:t>
            </a:r>
            <a:r>
              <a:rPr lang="en-AU" sz="1800" b="1" dirty="0">
                <a:solidFill>
                  <a:srgbClr val="0A3F7F"/>
                </a:solidFill>
              </a:rPr>
              <a:t> </a:t>
            </a:r>
            <a:r>
              <a:rPr lang="en-AU" sz="1800" b="1" dirty="0" err="1">
                <a:solidFill>
                  <a:srgbClr val="0A3F7F"/>
                </a:solidFill>
              </a:rPr>
              <a:t>trị</a:t>
            </a:r>
            <a:r>
              <a:rPr lang="en-AU" sz="1800" b="1" dirty="0">
                <a:solidFill>
                  <a:srgbClr val="0A3F7F"/>
                </a:solidFill>
              </a:rPr>
              <a:t> </a:t>
            </a:r>
            <a:r>
              <a:rPr lang="en-AU" sz="1800" b="1" dirty="0" err="1">
                <a:solidFill>
                  <a:srgbClr val="0A3F7F"/>
                </a:solidFill>
              </a:rPr>
              <a:t>giao</a:t>
            </a:r>
            <a:r>
              <a:rPr lang="en-AU" sz="1800" b="1" dirty="0">
                <a:solidFill>
                  <a:srgbClr val="0A3F7F"/>
                </a:solidFill>
              </a:rPr>
              <a:t> </a:t>
            </a:r>
            <a:r>
              <a:rPr lang="en-AU" sz="1800" b="1" dirty="0" err="1" smtClean="0">
                <a:solidFill>
                  <a:srgbClr val="0A3F7F"/>
                </a:solidFill>
              </a:rPr>
              <a:t>dịch</a:t>
            </a:r>
            <a:r>
              <a:rPr lang="en-AU" sz="1800" b="1" dirty="0" smtClean="0">
                <a:solidFill>
                  <a:srgbClr val="0A3F7F"/>
                </a:solidFill>
              </a:rPr>
              <a:t> </a:t>
            </a:r>
            <a:r>
              <a:rPr lang="en-AU" sz="1800" b="1" dirty="0" err="1" smtClean="0">
                <a:solidFill>
                  <a:srgbClr val="0A3F7F"/>
                </a:solidFill>
              </a:rPr>
              <a:t>trực</a:t>
            </a:r>
            <a:r>
              <a:rPr lang="en-AU" sz="1800" b="1" dirty="0" smtClean="0">
                <a:solidFill>
                  <a:srgbClr val="0A3F7F"/>
                </a:solidFill>
              </a:rPr>
              <a:t> </a:t>
            </a:r>
            <a:r>
              <a:rPr lang="en-AU" sz="1800" b="1" dirty="0" err="1" smtClean="0">
                <a:solidFill>
                  <a:srgbClr val="0A3F7F"/>
                </a:solidFill>
              </a:rPr>
              <a:t>tuyến</a:t>
            </a:r>
            <a:r>
              <a:rPr lang="en-AU" sz="1800" b="1" dirty="0" smtClean="0">
                <a:solidFill>
                  <a:srgbClr val="0A3F7F"/>
                </a:solidFill>
              </a:rPr>
              <a:t> </a:t>
            </a:r>
            <a:r>
              <a:rPr lang="en-AU" sz="1800" b="1" dirty="0" err="1" smtClean="0">
                <a:solidFill>
                  <a:srgbClr val="0A3F7F"/>
                </a:solidFill>
              </a:rPr>
              <a:t>đặt</a:t>
            </a:r>
            <a:r>
              <a:rPr lang="en-AU" sz="1800" b="1" dirty="0" smtClean="0">
                <a:solidFill>
                  <a:srgbClr val="0A3F7F"/>
                </a:solidFill>
              </a:rPr>
              <a:t> </a:t>
            </a:r>
            <a:r>
              <a:rPr lang="en-AU" sz="1800" b="1" dirty="0" err="1" smtClean="0">
                <a:solidFill>
                  <a:srgbClr val="0A3F7F"/>
                </a:solidFill>
              </a:rPr>
              <a:t>mức</a:t>
            </a:r>
            <a:r>
              <a:rPr lang="en-AU" sz="1800" b="1" dirty="0" smtClean="0">
                <a:solidFill>
                  <a:srgbClr val="0A3F7F"/>
                </a:solidFill>
              </a:rPr>
              <a:t> </a:t>
            </a:r>
            <a:r>
              <a:rPr lang="en-AU" sz="1800" b="1" dirty="0" err="1" smtClean="0">
                <a:solidFill>
                  <a:srgbClr val="0A3F7F"/>
                </a:solidFill>
              </a:rPr>
              <a:t>tăng</a:t>
            </a:r>
            <a:r>
              <a:rPr lang="en-AU" sz="1800" b="1" dirty="0" smtClean="0">
                <a:solidFill>
                  <a:srgbClr val="0A3F7F"/>
                </a:solidFill>
              </a:rPr>
              <a:t> </a:t>
            </a:r>
            <a:r>
              <a:rPr lang="en-AU" sz="1800" b="1" dirty="0" err="1" smtClean="0">
                <a:solidFill>
                  <a:srgbClr val="0A3F7F"/>
                </a:solidFill>
              </a:rPr>
              <a:t>trưởng</a:t>
            </a:r>
            <a:r>
              <a:rPr lang="en-AU" sz="1800" b="1" dirty="0" smtClean="0">
                <a:solidFill>
                  <a:srgbClr val="0A3F7F"/>
                </a:solidFill>
              </a:rPr>
              <a:t> </a:t>
            </a:r>
            <a:r>
              <a:rPr lang="en-AU" sz="1800" b="1" dirty="0" err="1" smtClean="0">
                <a:solidFill>
                  <a:srgbClr val="0A3F7F"/>
                </a:solidFill>
              </a:rPr>
              <a:t>tốt</a:t>
            </a:r>
            <a:r>
              <a:rPr lang="en-AU" sz="1800" b="1" dirty="0" smtClean="0">
                <a:solidFill>
                  <a:srgbClr val="0A3F7F"/>
                </a:solidFill>
              </a:rPr>
              <a:t>, </a:t>
            </a:r>
            <a:r>
              <a:rPr lang="en-AU" sz="1800" b="1" dirty="0" err="1" smtClean="0">
                <a:solidFill>
                  <a:srgbClr val="0A3F7F"/>
                </a:solidFill>
              </a:rPr>
              <a:t>nhưng</a:t>
            </a:r>
            <a:r>
              <a:rPr lang="en-AU" sz="1800" b="1" dirty="0" smtClean="0">
                <a:solidFill>
                  <a:srgbClr val="0A3F7F"/>
                </a:solidFill>
              </a:rPr>
              <a:t> </a:t>
            </a:r>
            <a:r>
              <a:rPr lang="en-AU" sz="1800" b="1" dirty="0" err="1" smtClean="0">
                <a:solidFill>
                  <a:srgbClr val="0A3F7F"/>
                </a:solidFill>
              </a:rPr>
              <a:t>vẫn</a:t>
            </a:r>
            <a:r>
              <a:rPr lang="en-AU" sz="1800" b="1" dirty="0" smtClean="0">
                <a:solidFill>
                  <a:srgbClr val="0A3F7F"/>
                </a:solidFill>
              </a:rPr>
              <a:t> </a:t>
            </a:r>
            <a:r>
              <a:rPr lang="en-AU" sz="1800" b="1" dirty="0" err="1" smtClean="0">
                <a:solidFill>
                  <a:srgbClr val="0A3F7F"/>
                </a:solidFill>
              </a:rPr>
              <a:t>chiếm</a:t>
            </a:r>
            <a:r>
              <a:rPr lang="en-AU" sz="1800" b="1" dirty="0" smtClean="0">
                <a:solidFill>
                  <a:srgbClr val="0A3F7F"/>
                </a:solidFill>
              </a:rPr>
              <a:t> </a:t>
            </a:r>
            <a:r>
              <a:rPr lang="en-AU" sz="1800" b="1" dirty="0" err="1" smtClean="0">
                <a:solidFill>
                  <a:srgbClr val="0A3F7F"/>
                </a:solidFill>
              </a:rPr>
              <a:t>tỷ</a:t>
            </a:r>
            <a:r>
              <a:rPr lang="en-AU" sz="1800" b="1" dirty="0" smtClean="0">
                <a:solidFill>
                  <a:srgbClr val="0A3F7F"/>
                </a:solidFill>
              </a:rPr>
              <a:t> </a:t>
            </a:r>
            <a:r>
              <a:rPr lang="en-AU" sz="1800" b="1" dirty="0" err="1" smtClean="0">
                <a:solidFill>
                  <a:srgbClr val="0A3F7F"/>
                </a:solidFill>
              </a:rPr>
              <a:t>trọng</a:t>
            </a:r>
            <a:r>
              <a:rPr lang="en-AU" sz="1800" b="1" dirty="0" smtClean="0">
                <a:solidFill>
                  <a:srgbClr val="0A3F7F"/>
                </a:solidFill>
              </a:rPr>
              <a:t> </a:t>
            </a:r>
            <a:r>
              <a:rPr lang="en-AU" sz="1800" b="1" dirty="0" err="1" smtClean="0">
                <a:solidFill>
                  <a:srgbClr val="0A3F7F"/>
                </a:solidFill>
              </a:rPr>
              <a:t>khiêm</a:t>
            </a:r>
            <a:r>
              <a:rPr lang="en-AU" sz="1800" b="1" dirty="0" smtClean="0">
                <a:solidFill>
                  <a:srgbClr val="0A3F7F"/>
                </a:solidFill>
              </a:rPr>
              <a:t> </a:t>
            </a:r>
            <a:r>
              <a:rPr lang="en-AU" sz="1800" b="1" dirty="0" err="1" smtClean="0">
                <a:solidFill>
                  <a:srgbClr val="0A3F7F"/>
                </a:solidFill>
              </a:rPr>
              <a:t>tốn</a:t>
            </a:r>
            <a:r>
              <a:rPr lang="en-AU" sz="1800" b="1" dirty="0" smtClean="0">
                <a:solidFill>
                  <a:srgbClr val="0A3F7F"/>
                </a:solidFill>
              </a:rPr>
              <a:t> </a:t>
            </a:r>
            <a:endParaRPr lang="en-AU" sz="1800" b="1" dirty="0">
              <a:solidFill>
                <a:srgbClr val="0A3F7F"/>
              </a:solidFill>
            </a:endParaRPr>
          </a:p>
        </p:txBody>
      </p:sp>
      <p:sp>
        <p:nvSpPr>
          <p:cNvPr id="7" name="TextBox 6"/>
          <p:cNvSpPr txBox="1"/>
          <p:nvPr/>
        </p:nvSpPr>
        <p:spPr>
          <a:xfrm>
            <a:off x="4473795" y="6105677"/>
            <a:ext cx="6269195" cy="307777"/>
          </a:xfrm>
          <a:prstGeom prst="rect">
            <a:avLst/>
          </a:prstGeom>
          <a:noFill/>
        </p:spPr>
        <p:txBody>
          <a:bodyPr wrap="square" rtlCol="0">
            <a:spAutoFit/>
          </a:bodyPr>
          <a:lstStyle/>
          <a:p>
            <a:pPr algn="r"/>
            <a:r>
              <a:rPr lang="en-AU" sz="1400" i="1" dirty="0" err="1" smtClean="0"/>
              <a:t>Nguồn</a:t>
            </a:r>
            <a:r>
              <a:rPr lang="en-AU" sz="1400" i="1" dirty="0" smtClean="0"/>
              <a:t>: </a:t>
            </a:r>
            <a:r>
              <a:rPr lang="en-AU" sz="1400" i="1" dirty="0" err="1" smtClean="0"/>
              <a:t>Hội</a:t>
            </a:r>
            <a:r>
              <a:rPr lang="en-AU" sz="1400" i="1" dirty="0" smtClean="0"/>
              <a:t> </a:t>
            </a:r>
            <a:r>
              <a:rPr lang="en-AU" sz="1400" i="1" dirty="0" err="1" smtClean="0"/>
              <a:t>thẻ</a:t>
            </a:r>
            <a:r>
              <a:rPr lang="en-AU" sz="1400" i="1" dirty="0" smtClean="0"/>
              <a:t> </a:t>
            </a:r>
            <a:r>
              <a:rPr lang="en-AU" sz="1400" i="1" dirty="0" err="1" smtClean="0"/>
              <a:t>ngân</a:t>
            </a:r>
            <a:r>
              <a:rPr lang="en-AU" sz="1400" i="1" dirty="0" smtClean="0"/>
              <a:t> </a:t>
            </a:r>
            <a:r>
              <a:rPr lang="en-AU" sz="1400" i="1" dirty="0" err="1" smtClean="0"/>
              <a:t>hàng</a:t>
            </a:r>
            <a:r>
              <a:rPr lang="en-AU" sz="1400" i="1" dirty="0" smtClean="0"/>
              <a:t> </a:t>
            </a:r>
            <a:r>
              <a:rPr lang="en-AU" sz="1400" i="1" dirty="0" err="1" smtClean="0"/>
              <a:t>Việt</a:t>
            </a:r>
            <a:r>
              <a:rPr lang="en-AU" sz="1400" i="1" dirty="0" smtClean="0"/>
              <a:t> Nam</a:t>
            </a:r>
            <a:endParaRPr lang="en-AU" sz="1400" i="1" dirty="0"/>
          </a:p>
        </p:txBody>
      </p:sp>
      <p:grpSp>
        <p:nvGrpSpPr>
          <p:cNvPr id="12" name="Group 11"/>
          <p:cNvGrpSpPr/>
          <p:nvPr/>
        </p:nvGrpSpPr>
        <p:grpSpPr>
          <a:xfrm>
            <a:off x="387527" y="1491620"/>
            <a:ext cx="7994473" cy="475622"/>
            <a:chOff x="226945" y="1653122"/>
            <a:chExt cx="5399635" cy="475622"/>
          </a:xfrm>
        </p:grpSpPr>
        <p:cxnSp>
          <p:nvCxnSpPr>
            <p:cNvPr id="13" name="Straight Connector 12"/>
            <p:cNvCxnSpPr/>
            <p:nvPr/>
          </p:nvCxnSpPr>
          <p:spPr>
            <a:xfrm>
              <a:off x="226945" y="1653122"/>
              <a:ext cx="5399635" cy="0"/>
            </a:xfrm>
            <a:prstGeom prst="line">
              <a:avLst/>
            </a:prstGeom>
            <a:ln>
              <a:solidFill>
                <a:srgbClr val="0A3F7F"/>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26945" y="1653122"/>
              <a:ext cx="84665" cy="475622"/>
            </a:xfrm>
            <a:prstGeom prst="rect">
              <a:avLst/>
            </a:prstGeom>
            <a:solidFill>
              <a:srgbClr val="0A3F7F"/>
            </a:solidFill>
            <a:ln>
              <a:solidFill>
                <a:srgbClr val="0A3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3F7F"/>
                </a:solidFill>
              </a:endParaRPr>
            </a:p>
          </p:txBody>
        </p:sp>
      </p:grpSp>
      <p:graphicFrame>
        <p:nvGraphicFramePr>
          <p:cNvPr id="15" name="Chart 14"/>
          <p:cNvGraphicFramePr>
            <a:graphicFrameLocks/>
          </p:cNvGraphicFramePr>
          <p:nvPr>
            <p:extLst>
              <p:ext uri="{D42A27DB-BD31-4B8C-83A1-F6EECF244321}">
                <p14:modId xmlns:p14="http://schemas.microsoft.com/office/powerpoint/2010/main" val="1700848498"/>
              </p:ext>
            </p:extLst>
          </p:nvPr>
        </p:nvGraphicFramePr>
        <p:xfrm>
          <a:off x="677370" y="3128583"/>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677370" y="2786183"/>
            <a:ext cx="3842928" cy="276999"/>
          </a:xfrm>
          <a:prstGeom prst="rect">
            <a:avLst/>
          </a:prstGeom>
          <a:noFill/>
        </p:spPr>
        <p:txBody>
          <a:bodyPr wrap="square" rtlCol="0">
            <a:spAutoFit/>
          </a:bodyPr>
          <a:lstStyle/>
          <a:p>
            <a:r>
              <a:rPr lang="en-US" sz="1200" b="1" dirty="0" err="1" smtClean="0"/>
              <a:t>Giá</a:t>
            </a:r>
            <a:r>
              <a:rPr lang="en-US" sz="1200" b="1" dirty="0" smtClean="0"/>
              <a:t> </a:t>
            </a:r>
            <a:r>
              <a:rPr lang="en-US" sz="1200" b="1" dirty="0" err="1" smtClean="0"/>
              <a:t>trị</a:t>
            </a:r>
            <a:r>
              <a:rPr lang="en-US" sz="1200" b="1" dirty="0" smtClean="0"/>
              <a:t> </a:t>
            </a:r>
            <a:r>
              <a:rPr lang="en-US" sz="1200" b="1" dirty="0" err="1" smtClean="0"/>
              <a:t>thanh</a:t>
            </a:r>
            <a:r>
              <a:rPr lang="en-US" sz="1200" b="1" dirty="0" smtClean="0"/>
              <a:t> </a:t>
            </a:r>
            <a:r>
              <a:rPr lang="en-US" sz="1200" b="1" dirty="0" err="1" smtClean="0"/>
              <a:t>toán</a:t>
            </a:r>
            <a:r>
              <a:rPr lang="en-US" sz="1200" b="1" dirty="0" smtClean="0"/>
              <a:t> </a:t>
            </a:r>
            <a:r>
              <a:rPr lang="en-US" sz="1200" b="1" dirty="0" err="1" smtClean="0"/>
              <a:t>trực</a:t>
            </a:r>
            <a:r>
              <a:rPr lang="en-US" sz="1200" b="1" dirty="0" smtClean="0"/>
              <a:t> </a:t>
            </a:r>
            <a:r>
              <a:rPr lang="en-US" sz="1200" b="1" dirty="0" err="1" smtClean="0"/>
              <a:t>tuyến</a:t>
            </a:r>
            <a:r>
              <a:rPr lang="en-US" sz="1200" b="1" dirty="0" smtClean="0"/>
              <a:t> qua </a:t>
            </a:r>
            <a:r>
              <a:rPr lang="en-US" sz="1200" b="1" dirty="0" err="1" smtClean="0"/>
              <a:t>các</a:t>
            </a:r>
            <a:r>
              <a:rPr lang="en-US" sz="1200" b="1" dirty="0" smtClean="0"/>
              <a:t> </a:t>
            </a:r>
            <a:r>
              <a:rPr lang="en-US" sz="1200" b="1" dirty="0" err="1" smtClean="0"/>
              <a:t>năm</a:t>
            </a:r>
            <a:endParaRPr lang="en-US" sz="1200" b="1"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2099" y="1252346"/>
            <a:ext cx="1590891" cy="1429791"/>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38117" y="3324626"/>
            <a:ext cx="1121434" cy="711833"/>
          </a:xfrm>
          <a:prstGeom prst="rect">
            <a:avLst/>
          </a:prstGeom>
        </p:spPr>
      </p:pic>
      <p:sp>
        <p:nvSpPr>
          <p:cNvPr id="19" name="TextBox 18"/>
          <p:cNvSpPr txBox="1"/>
          <p:nvPr/>
        </p:nvSpPr>
        <p:spPr>
          <a:xfrm>
            <a:off x="5979666" y="2755606"/>
            <a:ext cx="4345434" cy="276999"/>
          </a:xfrm>
          <a:prstGeom prst="rect">
            <a:avLst/>
          </a:prstGeom>
          <a:noFill/>
        </p:spPr>
        <p:txBody>
          <a:bodyPr wrap="square" rtlCol="0">
            <a:spAutoFit/>
          </a:bodyPr>
          <a:lstStyle/>
          <a:p>
            <a:r>
              <a:rPr lang="en-US" sz="1200" b="1" dirty="0" err="1" smtClean="0"/>
              <a:t>Giá</a:t>
            </a:r>
            <a:r>
              <a:rPr lang="en-US" sz="1200" b="1" dirty="0" smtClean="0"/>
              <a:t> </a:t>
            </a:r>
            <a:r>
              <a:rPr lang="en-US" sz="1200" b="1" dirty="0" err="1" smtClean="0"/>
              <a:t>trị</a:t>
            </a:r>
            <a:r>
              <a:rPr lang="en-US" sz="1200" b="1" dirty="0" smtClean="0"/>
              <a:t> </a:t>
            </a:r>
            <a:r>
              <a:rPr lang="en-US" sz="1200" b="1" dirty="0" err="1" smtClean="0"/>
              <a:t>thanh</a:t>
            </a:r>
            <a:r>
              <a:rPr lang="en-US" sz="1200" b="1" dirty="0" smtClean="0"/>
              <a:t> </a:t>
            </a:r>
            <a:r>
              <a:rPr lang="en-US" sz="1200" b="1" dirty="0" err="1" smtClean="0"/>
              <a:t>toán</a:t>
            </a:r>
            <a:r>
              <a:rPr lang="en-US" sz="1200" b="1" dirty="0" smtClean="0"/>
              <a:t> </a:t>
            </a:r>
            <a:r>
              <a:rPr lang="en-US" sz="1200" b="1" dirty="0" err="1" smtClean="0"/>
              <a:t>trực</a:t>
            </a:r>
            <a:r>
              <a:rPr lang="en-US" sz="1200" b="1" dirty="0" smtClean="0"/>
              <a:t> </a:t>
            </a:r>
            <a:r>
              <a:rPr lang="en-US" sz="1200" b="1" dirty="0" err="1" smtClean="0"/>
              <a:t>tuyến</a:t>
            </a:r>
            <a:r>
              <a:rPr lang="en-US" sz="1200" b="1" dirty="0" smtClean="0"/>
              <a:t> </a:t>
            </a:r>
            <a:r>
              <a:rPr lang="en-US" sz="1200" b="1" dirty="0" err="1" smtClean="0"/>
              <a:t>và</a:t>
            </a:r>
            <a:r>
              <a:rPr lang="en-US" sz="1200" b="1" dirty="0" smtClean="0"/>
              <a:t> qua POS </a:t>
            </a:r>
            <a:r>
              <a:rPr lang="en-US" sz="1200" b="1" dirty="0" err="1" smtClean="0"/>
              <a:t>năm</a:t>
            </a:r>
            <a:r>
              <a:rPr lang="en-US" sz="1200" b="1" dirty="0" smtClean="0"/>
              <a:t> 2017</a:t>
            </a:r>
            <a:endParaRPr lang="en-US" sz="1200" b="1" dirty="0"/>
          </a:p>
        </p:txBody>
      </p:sp>
      <p:graphicFrame>
        <p:nvGraphicFramePr>
          <p:cNvPr id="21" name="Chart 20"/>
          <p:cNvGraphicFramePr>
            <a:graphicFrameLocks/>
          </p:cNvGraphicFramePr>
          <p:nvPr>
            <p:extLst>
              <p:ext uri="{D42A27DB-BD31-4B8C-83A1-F6EECF244321}">
                <p14:modId xmlns:p14="http://schemas.microsoft.com/office/powerpoint/2010/main" val="3159250047"/>
              </p:ext>
            </p:extLst>
          </p:nvPr>
        </p:nvGraphicFramePr>
        <p:xfrm>
          <a:off x="5615130" y="3063182"/>
          <a:ext cx="4572000"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3044639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288934" y="243507"/>
            <a:ext cx="9875520" cy="1371600"/>
          </a:xfrm>
        </p:spPr>
        <p:txBody>
          <a:bodyPr>
            <a:normAutofit/>
          </a:bodyPr>
          <a:lstStyle/>
          <a:p>
            <a:r>
              <a:rPr lang="en-US" sz="3000" dirty="0" err="1">
                <a:solidFill>
                  <a:schemeClr val="bg1"/>
                </a:solidFill>
              </a:rPr>
              <a:t>Sự</a:t>
            </a:r>
            <a:r>
              <a:rPr lang="en-US" sz="3000" dirty="0">
                <a:solidFill>
                  <a:schemeClr val="bg1"/>
                </a:solidFill>
              </a:rPr>
              <a:t> </a:t>
            </a:r>
            <a:r>
              <a:rPr lang="en-US" sz="3000" dirty="0" err="1">
                <a:solidFill>
                  <a:schemeClr val="bg1"/>
                </a:solidFill>
              </a:rPr>
              <a:t>phát</a:t>
            </a:r>
            <a:r>
              <a:rPr lang="en-US" sz="3000" dirty="0">
                <a:solidFill>
                  <a:schemeClr val="bg1"/>
                </a:solidFill>
              </a:rPr>
              <a:t> </a:t>
            </a:r>
            <a:r>
              <a:rPr lang="en-US" sz="3000" dirty="0" err="1">
                <a:solidFill>
                  <a:schemeClr val="bg1"/>
                </a:solidFill>
              </a:rPr>
              <a:t>triển</a:t>
            </a:r>
            <a:r>
              <a:rPr lang="en-US" sz="3000" dirty="0">
                <a:solidFill>
                  <a:schemeClr val="bg1"/>
                </a:solidFill>
              </a:rPr>
              <a:t> </a:t>
            </a:r>
            <a:r>
              <a:rPr lang="en-US" sz="3000" dirty="0" err="1">
                <a:solidFill>
                  <a:schemeClr val="bg1"/>
                </a:solidFill>
              </a:rPr>
              <a:t>của</a:t>
            </a:r>
            <a:r>
              <a:rPr lang="en-US" sz="3000" dirty="0">
                <a:solidFill>
                  <a:schemeClr val="bg1"/>
                </a:solidFill>
              </a:rPr>
              <a:t> </a:t>
            </a:r>
            <a:r>
              <a:rPr lang="en-US" sz="3000" dirty="0" err="1">
                <a:solidFill>
                  <a:schemeClr val="bg1"/>
                </a:solidFill>
              </a:rPr>
              <a:t>thanh</a:t>
            </a:r>
            <a:r>
              <a:rPr lang="en-US" sz="3000" dirty="0">
                <a:solidFill>
                  <a:schemeClr val="bg1"/>
                </a:solidFill>
              </a:rPr>
              <a:t> </a:t>
            </a:r>
            <a:r>
              <a:rPr lang="en-US" sz="3000" dirty="0" err="1">
                <a:solidFill>
                  <a:schemeClr val="bg1"/>
                </a:solidFill>
              </a:rPr>
              <a:t>toán</a:t>
            </a:r>
            <a:r>
              <a:rPr lang="en-US" sz="3000" dirty="0">
                <a:solidFill>
                  <a:schemeClr val="bg1"/>
                </a:solidFill>
              </a:rPr>
              <a:t> </a:t>
            </a:r>
            <a:r>
              <a:rPr lang="en-US" sz="3000" dirty="0" err="1">
                <a:solidFill>
                  <a:schemeClr val="bg1"/>
                </a:solidFill>
              </a:rPr>
              <a:t>thẻ</a:t>
            </a:r>
            <a:endParaRPr lang="en-AU" sz="3000" dirty="0">
              <a:solidFill>
                <a:schemeClr val="bg1"/>
              </a:solidFill>
            </a:endParaRPr>
          </a:p>
        </p:txBody>
      </p:sp>
      <p:pic>
        <p:nvPicPr>
          <p:cNvPr id="8" name="Picture 4" descr="http://thumbs.dreamstime.com/x/swiping-credit-card-pos-terminal-11311103.jpg"/>
          <p:cNvPicPr>
            <a:picLocks noChangeAspect="1" noChangeArrowheads="1"/>
          </p:cNvPicPr>
          <p:nvPr/>
        </p:nvPicPr>
        <p:blipFill>
          <a:blip r:embed="rId3" cstate="print"/>
          <a:srcRect t="6973" b="10976"/>
          <a:stretch>
            <a:fillRect/>
          </a:stretch>
        </p:blipFill>
        <p:spPr bwMode="auto">
          <a:xfrm>
            <a:off x="139314" y="2235540"/>
            <a:ext cx="1366040" cy="1773972"/>
          </a:xfrm>
          <a:prstGeom prst="rect">
            <a:avLst/>
          </a:prstGeom>
          <a:noFill/>
          <a:ln w="9525">
            <a:noFill/>
            <a:miter lim="800000"/>
            <a:headEnd/>
            <a:tailEnd/>
          </a:ln>
        </p:spPr>
      </p:pic>
      <p:sp>
        <p:nvSpPr>
          <p:cNvPr id="11" name="Slide Number Placeholder 1"/>
          <p:cNvSpPr>
            <a:spLocks noGrp="1"/>
          </p:cNvSpPr>
          <p:nvPr>
            <p:ph type="sldNum" sz="quarter" idx="12"/>
          </p:nvPr>
        </p:nvSpPr>
        <p:spPr>
          <a:xfrm>
            <a:off x="10325388" y="7522665"/>
            <a:ext cx="517037" cy="413672"/>
          </a:xfrm>
        </p:spPr>
        <p:txBody>
          <a:bodyPr/>
          <a:lstStyle/>
          <a:p>
            <a:pPr algn="ctr"/>
            <a:fld id="{C136B7D2-B98C-44FD-8D04-7EC62A564975}" type="slidenum">
              <a:rPr lang="en-US" sz="1920" b="1">
                <a:solidFill>
                  <a:schemeClr val="bg1"/>
                </a:solidFill>
              </a:rPr>
              <a:pPr algn="ctr"/>
              <a:t>11</a:t>
            </a:fld>
            <a:endParaRPr lang="en-US" sz="1920" b="1" dirty="0">
              <a:solidFill>
                <a:schemeClr val="bg1"/>
              </a:solidFill>
            </a:endParaRPr>
          </a:p>
        </p:txBody>
      </p:sp>
      <p:sp>
        <p:nvSpPr>
          <p:cNvPr id="2" name="Rounded Rectangle 1"/>
          <p:cNvSpPr/>
          <p:nvPr/>
        </p:nvSpPr>
        <p:spPr>
          <a:xfrm>
            <a:off x="694268" y="1333574"/>
            <a:ext cx="9470186" cy="6281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en-US" sz="1800" b="1" dirty="0" err="1" smtClean="0">
                <a:solidFill>
                  <a:srgbClr val="0A3F7F"/>
                </a:solidFill>
              </a:rPr>
              <a:t>Đa</a:t>
            </a:r>
            <a:r>
              <a:rPr lang="en-US" sz="1800" b="1" dirty="0" smtClean="0">
                <a:solidFill>
                  <a:srgbClr val="0A3F7F"/>
                </a:solidFill>
              </a:rPr>
              <a:t> </a:t>
            </a:r>
            <a:r>
              <a:rPr lang="en-US" sz="1800" b="1" dirty="0" err="1" smtClean="0">
                <a:solidFill>
                  <a:srgbClr val="0A3F7F"/>
                </a:solidFill>
              </a:rPr>
              <a:t>dạng</a:t>
            </a:r>
            <a:r>
              <a:rPr lang="en-US" sz="1800" b="1" dirty="0" smtClean="0">
                <a:solidFill>
                  <a:srgbClr val="0A3F7F"/>
                </a:solidFill>
              </a:rPr>
              <a:t> </a:t>
            </a:r>
            <a:r>
              <a:rPr lang="en-US" sz="1800" b="1" dirty="0" err="1" smtClean="0">
                <a:solidFill>
                  <a:srgbClr val="0A3F7F"/>
                </a:solidFill>
              </a:rPr>
              <a:t>kênh</a:t>
            </a:r>
            <a:r>
              <a:rPr lang="en-US" sz="1800" b="1" dirty="0" smtClean="0">
                <a:solidFill>
                  <a:srgbClr val="0A3F7F"/>
                </a:solidFill>
              </a:rPr>
              <a:t> </a:t>
            </a:r>
            <a:r>
              <a:rPr lang="en-US" sz="1800" b="1" dirty="0" err="1" smtClean="0">
                <a:solidFill>
                  <a:srgbClr val="0A3F7F"/>
                </a:solidFill>
              </a:rPr>
              <a:t>giao</a:t>
            </a:r>
            <a:r>
              <a:rPr lang="en-US" sz="1800" b="1" dirty="0" smtClean="0">
                <a:solidFill>
                  <a:srgbClr val="0A3F7F"/>
                </a:solidFill>
              </a:rPr>
              <a:t> </a:t>
            </a:r>
            <a:r>
              <a:rPr lang="en-US" sz="1800" b="1" dirty="0" err="1" smtClean="0">
                <a:solidFill>
                  <a:srgbClr val="0A3F7F"/>
                </a:solidFill>
              </a:rPr>
              <a:t>dịch</a:t>
            </a:r>
            <a:r>
              <a:rPr lang="en-US" sz="1800" b="1" dirty="0" smtClean="0">
                <a:solidFill>
                  <a:srgbClr val="0A3F7F"/>
                </a:solidFill>
              </a:rPr>
              <a:t> – Mobile Payment </a:t>
            </a:r>
            <a:r>
              <a:rPr lang="en-US" sz="1800" b="1" dirty="0" err="1" smtClean="0">
                <a:solidFill>
                  <a:srgbClr val="0A3F7F"/>
                </a:solidFill>
              </a:rPr>
              <a:t>có</a:t>
            </a:r>
            <a:r>
              <a:rPr lang="en-US" sz="1800" b="1" dirty="0" smtClean="0">
                <a:solidFill>
                  <a:srgbClr val="0A3F7F"/>
                </a:solidFill>
              </a:rPr>
              <a:t> </a:t>
            </a:r>
            <a:r>
              <a:rPr lang="en-US" sz="1800" b="1" dirty="0" err="1" smtClean="0">
                <a:solidFill>
                  <a:srgbClr val="0A3F7F"/>
                </a:solidFill>
              </a:rPr>
              <a:t>tiềm</a:t>
            </a:r>
            <a:r>
              <a:rPr lang="en-US" sz="1800" b="1" dirty="0" smtClean="0">
                <a:solidFill>
                  <a:srgbClr val="0A3F7F"/>
                </a:solidFill>
              </a:rPr>
              <a:t> </a:t>
            </a:r>
            <a:r>
              <a:rPr lang="en-US" sz="1800" b="1" dirty="0" err="1" smtClean="0">
                <a:solidFill>
                  <a:srgbClr val="0A3F7F"/>
                </a:solidFill>
              </a:rPr>
              <a:t>năng</a:t>
            </a:r>
            <a:r>
              <a:rPr lang="en-US" sz="1800" b="1" dirty="0" smtClean="0">
                <a:solidFill>
                  <a:srgbClr val="0A3F7F"/>
                </a:solidFill>
              </a:rPr>
              <a:t> </a:t>
            </a:r>
            <a:r>
              <a:rPr lang="en-US" sz="1800" b="1" dirty="0" err="1" smtClean="0">
                <a:solidFill>
                  <a:srgbClr val="0A3F7F"/>
                </a:solidFill>
              </a:rPr>
              <a:t>phát</a:t>
            </a:r>
            <a:r>
              <a:rPr lang="en-US" sz="1800" b="1" dirty="0" smtClean="0">
                <a:solidFill>
                  <a:srgbClr val="0A3F7F"/>
                </a:solidFill>
              </a:rPr>
              <a:t> </a:t>
            </a:r>
            <a:r>
              <a:rPr lang="en-US" sz="1800" b="1" dirty="0" err="1" smtClean="0">
                <a:solidFill>
                  <a:srgbClr val="0A3F7F"/>
                </a:solidFill>
              </a:rPr>
              <a:t>triển</a:t>
            </a:r>
            <a:r>
              <a:rPr lang="en-US" sz="1800" b="1" dirty="0" smtClean="0">
                <a:solidFill>
                  <a:srgbClr val="0A3F7F"/>
                </a:solidFill>
              </a:rPr>
              <a:t> </a:t>
            </a:r>
            <a:r>
              <a:rPr lang="en-US" sz="1800" b="1" dirty="0" err="1" smtClean="0">
                <a:solidFill>
                  <a:srgbClr val="0A3F7F"/>
                </a:solidFill>
              </a:rPr>
              <a:t>mạnh</a:t>
            </a:r>
            <a:endParaRPr lang="en-AU" sz="1800" b="1" dirty="0">
              <a:solidFill>
                <a:srgbClr val="0A3F7F"/>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72" y="4004872"/>
            <a:ext cx="2178420" cy="1616891"/>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10597" y="2448651"/>
            <a:ext cx="2352658" cy="1565988"/>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32663" y="2448651"/>
            <a:ext cx="2341291" cy="1560861"/>
          </a:xfrm>
          <a:prstGeom prst="rect">
            <a:avLst/>
          </a:prstGeom>
        </p:spPr>
      </p:pic>
      <p:pic>
        <p:nvPicPr>
          <p:cNvPr id="20" name="Picture 19"/>
          <p:cNvPicPr>
            <a:picLocks noChangeAspect="1"/>
          </p:cNvPicPr>
          <p:nvPr/>
        </p:nvPicPr>
        <p:blipFill rotWithShape="1">
          <a:blip r:embed="rId7" cstate="print">
            <a:extLst>
              <a:ext uri="{28A0092B-C50C-407E-A947-70E740481C1C}">
                <a14:useLocalDpi xmlns:a14="http://schemas.microsoft.com/office/drawing/2010/main" val="0"/>
              </a:ext>
            </a:extLst>
          </a:blip>
          <a:srcRect l="9078" r="14737" b="3344"/>
          <a:stretch/>
        </p:blipFill>
        <p:spPr>
          <a:xfrm>
            <a:off x="4342042" y="3994973"/>
            <a:ext cx="1831911" cy="1609858"/>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88218" y="3990017"/>
            <a:ext cx="2544008" cy="1614814"/>
          </a:xfrm>
          <a:prstGeom prst="rect">
            <a:avLst/>
          </a:prstGeom>
        </p:spPr>
      </p:pic>
      <p:sp>
        <p:nvSpPr>
          <p:cNvPr id="22" name="Rectangle 21"/>
          <p:cNvSpPr/>
          <p:nvPr/>
        </p:nvSpPr>
        <p:spPr>
          <a:xfrm>
            <a:off x="6467724" y="2308317"/>
            <a:ext cx="4230129" cy="1420325"/>
          </a:xfrm>
          <a:prstGeom prst="rect">
            <a:avLst/>
          </a:prstGeom>
        </p:spPr>
        <p:txBody>
          <a:bodyPr wrap="square">
            <a:spAutoFit/>
          </a:bodyPr>
          <a:lstStyle/>
          <a:p>
            <a:pPr algn="just">
              <a:lnSpc>
                <a:spcPct val="150000"/>
              </a:lnSpc>
            </a:pPr>
            <a:r>
              <a:rPr lang="vi-VN" sz="2000" dirty="0" smtClean="0">
                <a:solidFill>
                  <a:srgbClr val="002060"/>
                </a:solidFill>
              </a:rPr>
              <a:t>Công nghệ mới </a:t>
            </a:r>
            <a:r>
              <a:rPr lang="vi-VN" sz="2000" dirty="0">
                <a:solidFill>
                  <a:srgbClr val="002060"/>
                </a:solidFill>
              </a:rPr>
              <a:t>như </a:t>
            </a:r>
            <a:r>
              <a:rPr lang="vi-VN" sz="2000" b="1" dirty="0">
                <a:solidFill>
                  <a:srgbClr val="002060"/>
                </a:solidFill>
              </a:rPr>
              <a:t>QR Code, NFC</a:t>
            </a:r>
            <a:r>
              <a:rPr lang="en-US" sz="2000" b="1" dirty="0">
                <a:solidFill>
                  <a:srgbClr val="002060"/>
                </a:solidFill>
              </a:rPr>
              <a:t>, </a:t>
            </a:r>
            <a:r>
              <a:rPr lang="vi-VN" sz="2000" b="1" dirty="0">
                <a:solidFill>
                  <a:srgbClr val="002060"/>
                </a:solidFill>
              </a:rPr>
              <a:t>Mobile Payment</a:t>
            </a:r>
            <a:r>
              <a:rPr lang="en-US" sz="2000" dirty="0">
                <a:solidFill>
                  <a:srgbClr val="002060"/>
                </a:solidFill>
              </a:rPr>
              <a:t> </a:t>
            </a:r>
            <a:r>
              <a:rPr lang="en-US" sz="2000" dirty="0" err="1">
                <a:solidFill>
                  <a:srgbClr val="002060"/>
                </a:solidFill>
              </a:rPr>
              <a:t>đang</a:t>
            </a:r>
            <a:r>
              <a:rPr lang="en-US" sz="2000" dirty="0">
                <a:solidFill>
                  <a:srgbClr val="002060"/>
                </a:solidFill>
              </a:rPr>
              <a:t> </a:t>
            </a:r>
            <a:r>
              <a:rPr lang="en-US" sz="2000" dirty="0" err="1">
                <a:solidFill>
                  <a:srgbClr val="002060"/>
                </a:solidFill>
              </a:rPr>
              <a:t>được</a:t>
            </a:r>
            <a:r>
              <a:rPr lang="en-US" sz="2000" dirty="0">
                <a:solidFill>
                  <a:srgbClr val="002060"/>
                </a:solidFill>
              </a:rPr>
              <a:t> </a:t>
            </a:r>
            <a:r>
              <a:rPr lang="en-US" sz="2000" dirty="0" err="1">
                <a:solidFill>
                  <a:srgbClr val="002060"/>
                </a:solidFill>
              </a:rPr>
              <a:t>quan</a:t>
            </a:r>
            <a:r>
              <a:rPr lang="en-US" sz="2000" dirty="0">
                <a:solidFill>
                  <a:srgbClr val="002060"/>
                </a:solidFill>
              </a:rPr>
              <a:t> </a:t>
            </a:r>
            <a:r>
              <a:rPr lang="en-US" sz="2000" dirty="0" err="1">
                <a:solidFill>
                  <a:srgbClr val="002060"/>
                </a:solidFill>
              </a:rPr>
              <a:t>tâm</a:t>
            </a:r>
            <a:r>
              <a:rPr lang="en-US" sz="2000" dirty="0">
                <a:solidFill>
                  <a:srgbClr val="002060"/>
                </a:solidFill>
              </a:rPr>
              <a:t> </a:t>
            </a:r>
            <a:r>
              <a:rPr lang="en-US" sz="2000" dirty="0" err="1">
                <a:solidFill>
                  <a:srgbClr val="002060"/>
                </a:solidFill>
              </a:rPr>
              <a:t>phát</a:t>
            </a:r>
            <a:r>
              <a:rPr lang="en-US" sz="2000" dirty="0">
                <a:solidFill>
                  <a:srgbClr val="002060"/>
                </a:solidFill>
              </a:rPr>
              <a:t> </a:t>
            </a:r>
            <a:r>
              <a:rPr lang="en-US" sz="2000" dirty="0" err="1">
                <a:solidFill>
                  <a:srgbClr val="002060"/>
                </a:solidFill>
              </a:rPr>
              <a:t>triển</a:t>
            </a:r>
            <a:r>
              <a:rPr lang="en-US" sz="2000" dirty="0">
                <a:solidFill>
                  <a:srgbClr val="002060"/>
                </a:solidFill>
              </a:rPr>
              <a:t>. </a:t>
            </a:r>
          </a:p>
        </p:txBody>
      </p:sp>
      <p:sp>
        <p:nvSpPr>
          <p:cNvPr id="23" name="Rectangle 22"/>
          <p:cNvSpPr/>
          <p:nvPr/>
        </p:nvSpPr>
        <p:spPr>
          <a:xfrm>
            <a:off x="6467724" y="4200184"/>
            <a:ext cx="4230129" cy="1420325"/>
          </a:xfrm>
          <a:prstGeom prst="rect">
            <a:avLst/>
          </a:prstGeom>
        </p:spPr>
        <p:txBody>
          <a:bodyPr wrap="square">
            <a:spAutoFit/>
          </a:bodyPr>
          <a:lstStyle/>
          <a:p>
            <a:pPr algn="just">
              <a:lnSpc>
                <a:spcPct val="150000"/>
              </a:lnSpc>
            </a:pPr>
            <a:r>
              <a:rPr lang="vi-VN" sz="2000" dirty="0" smtClean="0">
                <a:solidFill>
                  <a:srgbClr val="002060"/>
                </a:solidFill>
              </a:rPr>
              <a:t>Nền </a:t>
            </a:r>
            <a:r>
              <a:rPr lang="vi-VN" sz="2000" dirty="0">
                <a:solidFill>
                  <a:srgbClr val="002060"/>
                </a:solidFill>
              </a:rPr>
              <a:t>tảng công nghệ trên </a:t>
            </a:r>
            <a:r>
              <a:rPr lang="vi-VN" sz="2000" dirty="0" smtClean="0">
                <a:solidFill>
                  <a:srgbClr val="002060"/>
                </a:solidFill>
              </a:rPr>
              <a:t>Mobile kéo theo </a:t>
            </a:r>
            <a:r>
              <a:rPr lang="vi-VN" sz="2000" dirty="0">
                <a:solidFill>
                  <a:srgbClr val="002060"/>
                </a:solidFill>
              </a:rPr>
              <a:t>một </a:t>
            </a:r>
            <a:r>
              <a:rPr lang="vi-VN" sz="2000" b="1" dirty="0">
                <a:solidFill>
                  <a:srgbClr val="002060"/>
                </a:solidFill>
              </a:rPr>
              <a:t>làn sóng phát triển mạnh mẽ của </a:t>
            </a:r>
            <a:r>
              <a:rPr lang="en-US" sz="2000" b="1" dirty="0">
                <a:solidFill>
                  <a:srgbClr val="002060"/>
                </a:solidFill>
              </a:rPr>
              <a:t>Mobile Payment.</a:t>
            </a:r>
          </a:p>
        </p:txBody>
      </p:sp>
    </p:spTree>
    <p:extLst>
      <p:ext uri="{BB962C8B-B14F-4D97-AF65-F5344CB8AC3E}">
        <p14:creationId xmlns:p14="http://schemas.microsoft.com/office/powerpoint/2010/main" val="16905203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288934" y="243507"/>
            <a:ext cx="9875520" cy="802133"/>
          </a:xfrm>
        </p:spPr>
        <p:txBody>
          <a:bodyPr>
            <a:normAutofit/>
          </a:bodyPr>
          <a:lstStyle/>
          <a:p>
            <a:r>
              <a:rPr lang="en-US" sz="3000" dirty="0" err="1">
                <a:solidFill>
                  <a:schemeClr val="bg1"/>
                </a:solidFill>
              </a:rPr>
              <a:t>Sự</a:t>
            </a:r>
            <a:r>
              <a:rPr lang="en-US" sz="3000" dirty="0">
                <a:solidFill>
                  <a:schemeClr val="bg1"/>
                </a:solidFill>
              </a:rPr>
              <a:t> </a:t>
            </a:r>
            <a:r>
              <a:rPr lang="en-US" sz="3000" dirty="0" err="1">
                <a:solidFill>
                  <a:schemeClr val="bg1"/>
                </a:solidFill>
              </a:rPr>
              <a:t>phát</a:t>
            </a:r>
            <a:r>
              <a:rPr lang="en-US" sz="3000" dirty="0">
                <a:solidFill>
                  <a:schemeClr val="bg1"/>
                </a:solidFill>
              </a:rPr>
              <a:t> </a:t>
            </a:r>
            <a:r>
              <a:rPr lang="en-US" sz="3000" dirty="0" err="1">
                <a:solidFill>
                  <a:schemeClr val="bg1"/>
                </a:solidFill>
              </a:rPr>
              <a:t>triển</a:t>
            </a:r>
            <a:r>
              <a:rPr lang="en-US" sz="3000" dirty="0">
                <a:solidFill>
                  <a:schemeClr val="bg1"/>
                </a:solidFill>
              </a:rPr>
              <a:t> </a:t>
            </a:r>
            <a:r>
              <a:rPr lang="en-US" sz="3000" dirty="0" err="1">
                <a:solidFill>
                  <a:schemeClr val="bg1"/>
                </a:solidFill>
              </a:rPr>
              <a:t>của</a:t>
            </a:r>
            <a:r>
              <a:rPr lang="en-US" sz="3000" dirty="0">
                <a:solidFill>
                  <a:schemeClr val="bg1"/>
                </a:solidFill>
              </a:rPr>
              <a:t> </a:t>
            </a:r>
            <a:r>
              <a:rPr lang="en-US" sz="3000" dirty="0" err="1">
                <a:solidFill>
                  <a:schemeClr val="bg1"/>
                </a:solidFill>
              </a:rPr>
              <a:t>thanh</a:t>
            </a:r>
            <a:r>
              <a:rPr lang="en-US" sz="3000" dirty="0">
                <a:solidFill>
                  <a:schemeClr val="bg1"/>
                </a:solidFill>
              </a:rPr>
              <a:t> </a:t>
            </a:r>
            <a:r>
              <a:rPr lang="en-US" sz="3000" dirty="0" err="1">
                <a:solidFill>
                  <a:schemeClr val="bg1"/>
                </a:solidFill>
              </a:rPr>
              <a:t>toán</a:t>
            </a:r>
            <a:r>
              <a:rPr lang="en-US" sz="3000" dirty="0">
                <a:solidFill>
                  <a:schemeClr val="bg1"/>
                </a:solidFill>
              </a:rPr>
              <a:t> </a:t>
            </a:r>
            <a:r>
              <a:rPr lang="en-US" sz="3000" dirty="0" err="1">
                <a:solidFill>
                  <a:schemeClr val="bg1"/>
                </a:solidFill>
              </a:rPr>
              <a:t>thẻ</a:t>
            </a:r>
            <a:endParaRPr lang="en-AU" sz="3000" dirty="0">
              <a:solidFill>
                <a:schemeClr val="bg1"/>
              </a:solidFill>
            </a:endParaRPr>
          </a:p>
        </p:txBody>
      </p:sp>
      <p:sp>
        <p:nvSpPr>
          <p:cNvPr id="11" name="Slide Number Placeholder 1"/>
          <p:cNvSpPr>
            <a:spLocks noGrp="1"/>
          </p:cNvSpPr>
          <p:nvPr>
            <p:ph type="sldNum" sz="quarter" idx="12"/>
          </p:nvPr>
        </p:nvSpPr>
        <p:spPr>
          <a:xfrm>
            <a:off x="10325388" y="7522665"/>
            <a:ext cx="517037" cy="413672"/>
          </a:xfrm>
        </p:spPr>
        <p:txBody>
          <a:bodyPr/>
          <a:lstStyle/>
          <a:p>
            <a:pPr algn="ctr"/>
            <a:fld id="{C136B7D2-B98C-44FD-8D04-7EC62A564975}" type="slidenum">
              <a:rPr lang="en-US" sz="1920" b="1">
                <a:solidFill>
                  <a:schemeClr val="bg1"/>
                </a:solidFill>
              </a:rPr>
              <a:pPr algn="ctr"/>
              <a:t>12</a:t>
            </a:fld>
            <a:endParaRPr lang="en-US" sz="1920" b="1" dirty="0">
              <a:solidFill>
                <a:schemeClr val="bg1"/>
              </a:solidFill>
            </a:endParaRPr>
          </a:p>
        </p:txBody>
      </p:sp>
      <p:sp>
        <p:nvSpPr>
          <p:cNvPr id="12" name="Rounded Rectangle 11"/>
          <p:cNvSpPr/>
          <p:nvPr/>
        </p:nvSpPr>
        <p:spPr>
          <a:xfrm>
            <a:off x="999067" y="1284105"/>
            <a:ext cx="9038387" cy="6281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en-US" sz="1800" b="1" dirty="0" err="1" smtClean="0">
                <a:solidFill>
                  <a:srgbClr val="0A3F7F"/>
                </a:solidFill>
              </a:rPr>
              <a:t>Đa</a:t>
            </a:r>
            <a:r>
              <a:rPr lang="en-US" sz="1800" b="1" dirty="0" smtClean="0">
                <a:solidFill>
                  <a:srgbClr val="0A3F7F"/>
                </a:solidFill>
              </a:rPr>
              <a:t> </a:t>
            </a:r>
            <a:r>
              <a:rPr lang="en-US" sz="1800" b="1" dirty="0" err="1" smtClean="0">
                <a:solidFill>
                  <a:srgbClr val="0A3F7F"/>
                </a:solidFill>
              </a:rPr>
              <a:t>dạng</a:t>
            </a:r>
            <a:r>
              <a:rPr lang="en-US" sz="1800" b="1" dirty="0" smtClean="0">
                <a:solidFill>
                  <a:srgbClr val="0A3F7F"/>
                </a:solidFill>
              </a:rPr>
              <a:t> </a:t>
            </a:r>
            <a:r>
              <a:rPr lang="en-US" sz="1800" b="1" dirty="0" err="1" smtClean="0">
                <a:solidFill>
                  <a:srgbClr val="0A3F7F"/>
                </a:solidFill>
              </a:rPr>
              <a:t>nhà</a:t>
            </a:r>
            <a:r>
              <a:rPr lang="en-US" sz="1800" b="1" dirty="0" smtClean="0">
                <a:solidFill>
                  <a:srgbClr val="0A3F7F"/>
                </a:solidFill>
              </a:rPr>
              <a:t> </a:t>
            </a:r>
            <a:r>
              <a:rPr lang="en-US" sz="1800" b="1" dirty="0" err="1" smtClean="0">
                <a:solidFill>
                  <a:srgbClr val="0A3F7F"/>
                </a:solidFill>
              </a:rPr>
              <a:t>cung</a:t>
            </a:r>
            <a:r>
              <a:rPr lang="en-US" sz="1800" b="1" dirty="0" smtClean="0">
                <a:solidFill>
                  <a:srgbClr val="0A3F7F"/>
                </a:solidFill>
              </a:rPr>
              <a:t> </a:t>
            </a:r>
            <a:r>
              <a:rPr lang="en-US" sz="1800" b="1" dirty="0" err="1" smtClean="0">
                <a:solidFill>
                  <a:srgbClr val="0A3F7F"/>
                </a:solidFill>
              </a:rPr>
              <a:t>cấp</a:t>
            </a:r>
            <a:r>
              <a:rPr lang="en-US" sz="1800" b="1" dirty="0" smtClean="0">
                <a:solidFill>
                  <a:srgbClr val="0A3F7F"/>
                </a:solidFill>
              </a:rPr>
              <a:t> </a:t>
            </a:r>
            <a:r>
              <a:rPr lang="en-US" sz="1800" b="1" dirty="0" err="1" smtClean="0">
                <a:solidFill>
                  <a:srgbClr val="0A3F7F"/>
                </a:solidFill>
              </a:rPr>
              <a:t>dịch</a:t>
            </a:r>
            <a:r>
              <a:rPr lang="en-US" sz="1800" b="1" dirty="0" smtClean="0">
                <a:solidFill>
                  <a:srgbClr val="0A3F7F"/>
                </a:solidFill>
              </a:rPr>
              <a:t> </a:t>
            </a:r>
            <a:r>
              <a:rPr lang="en-US" sz="1800" b="1" dirty="0" err="1" smtClean="0">
                <a:solidFill>
                  <a:srgbClr val="0A3F7F"/>
                </a:solidFill>
              </a:rPr>
              <a:t>vụ</a:t>
            </a:r>
            <a:endParaRPr lang="en-AU" sz="1800" b="1" dirty="0">
              <a:solidFill>
                <a:srgbClr val="0A3F7F"/>
              </a:solidFill>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0519" y="2150708"/>
            <a:ext cx="6391906" cy="2940424"/>
          </a:xfrm>
          <a:prstGeom prst="rect">
            <a:avLst/>
          </a:prstGeom>
        </p:spPr>
      </p:pic>
      <p:sp>
        <p:nvSpPr>
          <p:cNvPr id="16" name="Rectangle 15"/>
          <p:cNvSpPr/>
          <p:nvPr/>
        </p:nvSpPr>
        <p:spPr>
          <a:xfrm>
            <a:off x="288934" y="2519434"/>
            <a:ext cx="4230129" cy="1938992"/>
          </a:xfrm>
          <a:prstGeom prst="rect">
            <a:avLst/>
          </a:prstGeom>
        </p:spPr>
        <p:txBody>
          <a:bodyPr wrap="square">
            <a:spAutoFit/>
          </a:bodyPr>
          <a:lstStyle/>
          <a:p>
            <a:pPr algn="just">
              <a:lnSpc>
                <a:spcPct val="150000"/>
              </a:lnSpc>
            </a:pPr>
            <a:r>
              <a:rPr lang="vi-VN" sz="2000" dirty="0" smtClean="0">
                <a:solidFill>
                  <a:srgbClr val="002060"/>
                </a:solidFill>
              </a:rPr>
              <a:t>Sự </a:t>
            </a:r>
            <a:r>
              <a:rPr lang="vi-VN" sz="2000" b="1" dirty="0" smtClean="0">
                <a:solidFill>
                  <a:srgbClr val="002060"/>
                </a:solidFill>
              </a:rPr>
              <a:t>vươn lên mạnh mẽ</a:t>
            </a:r>
            <a:r>
              <a:rPr lang="vi-VN" sz="2000" dirty="0" smtClean="0">
                <a:solidFill>
                  <a:srgbClr val="002060"/>
                </a:solidFill>
              </a:rPr>
              <a:t> của các</a:t>
            </a:r>
            <a:r>
              <a:rPr lang="en-US" sz="2000" dirty="0" smtClean="0">
                <a:solidFill>
                  <a:srgbClr val="002060"/>
                </a:solidFill>
              </a:rPr>
              <a:t> TGTT, </a:t>
            </a:r>
            <a:r>
              <a:rPr lang="en-US" sz="2000" dirty="0" err="1" smtClean="0">
                <a:solidFill>
                  <a:srgbClr val="002060"/>
                </a:solidFill>
              </a:rPr>
              <a:t>Ngân</a:t>
            </a:r>
            <a:r>
              <a:rPr lang="en-US" sz="2000" dirty="0" smtClean="0">
                <a:solidFill>
                  <a:srgbClr val="002060"/>
                </a:solidFill>
              </a:rPr>
              <a:t> </a:t>
            </a:r>
            <a:r>
              <a:rPr lang="en-US" sz="2000" dirty="0" err="1" smtClean="0">
                <a:solidFill>
                  <a:srgbClr val="002060"/>
                </a:solidFill>
              </a:rPr>
              <a:t>hàng</a:t>
            </a:r>
            <a:r>
              <a:rPr lang="en-US" sz="2000" dirty="0" smtClean="0">
                <a:solidFill>
                  <a:srgbClr val="002060"/>
                </a:solidFill>
              </a:rPr>
              <a:t>, </a:t>
            </a:r>
            <a:r>
              <a:rPr lang="en-US" sz="2000" dirty="0" err="1" smtClean="0">
                <a:solidFill>
                  <a:srgbClr val="002060"/>
                </a:solidFill>
              </a:rPr>
              <a:t>Công</a:t>
            </a:r>
            <a:r>
              <a:rPr lang="en-US" sz="2000" dirty="0" smtClean="0">
                <a:solidFill>
                  <a:srgbClr val="002060"/>
                </a:solidFill>
              </a:rPr>
              <a:t> ty</a:t>
            </a:r>
            <a:r>
              <a:rPr lang="vi-VN" sz="2000" dirty="0" smtClean="0">
                <a:solidFill>
                  <a:srgbClr val="002060"/>
                </a:solidFill>
              </a:rPr>
              <a:t> Fintech mang đến nhiều lựa chọn về thanh toán cho người dùng </a:t>
            </a:r>
            <a:endParaRPr lang="en-US" sz="2000" dirty="0">
              <a:solidFill>
                <a:srgbClr val="002060"/>
              </a:solidFill>
            </a:endParaRPr>
          </a:p>
        </p:txBody>
      </p:sp>
    </p:spTree>
    <p:extLst>
      <p:ext uri="{BB962C8B-B14F-4D97-AF65-F5344CB8AC3E}">
        <p14:creationId xmlns:p14="http://schemas.microsoft.com/office/powerpoint/2010/main" val="7910726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326125" y="235194"/>
            <a:ext cx="9875520" cy="805059"/>
          </a:xfrm>
        </p:spPr>
        <p:txBody>
          <a:bodyPr>
            <a:normAutofit/>
          </a:bodyPr>
          <a:lstStyle/>
          <a:p>
            <a:r>
              <a:rPr lang="en-AU" sz="3000" dirty="0" err="1" smtClean="0">
                <a:solidFill>
                  <a:schemeClr val="bg1"/>
                </a:solidFill>
              </a:rPr>
              <a:t>Thực</a:t>
            </a:r>
            <a:r>
              <a:rPr lang="en-AU" sz="3000" dirty="0" smtClean="0">
                <a:solidFill>
                  <a:schemeClr val="bg1"/>
                </a:solidFill>
              </a:rPr>
              <a:t> </a:t>
            </a:r>
            <a:r>
              <a:rPr lang="en-AU" sz="3000" dirty="0" err="1" smtClean="0">
                <a:solidFill>
                  <a:schemeClr val="bg1"/>
                </a:solidFill>
              </a:rPr>
              <a:t>trạng</a:t>
            </a:r>
            <a:r>
              <a:rPr lang="en-AU" sz="3000" dirty="0">
                <a:solidFill>
                  <a:schemeClr val="bg1"/>
                </a:solidFill>
              </a:rPr>
              <a:t> </a:t>
            </a:r>
            <a:r>
              <a:rPr lang="vi-VN" sz="3000" dirty="0" smtClean="0">
                <a:solidFill>
                  <a:schemeClr val="bg1"/>
                </a:solidFill>
              </a:rPr>
              <a:t>thanh toán bằng thẻ</a:t>
            </a:r>
            <a:endParaRPr lang="en-AU" sz="3000" dirty="0">
              <a:solidFill>
                <a:schemeClr val="bg1"/>
              </a:solidFill>
            </a:endParaRPr>
          </a:p>
        </p:txBody>
      </p:sp>
      <p:pic>
        <p:nvPicPr>
          <p:cNvPr id="31" name="Picture 4" descr="http://cdn.inquisitr.com/wp-content/uploads/2012/02/Tech-Stocks-ATM.jpg"/>
          <p:cNvPicPr>
            <a:picLocks noChangeAspect="1" noChangeArrowheads="1"/>
          </p:cNvPicPr>
          <p:nvPr/>
        </p:nvPicPr>
        <p:blipFill>
          <a:blip r:embed="rId3" cstate="print"/>
          <a:srcRect/>
          <a:stretch>
            <a:fillRect/>
          </a:stretch>
        </p:blipFill>
        <p:spPr bwMode="auto">
          <a:xfrm>
            <a:off x="221630" y="1310600"/>
            <a:ext cx="3575456" cy="2369981"/>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651" y="3950928"/>
            <a:ext cx="3111415" cy="2070505"/>
          </a:xfrm>
          <a:prstGeom prst="rect">
            <a:avLst/>
          </a:prstGeom>
        </p:spPr>
      </p:pic>
      <p:sp>
        <p:nvSpPr>
          <p:cNvPr id="4" name="TextBox 3"/>
          <p:cNvSpPr txBox="1"/>
          <p:nvPr/>
        </p:nvSpPr>
        <p:spPr>
          <a:xfrm>
            <a:off x="4234560" y="2174786"/>
            <a:ext cx="6145574" cy="1200329"/>
          </a:xfrm>
          <a:prstGeom prst="rect">
            <a:avLst/>
          </a:prstGeom>
          <a:noFill/>
        </p:spPr>
        <p:txBody>
          <a:bodyPr wrap="square" rtlCol="0">
            <a:spAutoFit/>
          </a:bodyPr>
          <a:lstStyle/>
          <a:p>
            <a:pPr algn="ctr">
              <a:lnSpc>
                <a:spcPct val="150000"/>
              </a:lnSpc>
            </a:pPr>
            <a:r>
              <a:rPr lang="vi-VN" sz="1800" b="1" dirty="0">
                <a:solidFill>
                  <a:srgbClr val="0A3F7F"/>
                </a:solidFill>
              </a:rPr>
              <a:t>Doanh </a:t>
            </a:r>
            <a:r>
              <a:rPr lang="en-US" sz="1800" b="1" dirty="0" err="1">
                <a:solidFill>
                  <a:srgbClr val="0A3F7F"/>
                </a:solidFill>
              </a:rPr>
              <a:t>số</a:t>
            </a:r>
            <a:r>
              <a:rPr lang="en-US" sz="1800" b="1" dirty="0">
                <a:solidFill>
                  <a:srgbClr val="0A3F7F"/>
                </a:solidFill>
              </a:rPr>
              <a:t> </a:t>
            </a:r>
            <a:r>
              <a:rPr lang="en-US" sz="1800" b="1" dirty="0" err="1">
                <a:solidFill>
                  <a:srgbClr val="0A3F7F"/>
                </a:solidFill>
              </a:rPr>
              <a:t>rút</a:t>
            </a:r>
            <a:r>
              <a:rPr lang="en-US" sz="1800" b="1" dirty="0">
                <a:solidFill>
                  <a:srgbClr val="0A3F7F"/>
                </a:solidFill>
              </a:rPr>
              <a:t> </a:t>
            </a:r>
            <a:r>
              <a:rPr lang="en-US" sz="1800" b="1" dirty="0" err="1">
                <a:solidFill>
                  <a:srgbClr val="0A3F7F"/>
                </a:solidFill>
              </a:rPr>
              <a:t>tiền</a:t>
            </a:r>
            <a:r>
              <a:rPr lang="en-US" sz="1800" b="1" dirty="0">
                <a:solidFill>
                  <a:srgbClr val="0A3F7F"/>
                </a:solidFill>
              </a:rPr>
              <a:t> </a:t>
            </a:r>
            <a:r>
              <a:rPr lang="en-US" sz="1800" b="1" dirty="0" err="1">
                <a:solidFill>
                  <a:srgbClr val="0A3F7F"/>
                </a:solidFill>
              </a:rPr>
              <a:t>mặt</a:t>
            </a:r>
            <a:r>
              <a:rPr lang="en-US" sz="1800" b="1" dirty="0">
                <a:solidFill>
                  <a:srgbClr val="0A3F7F"/>
                </a:solidFill>
              </a:rPr>
              <a:t> </a:t>
            </a:r>
            <a:r>
              <a:rPr lang="en-US" sz="1800" b="1" dirty="0" err="1">
                <a:solidFill>
                  <a:srgbClr val="0A3F7F"/>
                </a:solidFill>
              </a:rPr>
              <a:t>trên</a:t>
            </a:r>
            <a:r>
              <a:rPr lang="en-US" sz="1800" b="1" dirty="0">
                <a:solidFill>
                  <a:srgbClr val="0A3F7F"/>
                </a:solidFill>
              </a:rPr>
              <a:t> </a:t>
            </a:r>
            <a:r>
              <a:rPr lang="en-US" sz="1800" b="1" dirty="0" smtClean="0">
                <a:solidFill>
                  <a:srgbClr val="0A3F7F"/>
                </a:solidFill>
              </a:rPr>
              <a:t>ATM </a:t>
            </a:r>
            <a:r>
              <a:rPr lang="en-US" sz="1800" b="1" dirty="0" err="1" smtClean="0">
                <a:solidFill>
                  <a:srgbClr val="0A3F7F"/>
                </a:solidFill>
              </a:rPr>
              <a:t>vẫn</a:t>
            </a:r>
            <a:r>
              <a:rPr lang="en-US" sz="1800" b="1" dirty="0" smtClean="0">
                <a:solidFill>
                  <a:srgbClr val="0A3F7F"/>
                </a:solidFill>
              </a:rPr>
              <a:t> </a:t>
            </a:r>
            <a:r>
              <a:rPr lang="en-US" sz="2400" b="1" dirty="0" err="1" smtClean="0">
                <a:solidFill>
                  <a:srgbClr val="C00000"/>
                </a:solidFill>
              </a:rPr>
              <a:t>cao</a:t>
            </a:r>
            <a:r>
              <a:rPr lang="en-US" sz="2400" b="1" dirty="0" smtClean="0">
                <a:solidFill>
                  <a:srgbClr val="C00000"/>
                </a:solidFill>
              </a:rPr>
              <a:t> </a:t>
            </a:r>
            <a:r>
              <a:rPr lang="en-US" sz="2400" b="1" dirty="0" err="1" smtClean="0">
                <a:solidFill>
                  <a:srgbClr val="C00000"/>
                </a:solidFill>
              </a:rPr>
              <a:t>gấp</a:t>
            </a:r>
            <a:r>
              <a:rPr lang="en-US" sz="2400" b="1" dirty="0" smtClean="0">
                <a:solidFill>
                  <a:srgbClr val="C00000"/>
                </a:solidFill>
              </a:rPr>
              <a:t> </a:t>
            </a:r>
            <a:r>
              <a:rPr lang="en-US" sz="2400" b="1" dirty="0" err="1" smtClean="0">
                <a:solidFill>
                  <a:srgbClr val="C00000"/>
                </a:solidFill>
              </a:rPr>
              <a:t>khoảng</a:t>
            </a:r>
            <a:r>
              <a:rPr lang="en-US" sz="2400" b="1" dirty="0" smtClean="0">
                <a:solidFill>
                  <a:srgbClr val="C00000"/>
                </a:solidFill>
              </a:rPr>
              <a:t> 7 </a:t>
            </a:r>
            <a:r>
              <a:rPr lang="en-US" sz="2400" b="1" dirty="0" err="1" smtClean="0">
                <a:solidFill>
                  <a:srgbClr val="C00000"/>
                </a:solidFill>
              </a:rPr>
              <a:t>lần</a:t>
            </a:r>
            <a:r>
              <a:rPr lang="en-US" sz="1800" b="1" dirty="0" smtClean="0">
                <a:solidFill>
                  <a:srgbClr val="0A3F7F"/>
                </a:solidFill>
              </a:rPr>
              <a:t> so </a:t>
            </a:r>
            <a:r>
              <a:rPr lang="en-US" sz="1800" b="1" dirty="0" err="1" smtClean="0">
                <a:solidFill>
                  <a:srgbClr val="0A3F7F"/>
                </a:solidFill>
              </a:rPr>
              <a:t>với</a:t>
            </a:r>
            <a:r>
              <a:rPr lang="en-US" sz="1800" b="1" dirty="0" smtClean="0">
                <a:solidFill>
                  <a:srgbClr val="0A3F7F"/>
                </a:solidFill>
              </a:rPr>
              <a:t> </a:t>
            </a:r>
            <a:r>
              <a:rPr lang="en-US" sz="1800" b="1" dirty="0" err="1" smtClean="0">
                <a:solidFill>
                  <a:srgbClr val="0A3F7F"/>
                </a:solidFill>
              </a:rPr>
              <a:t>doanh</a:t>
            </a:r>
            <a:r>
              <a:rPr lang="en-US" sz="1800" b="1" dirty="0" smtClean="0">
                <a:solidFill>
                  <a:srgbClr val="0A3F7F"/>
                </a:solidFill>
              </a:rPr>
              <a:t> </a:t>
            </a:r>
            <a:r>
              <a:rPr lang="en-US" sz="1800" b="1" dirty="0" err="1" smtClean="0">
                <a:solidFill>
                  <a:srgbClr val="0A3F7F"/>
                </a:solidFill>
              </a:rPr>
              <a:t>số</a:t>
            </a:r>
            <a:r>
              <a:rPr lang="en-US" sz="1800" b="1" dirty="0" smtClean="0">
                <a:solidFill>
                  <a:srgbClr val="0A3F7F"/>
                </a:solidFill>
              </a:rPr>
              <a:t> </a:t>
            </a:r>
            <a:r>
              <a:rPr lang="en-US" sz="1800" b="1" dirty="0" err="1" smtClean="0">
                <a:solidFill>
                  <a:srgbClr val="0A3F7F"/>
                </a:solidFill>
              </a:rPr>
              <a:t>thanh</a:t>
            </a:r>
            <a:r>
              <a:rPr lang="en-US" sz="1800" b="1" dirty="0" smtClean="0">
                <a:solidFill>
                  <a:srgbClr val="0A3F7F"/>
                </a:solidFill>
              </a:rPr>
              <a:t> </a:t>
            </a:r>
            <a:r>
              <a:rPr lang="en-US" sz="1800" b="1" dirty="0" err="1" smtClean="0">
                <a:solidFill>
                  <a:srgbClr val="0A3F7F"/>
                </a:solidFill>
              </a:rPr>
              <a:t>toán</a:t>
            </a:r>
            <a:r>
              <a:rPr lang="en-US" sz="1800" b="1" dirty="0" smtClean="0">
                <a:solidFill>
                  <a:srgbClr val="0A3F7F"/>
                </a:solidFill>
              </a:rPr>
              <a:t> </a:t>
            </a:r>
            <a:r>
              <a:rPr lang="en-US" sz="1800" b="1" dirty="0" err="1" smtClean="0">
                <a:solidFill>
                  <a:srgbClr val="0A3F7F"/>
                </a:solidFill>
              </a:rPr>
              <a:t>trên</a:t>
            </a:r>
            <a:r>
              <a:rPr lang="en-US" sz="1800" b="1" dirty="0" smtClean="0">
                <a:solidFill>
                  <a:srgbClr val="0A3F7F"/>
                </a:solidFill>
              </a:rPr>
              <a:t> POS</a:t>
            </a:r>
            <a:endParaRPr lang="en-US" sz="1800" b="1" dirty="0">
              <a:solidFill>
                <a:srgbClr val="0A3F7F"/>
              </a:solidFill>
            </a:endParaRPr>
          </a:p>
        </p:txBody>
      </p:sp>
      <p:sp>
        <p:nvSpPr>
          <p:cNvPr id="5" name="TextBox 4"/>
          <p:cNvSpPr txBox="1"/>
          <p:nvPr/>
        </p:nvSpPr>
        <p:spPr>
          <a:xfrm>
            <a:off x="6057900" y="6089985"/>
            <a:ext cx="4800070" cy="307777"/>
          </a:xfrm>
          <a:prstGeom prst="rect">
            <a:avLst/>
          </a:prstGeom>
          <a:noFill/>
        </p:spPr>
        <p:txBody>
          <a:bodyPr wrap="square" rtlCol="0">
            <a:spAutoFit/>
          </a:bodyPr>
          <a:lstStyle/>
          <a:p>
            <a:pPr algn="r"/>
            <a:r>
              <a:rPr lang="en-US" sz="1400" i="1" dirty="0" err="1" smtClean="0"/>
              <a:t>Nguồn</a:t>
            </a:r>
            <a:r>
              <a:rPr lang="en-US" sz="1400" i="1" dirty="0" smtClean="0"/>
              <a:t>: </a:t>
            </a:r>
            <a:r>
              <a:rPr lang="en-US" sz="1400" i="1" dirty="0" err="1" smtClean="0"/>
              <a:t>Hội</a:t>
            </a:r>
            <a:r>
              <a:rPr lang="en-US" sz="1400" i="1" dirty="0" smtClean="0"/>
              <a:t> </a:t>
            </a:r>
            <a:r>
              <a:rPr lang="en-US" sz="1400" i="1" dirty="0" err="1" smtClean="0"/>
              <a:t>thẻ</a:t>
            </a:r>
            <a:r>
              <a:rPr lang="en-US" sz="1400" i="1" dirty="0" smtClean="0"/>
              <a:t> </a:t>
            </a:r>
            <a:r>
              <a:rPr lang="en-US" sz="1400" i="1" dirty="0" err="1" smtClean="0"/>
              <a:t>ngân</a:t>
            </a:r>
            <a:r>
              <a:rPr lang="en-US" sz="1400" i="1" dirty="0" smtClean="0"/>
              <a:t> </a:t>
            </a:r>
            <a:r>
              <a:rPr lang="en-US" sz="1400" i="1" dirty="0" err="1" smtClean="0"/>
              <a:t>hàng</a:t>
            </a:r>
            <a:r>
              <a:rPr lang="en-US" sz="1400" i="1" dirty="0" smtClean="0"/>
              <a:t> </a:t>
            </a:r>
            <a:r>
              <a:rPr lang="en-US" sz="1400" i="1" dirty="0" err="1" smtClean="0"/>
              <a:t>Việt</a:t>
            </a:r>
            <a:r>
              <a:rPr lang="en-US" sz="1400" i="1" dirty="0" smtClean="0"/>
              <a:t> Nam, </a:t>
            </a:r>
            <a:r>
              <a:rPr lang="en-US" sz="1400" i="1" dirty="0" err="1" smtClean="0"/>
              <a:t>Quý</a:t>
            </a:r>
            <a:r>
              <a:rPr lang="en-US" sz="1400" i="1" dirty="0" smtClean="0"/>
              <a:t> II </a:t>
            </a:r>
            <a:r>
              <a:rPr lang="en-US" sz="1400" i="1" dirty="0" err="1" smtClean="0"/>
              <a:t>năm</a:t>
            </a:r>
            <a:r>
              <a:rPr lang="en-US" sz="1400" i="1" dirty="0" smtClean="0"/>
              <a:t> 2018</a:t>
            </a:r>
            <a:endParaRPr lang="en-US" sz="1400" i="1" dirty="0"/>
          </a:p>
        </p:txBody>
      </p:sp>
      <p:sp>
        <p:nvSpPr>
          <p:cNvPr id="8" name="Rounded Rectangle 7"/>
          <p:cNvSpPr/>
          <p:nvPr/>
        </p:nvSpPr>
        <p:spPr>
          <a:xfrm>
            <a:off x="4080933" y="1379863"/>
            <a:ext cx="6519334" cy="61291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a:r>
              <a:rPr lang="vi-VN" sz="1800" b="1" dirty="0" smtClean="0">
                <a:solidFill>
                  <a:srgbClr val="0A3F7F"/>
                </a:solidFill>
              </a:rPr>
              <a:t>#1    Thói quen sử dụng tiền mặt khó thay đổi</a:t>
            </a:r>
            <a:endParaRPr lang="en-AU" sz="1800" b="1" dirty="0">
              <a:solidFill>
                <a:srgbClr val="0A3F7F"/>
              </a:solidFill>
            </a:endParaRPr>
          </a:p>
        </p:txBody>
      </p:sp>
      <p:graphicFrame>
        <p:nvGraphicFramePr>
          <p:cNvPr id="9" name="Chart 8"/>
          <p:cNvGraphicFramePr>
            <a:graphicFrameLocks/>
          </p:cNvGraphicFramePr>
          <p:nvPr>
            <p:extLst>
              <p:ext uri="{D42A27DB-BD31-4B8C-83A1-F6EECF244321}">
                <p14:modId xmlns:p14="http://schemas.microsoft.com/office/powerpoint/2010/main" val="1949474274"/>
              </p:ext>
            </p:extLst>
          </p:nvPr>
        </p:nvGraphicFramePr>
        <p:xfrm>
          <a:off x="4080933" y="3294838"/>
          <a:ext cx="564946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934179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326125" y="235194"/>
            <a:ext cx="9875520" cy="805059"/>
          </a:xfrm>
        </p:spPr>
        <p:txBody>
          <a:bodyPr>
            <a:normAutofit/>
          </a:bodyPr>
          <a:lstStyle/>
          <a:p>
            <a:r>
              <a:rPr lang="vi-VN" sz="3000" dirty="0" smtClean="0">
                <a:solidFill>
                  <a:schemeClr val="bg1"/>
                </a:solidFill>
              </a:rPr>
              <a:t>Thực trạng thanh toán bằng thẻ</a:t>
            </a:r>
            <a:endParaRPr lang="en-AU" sz="3000" dirty="0">
              <a:solidFill>
                <a:schemeClr val="bg1"/>
              </a:solidFill>
            </a:endParaRPr>
          </a:p>
        </p:txBody>
      </p:sp>
      <p:sp>
        <p:nvSpPr>
          <p:cNvPr id="18" name="Rectangle 17"/>
          <p:cNvSpPr/>
          <p:nvPr/>
        </p:nvSpPr>
        <p:spPr>
          <a:xfrm>
            <a:off x="1015999" y="3742328"/>
            <a:ext cx="8401102" cy="923330"/>
          </a:xfrm>
          <a:prstGeom prst="rect">
            <a:avLst/>
          </a:prstGeom>
        </p:spPr>
        <p:txBody>
          <a:bodyPr wrap="square">
            <a:spAutoFit/>
          </a:bodyPr>
          <a:lstStyle/>
          <a:p>
            <a:pPr marL="285750" lvl="0" indent="-285750" defTabSz="914400" fontAlgn="base">
              <a:lnSpc>
                <a:spcPct val="150000"/>
              </a:lnSpc>
              <a:spcBef>
                <a:spcPct val="0"/>
              </a:spcBef>
              <a:spcAft>
                <a:spcPct val="0"/>
              </a:spcAft>
              <a:buClr>
                <a:srgbClr val="0082D1"/>
              </a:buClr>
              <a:buFont typeface="Wingdings" charset="2"/>
              <a:buChar char="à"/>
              <a:defRPr/>
            </a:pPr>
            <a:endParaRPr lang="en-US" altLang="en-US" sz="1800" b="1" kern="0" dirty="0" smtClean="0">
              <a:solidFill>
                <a:srgbClr val="0A3F7F"/>
              </a:solidFill>
              <a:latin typeface="Arial"/>
            </a:endParaRPr>
          </a:p>
          <a:p>
            <a:pPr marL="285750" lvl="0" indent="-285750" defTabSz="914400" fontAlgn="base">
              <a:lnSpc>
                <a:spcPct val="150000"/>
              </a:lnSpc>
              <a:spcBef>
                <a:spcPct val="0"/>
              </a:spcBef>
              <a:spcAft>
                <a:spcPct val="0"/>
              </a:spcAft>
              <a:buClr>
                <a:srgbClr val="0082D1"/>
              </a:buClr>
              <a:buFont typeface="Wingdings" charset="2"/>
              <a:buChar char="à"/>
              <a:defRPr/>
            </a:pPr>
            <a:endParaRPr lang="en-US" altLang="en-US" sz="1800" b="1" kern="0" dirty="0" smtClean="0">
              <a:solidFill>
                <a:srgbClr val="0A3F7F"/>
              </a:solidFill>
              <a:latin typeface="Arial"/>
            </a:endParaRPr>
          </a:p>
        </p:txBody>
      </p:sp>
      <p:sp>
        <p:nvSpPr>
          <p:cNvPr id="4" name="Rounded Rectangle 3"/>
          <p:cNvSpPr/>
          <p:nvPr/>
        </p:nvSpPr>
        <p:spPr>
          <a:xfrm>
            <a:off x="1015999" y="1439712"/>
            <a:ext cx="8669868" cy="61291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lvl="0" defTabSz="914400" fontAlgn="base">
              <a:lnSpc>
                <a:spcPct val="150000"/>
              </a:lnSpc>
              <a:spcBef>
                <a:spcPct val="0"/>
              </a:spcBef>
              <a:spcAft>
                <a:spcPct val="0"/>
              </a:spcAft>
              <a:buClr>
                <a:srgbClr val="0082D1"/>
              </a:buClr>
              <a:defRPr/>
            </a:pPr>
            <a:r>
              <a:rPr lang="vi-VN" sz="1800" b="1" dirty="0" smtClean="0">
                <a:solidFill>
                  <a:srgbClr val="0A3F7F"/>
                </a:solidFill>
              </a:rPr>
              <a:t>#</a:t>
            </a:r>
            <a:r>
              <a:rPr lang="vi-VN" sz="1800" b="1" dirty="0">
                <a:solidFill>
                  <a:srgbClr val="0A3F7F"/>
                </a:solidFill>
              </a:rPr>
              <a:t>2</a:t>
            </a:r>
            <a:r>
              <a:rPr lang="vi-VN" sz="1800" b="1" dirty="0" smtClean="0">
                <a:solidFill>
                  <a:srgbClr val="0A3F7F"/>
                </a:solidFill>
              </a:rPr>
              <a:t>      </a:t>
            </a:r>
            <a:r>
              <a:rPr lang="en-US" altLang="en-US" sz="1800" b="1" kern="0" dirty="0" err="1" smtClean="0">
                <a:solidFill>
                  <a:srgbClr val="0A3F7F"/>
                </a:solidFill>
              </a:rPr>
              <a:t>Chậm</a:t>
            </a:r>
            <a:r>
              <a:rPr lang="en-US" altLang="en-US" sz="1800" b="1" kern="0" dirty="0" smtClean="0">
                <a:solidFill>
                  <a:srgbClr val="0A3F7F"/>
                </a:solidFill>
              </a:rPr>
              <a:t> </a:t>
            </a:r>
            <a:r>
              <a:rPr lang="en-US" altLang="en-US" sz="1800" b="1" kern="0" dirty="0" err="1">
                <a:solidFill>
                  <a:srgbClr val="0A3F7F"/>
                </a:solidFill>
              </a:rPr>
              <a:t>bắt</a:t>
            </a:r>
            <a:r>
              <a:rPr lang="en-US" altLang="en-US" sz="1800" b="1" kern="0" dirty="0">
                <a:solidFill>
                  <a:srgbClr val="0A3F7F"/>
                </a:solidFill>
              </a:rPr>
              <a:t> </a:t>
            </a:r>
            <a:r>
              <a:rPr lang="en-US" altLang="en-US" sz="1800" b="1" kern="0" dirty="0" err="1">
                <a:solidFill>
                  <a:srgbClr val="0A3F7F"/>
                </a:solidFill>
              </a:rPr>
              <a:t>nhịp</a:t>
            </a:r>
            <a:r>
              <a:rPr lang="en-US" altLang="en-US" sz="1800" b="1" kern="0" dirty="0">
                <a:solidFill>
                  <a:srgbClr val="0A3F7F"/>
                </a:solidFill>
              </a:rPr>
              <a:t> </a:t>
            </a:r>
            <a:r>
              <a:rPr lang="en-US" altLang="en-US" sz="1800" b="1" kern="0" dirty="0" err="1">
                <a:solidFill>
                  <a:srgbClr val="0A3F7F"/>
                </a:solidFill>
              </a:rPr>
              <a:t>và</a:t>
            </a:r>
            <a:r>
              <a:rPr lang="en-US" altLang="en-US" sz="1800" b="1" kern="0" dirty="0">
                <a:solidFill>
                  <a:srgbClr val="0A3F7F"/>
                </a:solidFill>
              </a:rPr>
              <a:t> </a:t>
            </a:r>
            <a:r>
              <a:rPr lang="en-US" altLang="en-US" sz="1800" b="1" kern="0" dirty="0" err="1">
                <a:solidFill>
                  <a:srgbClr val="0A3F7F"/>
                </a:solidFill>
              </a:rPr>
              <a:t>triển</a:t>
            </a:r>
            <a:r>
              <a:rPr lang="en-US" altLang="en-US" sz="1800" b="1" kern="0" dirty="0">
                <a:solidFill>
                  <a:srgbClr val="0A3F7F"/>
                </a:solidFill>
              </a:rPr>
              <a:t> </a:t>
            </a:r>
            <a:r>
              <a:rPr lang="en-US" altLang="en-US" sz="1800" b="1" kern="0" dirty="0" err="1">
                <a:solidFill>
                  <a:srgbClr val="0A3F7F"/>
                </a:solidFill>
              </a:rPr>
              <a:t>khai</a:t>
            </a:r>
            <a:r>
              <a:rPr lang="en-US" altLang="en-US" sz="1800" b="1" kern="0" dirty="0">
                <a:solidFill>
                  <a:srgbClr val="0A3F7F"/>
                </a:solidFill>
              </a:rPr>
              <a:t> </a:t>
            </a:r>
            <a:r>
              <a:rPr lang="en-US" altLang="en-US" sz="1800" b="1" kern="0" dirty="0" err="1">
                <a:solidFill>
                  <a:srgbClr val="0A3F7F"/>
                </a:solidFill>
              </a:rPr>
              <a:t>theo</a:t>
            </a:r>
            <a:r>
              <a:rPr lang="en-US" altLang="en-US" sz="1800" b="1" kern="0" dirty="0">
                <a:solidFill>
                  <a:srgbClr val="0A3F7F"/>
                </a:solidFill>
              </a:rPr>
              <a:t> </a:t>
            </a:r>
            <a:r>
              <a:rPr lang="en-US" altLang="en-US" sz="1800" b="1" kern="0" dirty="0" err="1">
                <a:solidFill>
                  <a:srgbClr val="0A3F7F"/>
                </a:solidFill>
              </a:rPr>
              <a:t>xu</a:t>
            </a:r>
            <a:r>
              <a:rPr lang="en-US" altLang="en-US" sz="1800" b="1" kern="0" dirty="0">
                <a:solidFill>
                  <a:srgbClr val="0A3F7F"/>
                </a:solidFill>
              </a:rPr>
              <a:t> </a:t>
            </a:r>
            <a:r>
              <a:rPr lang="en-US" altLang="en-US" sz="1800" b="1" kern="0" dirty="0" err="1">
                <a:solidFill>
                  <a:srgbClr val="0A3F7F"/>
                </a:solidFill>
              </a:rPr>
              <a:t>hướng</a:t>
            </a:r>
            <a:r>
              <a:rPr lang="en-US" altLang="en-US" sz="1800" b="1" kern="0" dirty="0">
                <a:solidFill>
                  <a:srgbClr val="0A3F7F"/>
                </a:solidFill>
              </a:rPr>
              <a:t> </a:t>
            </a:r>
            <a:r>
              <a:rPr lang="en-US" altLang="en-US" sz="1800" b="1" kern="0" dirty="0" err="1" smtClean="0">
                <a:solidFill>
                  <a:srgbClr val="0A3F7F"/>
                </a:solidFill>
              </a:rPr>
              <a:t>thanh</a:t>
            </a:r>
            <a:r>
              <a:rPr lang="en-US" altLang="en-US" sz="1800" b="1" kern="0" dirty="0" smtClean="0">
                <a:solidFill>
                  <a:srgbClr val="0A3F7F"/>
                </a:solidFill>
              </a:rPr>
              <a:t> </a:t>
            </a:r>
            <a:r>
              <a:rPr lang="en-US" altLang="en-US" sz="1800" b="1" kern="0" dirty="0" err="1" smtClean="0">
                <a:solidFill>
                  <a:srgbClr val="0A3F7F"/>
                </a:solidFill>
              </a:rPr>
              <a:t>toán</a:t>
            </a:r>
            <a:r>
              <a:rPr lang="en-US" altLang="en-US" sz="1800" b="1" kern="0" dirty="0" smtClean="0">
                <a:solidFill>
                  <a:srgbClr val="0A3F7F"/>
                </a:solidFill>
              </a:rPr>
              <a:t> </a:t>
            </a:r>
            <a:r>
              <a:rPr lang="en-US" altLang="en-US" sz="1800" b="1" kern="0" dirty="0" err="1" smtClean="0">
                <a:solidFill>
                  <a:srgbClr val="0A3F7F"/>
                </a:solidFill>
              </a:rPr>
              <a:t>trên</a:t>
            </a:r>
            <a:r>
              <a:rPr lang="en-US" altLang="en-US" sz="1800" b="1" kern="0" dirty="0" smtClean="0">
                <a:solidFill>
                  <a:srgbClr val="0A3F7F"/>
                </a:solidFill>
              </a:rPr>
              <a:t> </a:t>
            </a:r>
            <a:r>
              <a:rPr lang="en-US" altLang="en-US" sz="1800" b="1" kern="0" dirty="0" err="1">
                <a:solidFill>
                  <a:srgbClr val="0A3F7F"/>
                </a:solidFill>
              </a:rPr>
              <a:t>thế</a:t>
            </a:r>
            <a:r>
              <a:rPr lang="en-US" altLang="en-US" sz="1800" b="1" kern="0" dirty="0">
                <a:solidFill>
                  <a:srgbClr val="0A3F7F"/>
                </a:solidFill>
              </a:rPr>
              <a:t> </a:t>
            </a:r>
            <a:r>
              <a:rPr lang="en-US" altLang="en-US" sz="1800" b="1" kern="0" dirty="0" err="1">
                <a:solidFill>
                  <a:srgbClr val="0A3F7F"/>
                </a:solidFill>
              </a:rPr>
              <a:t>giới</a:t>
            </a:r>
            <a:endParaRPr lang="en-US" altLang="en-US" sz="1800" b="1" kern="0" dirty="0">
              <a:solidFill>
                <a:srgbClr val="0A3F7F"/>
              </a:solidFill>
            </a:endParaRPr>
          </a:p>
        </p:txBody>
      </p:sp>
      <p:sp>
        <p:nvSpPr>
          <p:cNvPr id="5" name="Rounded Rectangle 4"/>
          <p:cNvSpPr/>
          <p:nvPr/>
        </p:nvSpPr>
        <p:spPr>
          <a:xfrm>
            <a:off x="1015999" y="2303373"/>
            <a:ext cx="8669868" cy="10155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defTabSz="914400" fontAlgn="base">
              <a:lnSpc>
                <a:spcPct val="150000"/>
              </a:lnSpc>
              <a:spcBef>
                <a:spcPct val="0"/>
              </a:spcBef>
              <a:spcAft>
                <a:spcPct val="0"/>
              </a:spcAft>
              <a:buClr>
                <a:srgbClr val="0082D1"/>
              </a:buClr>
              <a:defRPr/>
            </a:pPr>
            <a:r>
              <a:rPr lang="vi-VN" sz="1800" b="1" dirty="0" smtClean="0">
                <a:solidFill>
                  <a:srgbClr val="0A3F7F"/>
                </a:solidFill>
              </a:rPr>
              <a:t>#3      </a:t>
            </a:r>
            <a:r>
              <a:rPr lang="en-US" altLang="en-US" sz="1800" b="1" kern="0" dirty="0" err="1" smtClean="0">
                <a:solidFill>
                  <a:srgbClr val="0A3F7F"/>
                </a:solidFill>
              </a:rPr>
              <a:t>Sử</a:t>
            </a:r>
            <a:r>
              <a:rPr lang="en-US" altLang="en-US" sz="1800" b="1" kern="0" dirty="0" smtClean="0">
                <a:solidFill>
                  <a:srgbClr val="0A3F7F"/>
                </a:solidFill>
              </a:rPr>
              <a:t> </a:t>
            </a:r>
            <a:r>
              <a:rPr lang="en-US" altLang="en-US" sz="1800" b="1" kern="0" dirty="0" err="1" smtClean="0">
                <a:solidFill>
                  <a:srgbClr val="0A3F7F"/>
                </a:solidFill>
              </a:rPr>
              <a:t>dụng</a:t>
            </a:r>
            <a:r>
              <a:rPr lang="en-US" altLang="en-US" sz="1800" b="1" kern="0" dirty="0" smtClean="0">
                <a:solidFill>
                  <a:srgbClr val="0A3F7F"/>
                </a:solidFill>
              </a:rPr>
              <a:t> </a:t>
            </a:r>
            <a:r>
              <a:rPr lang="en-US" altLang="en-US" sz="1800" b="1" kern="0" dirty="0" err="1">
                <a:solidFill>
                  <a:srgbClr val="0A3F7F"/>
                </a:solidFill>
              </a:rPr>
              <a:t>thiết</a:t>
            </a:r>
            <a:r>
              <a:rPr lang="en-US" altLang="en-US" sz="1800" b="1" kern="0" dirty="0">
                <a:solidFill>
                  <a:srgbClr val="0A3F7F"/>
                </a:solidFill>
              </a:rPr>
              <a:t> </a:t>
            </a:r>
            <a:r>
              <a:rPr lang="en-US" altLang="en-US" sz="1800" b="1" kern="0" dirty="0" err="1">
                <a:solidFill>
                  <a:srgbClr val="0A3F7F"/>
                </a:solidFill>
              </a:rPr>
              <a:t>bị</a:t>
            </a:r>
            <a:r>
              <a:rPr lang="en-US" altLang="en-US" sz="1800" b="1" kern="0" dirty="0">
                <a:solidFill>
                  <a:srgbClr val="0A3F7F"/>
                </a:solidFill>
              </a:rPr>
              <a:t> </a:t>
            </a:r>
            <a:r>
              <a:rPr lang="en-US" altLang="en-US" sz="1800" b="1" kern="0" dirty="0" err="1">
                <a:solidFill>
                  <a:srgbClr val="0A3F7F"/>
                </a:solidFill>
              </a:rPr>
              <a:t>thanh</a:t>
            </a:r>
            <a:r>
              <a:rPr lang="en-US" altLang="en-US" sz="1800" b="1" kern="0" dirty="0">
                <a:solidFill>
                  <a:srgbClr val="0A3F7F"/>
                </a:solidFill>
              </a:rPr>
              <a:t> </a:t>
            </a:r>
            <a:r>
              <a:rPr lang="en-US" altLang="en-US" sz="1800" b="1" kern="0" dirty="0" err="1">
                <a:solidFill>
                  <a:srgbClr val="0A3F7F"/>
                </a:solidFill>
              </a:rPr>
              <a:t>toán</a:t>
            </a:r>
            <a:r>
              <a:rPr lang="en-US" altLang="en-US" sz="1800" b="1" kern="0" dirty="0">
                <a:solidFill>
                  <a:srgbClr val="0A3F7F"/>
                </a:solidFill>
              </a:rPr>
              <a:t> </a:t>
            </a:r>
            <a:r>
              <a:rPr lang="en-US" altLang="en-US" sz="1800" b="1" kern="0" dirty="0" smtClean="0">
                <a:solidFill>
                  <a:srgbClr val="0A3F7F"/>
                </a:solidFill>
              </a:rPr>
              <a:t>POS </a:t>
            </a:r>
            <a:r>
              <a:rPr lang="vi-VN" altLang="en-US" sz="1800" b="1" kern="0" dirty="0" smtClean="0">
                <a:solidFill>
                  <a:srgbClr val="0A3F7F"/>
                </a:solidFill>
              </a:rPr>
              <a:t>tại đơn vị chấp nhận thẻ</a:t>
            </a:r>
            <a:r>
              <a:rPr lang="en-US" altLang="en-US" sz="1800" b="1" kern="0" dirty="0" smtClean="0">
                <a:solidFill>
                  <a:srgbClr val="0A3F7F"/>
                </a:solidFill>
              </a:rPr>
              <a:t> </a:t>
            </a:r>
            <a:r>
              <a:rPr lang="en-US" altLang="en-US" sz="1800" b="1" kern="0" dirty="0" err="1">
                <a:solidFill>
                  <a:srgbClr val="0A3F7F"/>
                </a:solidFill>
              </a:rPr>
              <a:t>chưa</a:t>
            </a:r>
            <a:r>
              <a:rPr lang="en-US" altLang="en-US" sz="1800" b="1" kern="0" dirty="0">
                <a:solidFill>
                  <a:srgbClr val="0A3F7F"/>
                </a:solidFill>
              </a:rPr>
              <a:t> </a:t>
            </a:r>
            <a:r>
              <a:rPr lang="en-US" altLang="en-US" sz="1800" b="1" kern="0" dirty="0" err="1">
                <a:solidFill>
                  <a:srgbClr val="0A3F7F"/>
                </a:solidFill>
              </a:rPr>
              <a:t>được</a:t>
            </a:r>
            <a:r>
              <a:rPr lang="en-US" altLang="en-US" sz="1800" b="1" kern="0" dirty="0">
                <a:solidFill>
                  <a:srgbClr val="0A3F7F"/>
                </a:solidFill>
              </a:rPr>
              <a:t> </a:t>
            </a:r>
            <a:r>
              <a:rPr lang="en-US" altLang="en-US" sz="1800" b="1" kern="0" dirty="0" err="1">
                <a:solidFill>
                  <a:srgbClr val="0A3F7F"/>
                </a:solidFill>
              </a:rPr>
              <a:t>tối</a:t>
            </a:r>
            <a:r>
              <a:rPr lang="en-US" altLang="en-US" sz="1800" b="1" kern="0" dirty="0">
                <a:solidFill>
                  <a:srgbClr val="0A3F7F"/>
                </a:solidFill>
              </a:rPr>
              <a:t> </a:t>
            </a:r>
            <a:r>
              <a:rPr lang="en-US" altLang="en-US" sz="1800" b="1" kern="0" dirty="0" err="1">
                <a:solidFill>
                  <a:srgbClr val="0A3F7F"/>
                </a:solidFill>
              </a:rPr>
              <a:t>ưu</a:t>
            </a:r>
            <a:r>
              <a:rPr lang="en-US" altLang="en-US" sz="1800" b="1" kern="0" dirty="0">
                <a:solidFill>
                  <a:srgbClr val="0A3F7F"/>
                </a:solidFill>
              </a:rPr>
              <a:t>, </a:t>
            </a:r>
            <a:r>
              <a:rPr lang="vi-VN" altLang="en-US" sz="1800" b="1" kern="0" dirty="0" smtClean="0">
                <a:solidFill>
                  <a:srgbClr val="0A3F7F"/>
                </a:solidFill>
              </a:rPr>
              <a:t>dẫn đến tình trạng </a:t>
            </a:r>
            <a:r>
              <a:rPr lang="en-US" altLang="en-US" sz="1800" b="1" kern="0" dirty="0" err="1" smtClean="0">
                <a:solidFill>
                  <a:srgbClr val="0A3F7F"/>
                </a:solidFill>
              </a:rPr>
              <a:t>lãng</a:t>
            </a:r>
            <a:r>
              <a:rPr lang="en-US" altLang="en-US" sz="1800" b="1" kern="0" dirty="0" smtClean="0">
                <a:solidFill>
                  <a:srgbClr val="0A3F7F"/>
                </a:solidFill>
              </a:rPr>
              <a:t> </a:t>
            </a:r>
            <a:r>
              <a:rPr lang="en-US" altLang="en-US" sz="1800" b="1" kern="0" dirty="0" err="1" smtClean="0">
                <a:solidFill>
                  <a:srgbClr val="0A3F7F"/>
                </a:solidFill>
              </a:rPr>
              <a:t>phí</a:t>
            </a:r>
            <a:r>
              <a:rPr lang="en-US" altLang="en-US" sz="1800" b="1" kern="0" dirty="0" smtClean="0">
                <a:solidFill>
                  <a:srgbClr val="0A3F7F"/>
                </a:solidFill>
              </a:rPr>
              <a:t> chi </a:t>
            </a:r>
            <a:r>
              <a:rPr lang="en-US" altLang="en-US" sz="1800" b="1" kern="0" dirty="0" err="1" smtClean="0">
                <a:solidFill>
                  <a:srgbClr val="0A3F7F"/>
                </a:solidFill>
              </a:rPr>
              <a:t>phí</a:t>
            </a:r>
            <a:r>
              <a:rPr lang="en-US" altLang="en-US" sz="1800" b="1" kern="0" dirty="0" smtClean="0">
                <a:solidFill>
                  <a:srgbClr val="0A3F7F"/>
                </a:solidFill>
              </a:rPr>
              <a:t> </a:t>
            </a:r>
            <a:r>
              <a:rPr lang="en-US" altLang="en-US" sz="1800" b="1" kern="0" dirty="0" err="1" smtClean="0">
                <a:solidFill>
                  <a:srgbClr val="0A3F7F"/>
                </a:solidFill>
              </a:rPr>
              <a:t>đầu</a:t>
            </a:r>
            <a:r>
              <a:rPr lang="en-US" altLang="en-US" sz="1800" b="1" kern="0" dirty="0" smtClean="0">
                <a:solidFill>
                  <a:srgbClr val="0A3F7F"/>
                </a:solidFill>
              </a:rPr>
              <a:t> </a:t>
            </a:r>
            <a:r>
              <a:rPr lang="en-US" altLang="en-US" sz="1800" b="1" kern="0" dirty="0" err="1" smtClean="0">
                <a:solidFill>
                  <a:srgbClr val="0A3F7F"/>
                </a:solidFill>
              </a:rPr>
              <a:t>tư</a:t>
            </a:r>
            <a:endParaRPr lang="en-US" altLang="en-US" sz="1800" b="1" kern="0" dirty="0">
              <a:solidFill>
                <a:srgbClr val="0A3F7F"/>
              </a:solidFill>
            </a:endParaRPr>
          </a:p>
        </p:txBody>
      </p:sp>
      <p:sp>
        <p:nvSpPr>
          <p:cNvPr id="6" name="Rounded Rectangle 5"/>
          <p:cNvSpPr/>
          <p:nvPr/>
        </p:nvSpPr>
        <p:spPr>
          <a:xfrm>
            <a:off x="1015999" y="3569683"/>
            <a:ext cx="8669868" cy="10155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defTabSz="914400" fontAlgn="base">
              <a:lnSpc>
                <a:spcPct val="150000"/>
              </a:lnSpc>
              <a:spcBef>
                <a:spcPct val="0"/>
              </a:spcBef>
              <a:spcAft>
                <a:spcPct val="0"/>
              </a:spcAft>
              <a:buClr>
                <a:srgbClr val="0082D1"/>
              </a:buClr>
              <a:defRPr/>
            </a:pPr>
            <a:r>
              <a:rPr lang="vi-VN" sz="1800" b="1" dirty="0" smtClean="0">
                <a:solidFill>
                  <a:srgbClr val="0A3F7F"/>
                </a:solidFill>
              </a:rPr>
              <a:t>#4      </a:t>
            </a:r>
            <a:r>
              <a:rPr lang="en-US" sz="1800" b="1" dirty="0" err="1" smtClean="0">
                <a:solidFill>
                  <a:srgbClr val="0A3F7F"/>
                </a:solidFill>
              </a:rPr>
              <a:t>Việc</a:t>
            </a:r>
            <a:r>
              <a:rPr lang="en-US" sz="1800" b="1" dirty="0" smtClean="0">
                <a:solidFill>
                  <a:srgbClr val="0A3F7F"/>
                </a:solidFill>
              </a:rPr>
              <a:t> n</a:t>
            </a:r>
            <a:r>
              <a:rPr lang="vi-VN" sz="1800" b="1" dirty="0" smtClean="0">
                <a:solidFill>
                  <a:srgbClr val="0A3F7F"/>
                </a:solidFill>
              </a:rPr>
              <a:t>âng cấp, mở rộng và bảo trì thiết bị chấp nhận thẻ</a:t>
            </a:r>
            <a:r>
              <a:rPr lang="en-US" sz="1800" b="1" dirty="0" smtClean="0">
                <a:solidFill>
                  <a:srgbClr val="0A3F7F"/>
                </a:solidFill>
              </a:rPr>
              <a:t> </a:t>
            </a:r>
            <a:r>
              <a:rPr lang="en-US" sz="1800" b="1" dirty="0" err="1" smtClean="0">
                <a:solidFill>
                  <a:srgbClr val="0A3F7F"/>
                </a:solidFill>
              </a:rPr>
              <a:t>của</a:t>
            </a:r>
            <a:r>
              <a:rPr lang="en-US" sz="1800" b="1" dirty="0" smtClean="0">
                <a:solidFill>
                  <a:srgbClr val="0A3F7F"/>
                </a:solidFill>
              </a:rPr>
              <a:t> </a:t>
            </a:r>
            <a:r>
              <a:rPr lang="en-US" sz="1800" b="1" dirty="0" err="1" smtClean="0">
                <a:solidFill>
                  <a:srgbClr val="0A3F7F"/>
                </a:solidFill>
              </a:rPr>
              <a:t>các</a:t>
            </a:r>
            <a:r>
              <a:rPr lang="en-US" sz="1800" b="1" dirty="0" smtClean="0">
                <a:solidFill>
                  <a:srgbClr val="0A3F7F"/>
                </a:solidFill>
              </a:rPr>
              <a:t> </a:t>
            </a:r>
            <a:r>
              <a:rPr lang="en-US" sz="1800" b="1" dirty="0" err="1" smtClean="0">
                <a:solidFill>
                  <a:srgbClr val="0A3F7F"/>
                </a:solidFill>
              </a:rPr>
              <a:t>ngân</a:t>
            </a:r>
            <a:r>
              <a:rPr lang="en-US" sz="1800" b="1" dirty="0" smtClean="0">
                <a:solidFill>
                  <a:srgbClr val="0A3F7F"/>
                </a:solidFill>
              </a:rPr>
              <a:t> </a:t>
            </a:r>
            <a:r>
              <a:rPr lang="en-US" sz="1800" b="1" dirty="0" err="1" smtClean="0">
                <a:solidFill>
                  <a:srgbClr val="0A3F7F"/>
                </a:solidFill>
              </a:rPr>
              <a:t>hàng</a:t>
            </a:r>
            <a:r>
              <a:rPr lang="en-US" sz="1800" b="1" dirty="0" smtClean="0">
                <a:solidFill>
                  <a:srgbClr val="0A3F7F"/>
                </a:solidFill>
              </a:rPr>
              <a:t> </a:t>
            </a:r>
            <a:r>
              <a:rPr lang="en-US" sz="1800" b="1" dirty="0" err="1" smtClean="0">
                <a:solidFill>
                  <a:srgbClr val="0A3F7F"/>
                </a:solidFill>
              </a:rPr>
              <a:t>còn</a:t>
            </a:r>
            <a:r>
              <a:rPr lang="en-US" sz="1800" b="1" dirty="0" smtClean="0">
                <a:solidFill>
                  <a:srgbClr val="0A3F7F"/>
                </a:solidFill>
              </a:rPr>
              <a:t> </a:t>
            </a:r>
            <a:r>
              <a:rPr lang="en-US" sz="1800" b="1" dirty="0" err="1" smtClean="0">
                <a:solidFill>
                  <a:srgbClr val="0A3F7F"/>
                </a:solidFill>
              </a:rPr>
              <a:t>chậm</a:t>
            </a:r>
            <a:r>
              <a:rPr lang="en-US" sz="1800" b="1" dirty="0" smtClean="0">
                <a:solidFill>
                  <a:srgbClr val="0A3F7F"/>
                </a:solidFill>
              </a:rPr>
              <a:t> so </a:t>
            </a:r>
            <a:r>
              <a:rPr lang="en-US" sz="1800" b="1" dirty="0" err="1" smtClean="0">
                <a:solidFill>
                  <a:srgbClr val="0A3F7F"/>
                </a:solidFill>
              </a:rPr>
              <a:t>với</a:t>
            </a:r>
            <a:r>
              <a:rPr lang="en-US" sz="1800" b="1" dirty="0" smtClean="0">
                <a:solidFill>
                  <a:srgbClr val="0A3F7F"/>
                </a:solidFill>
              </a:rPr>
              <a:t> </a:t>
            </a:r>
            <a:r>
              <a:rPr lang="en-US" sz="1800" b="1" dirty="0" err="1" smtClean="0">
                <a:solidFill>
                  <a:srgbClr val="0A3F7F"/>
                </a:solidFill>
              </a:rPr>
              <a:t>nhu</a:t>
            </a:r>
            <a:r>
              <a:rPr lang="en-US" sz="1800" b="1" dirty="0" smtClean="0">
                <a:solidFill>
                  <a:srgbClr val="0A3F7F"/>
                </a:solidFill>
              </a:rPr>
              <a:t> </a:t>
            </a:r>
            <a:r>
              <a:rPr lang="en-US" sz="1800" b="1" dirty="0" err="1" smtClean="0">
                <a:solidFill>
                  <a:srgbClr val="0A3F7F"/>
                </a:solidFill>
              </a:rPr>
              <a:t>cầu</a:t>
            </a:r>
            <a:r>
              <a:rPr lang="en-US" sz="1800" b="1" dirty="0" smtClean="0">
                <a:solidFill>
                  <a:srgbClr val="0A3F7F"/>
                </a:solidFill>
              </a:rPr>
              <a:t> </a:t>
            </a:r>
            <a:r>
              <a:rPr lang="en-US" sz="1800" b="1" dirty="0" err="1" smtClean="0">
                <a:solidFill>
                  <a:srgbClr val="0A3F7F"/>
                </a:solidFill>
              </a:rPr>
              <a:t>thị</a:t>
            </a:r>
            <a:r>
              <a:rPr lang="en-US" sz="1800" b="1" dirty="0" smtClean="0">
                <a:solidFill>
                  <a:srgbClr val="0A3F7F"/>
                </a:solidFill>
              </a:rPr>
              <a:t> </a:t>
            </a:r>
            <a:r>
              <a:rPr lang="en-US" sz="1800" b="1" dirty="0" err="1" smtClean="0">
                <a:solidFill>
                  <a:srgbClr val="0A3F7F"/>
                </a:solidFill>
              </a:rPr>
              <a:t>trường</a:t>
            </a:r>
            <a:endParaRPr lang="en-US" altLang="en-US" sz="1800" b="1" kern="0" dirty="0">
              <a:solidFill>
                <a:srgbClr val="0A3F7F"/>
              </a:solidFill>
            </a:endParaRPr>
          </a:p>
        </p:txBody>
      </p:sp>
      <p:sp>
        <p:nvSpPr>
          <p:cNvPr id="8" name="Rounded Rectangle 7"/>
          <p:cNvSpPr/>
          <p:nvPr/>
        </p:nvSpPr>
        <p:spPr>
          <a:xfrm>
            <a:off x="1015999" y="4835994"/>
            <a:ext cx="8669868" cy="9721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defTabSz="914400" fontAlgn="base">
              <a:lnSpc>
                <a:spcPct val="150000"/>
              </a:lnSpc>
              <a:spcBef>
                <a:spcPct val="0"/>
              </a:spcBef>
              <a:spcAft>
                <a:spcPct val="0"/>
              </a:spcAft>
              <a:buClr>
                <a:srgbClr val="0082D1"/>
              </a:buClr>
              <a:defRPr/>
            </a:pPr>
            <a:r>
              <a:rPr lang="vi-VN" sz="1800" b="1" dirty="0" smtClean="0">
                <a:solidFill>
                  <a:srgbClr val="0A3F7F"/>
                </a:solidFill>
              </a:rPr>
              <a:t>#5      </a:t>
            </a:r>
            <a:r>
              <a:rPr lang="en-US" sz="1800" b="1" dirty="0" err="1" smtClean="0">
                <a:solidFill>
                  <a:srgbClr val="0A3F7F"/>
                </a:solidFill>
              </a:rPr>
              <a:t>Cần</a:t>
            </a:r>
            <a:r>
              <a:rPr lang="en-US" sz="1800" b="1" dirty="0" smtClean="0">
                <a:solidFill>
                  <a:srgbClr val="0A3F7F"/>
                </a:solidFill>
              </a:rPr>
              <a:t> </a:t>
            </a:r>
            <a:r>
              <a:rPr lang="vi-VN" sz="1800" b="1" dirty="0" smtClean="0">
                <a:solidFill>
                  <a:srgbClr val="0A3F7F"/>
                </a:solidFill>
              </a:rPr>
              <a:t>thời gian để người dùng tiếp nhận và </a:t>
            </a:r>
            <a:r>
              <a:rPr lang="en-US" sz="1800" b="1" dirty="0" err="1" smtClean="0">
                <a:solidFill>
                  <a:srgbClr val="0A3F7F"/>
                </a:solidFill>
              </a:rPr>
              <a:t>bắt</a:t>
            </a:r>
            <a:r>
              <a:rPr lang="en-US" sz="1800" b="1" dirty="0" smtClean="0">
                <a:solidFill>
                  <a:srgbClr val="0A3F7F"/>
                </a:solidFill>
              </a:rPr>
              <a:t> </a:t>
            </a:r>
            <a:r>
              <a:rPr lang="en-US" sz="1800" b="1" dirty="0" err="1" smtClean="0">
                <a:solidFill>
                  <a:srgbClr val="0A3F7F"/>
                </a:solidFill>
              </a:rPr>
              <a:t>đầu</a:t>
            </a:r>
            <a:r>
              <a:rPr lang="en-US" sz="1800" b="1" dirty="0" smtClean="0">
                <a:solidFill>
                  <a:srgbClr val="0A3F7F"/>
                </a:solidFill>
              </a:rPr>
              <a:t> </a:t>
            </a:r>
            <a:r>
              <a:rPr lang="vi-VN" sz="1800" b="1" dirty="0" smtClean="0">
                <a:solidFill>
                  <a:srgbClr val="0A3F7F"/>
                </a:solidFill>
              </a:rPr>
              <a:t>sử dụng công nghệ mới </a:t>
            </a:r>
            <a:endParaRPr lang="en-US" altLang="en-US" sz="1800" b="1" kern="0" dirty="0">
              <a:solidFill>
                <a:srgbClr val="0A3F7F"/>
              </a:solidFill>
            </a:endParaRPr>
          </a:p>
        </p:txBody>
      </p:sp>
    </p:spTree>
    <p:extLst>
      <p:ext uri="{BB962C8B-B14F-4D97-AF65-F5344CB8AC3E}">
        <p14:creationId xmlns:p14="http://schemas.microsoft.com/office/powerpoint/2010/main" val="9790756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3027914"/>
            <a:ext cx="2248930" cy="553998"/>
          </a:xfrm>
          <a:prstGeom prst="rect">
            <a:avLst/>
          </a:prstGeom>
          <a:noFill/>
        </p:spPr>
        <p:txBody>
          <a:bodyPr wrap="square" rtlCol="0">
            <a:spAutoFit/>
          </a:bodyPr>
          <a:lstStyle/>
          <a:p>
            <a:pPr algn="ctr"/>
            <a:r>
              <a:rPr lang="en-US" sz="3000" b="1" dirty="0" err="1" smtClean="0">
                <a:solidFill>
                  <a:srgbClr val="0A3F7F"/>
                </a:solidFill>
              </a:rPr>
              <a:t>NỘI</a:t>
            </a:r>
            <a:r>
              <a:rPr lang="en-US" sz="3000" b="1" dirty="0" smtClean="0">
                <a:solidFill>
                  <a:srgbClr val="0A3F7F"/>
                </a:solidFill>
              </a:rPr>
              <a:t> DUNG</a:t>
            </a:r>
          </a:p>
        </p:txBody>
      </p:sp>
      <p:cxnSp>
        <p:nvCxnSpPr>
          <p:cNvPr id="3" name="Straight Connector 2"/>
          <p:cNvCxnSpPr/>
          <p:nvPr/>
        </p:nvCxnSpPr>
        <p:spPr>
          <a:xfrm>
            <a:off x="2248931" y="1166669"/>
            <a:ext cx="0" cy="5336088"/>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397212" y="1569223"/>
            <a:ext cx="8189998" cy="5478423"/>
          </a:xfrm>
          <a:prstGeom prst="rect">
            <a:avLst/>
          </a:prstGeom>
          <a:noFill/>
        </p:spPr>
        <p:txBody>
          <a:bodyPr wrap="square" rtlCol="0">
            <a:spAutoFit/>
          </a:bodyPr>
          <a:lstStyle/>
          <a:p>
            <a:pPr marL="457200" indent="-457200" algn="just">
              <a:lnSpc>
                <a:spcPct val="200000"/>
              </a:lnSpc>
              <a:buAutoNum type="arabicPeriod"/>
            </a:pPr>
            <a:r>
              <a:rPr lang="en-US" sz="2500" b="1" dirty="0" err="1" smtClean="0">
                <a:solidFill>
                  <a:schemeClr val="accent1">
                    <a:lumMod val="40000"/>
                    <a:lumOff val="60000"/>
                  </a:schemeClr>
                </a:solidFill>
              </a:rPr>
              <a:t>Lịch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sử</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phát</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triển</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của</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các</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hình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thức</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thanh</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toán</a:t>
            </a:r>
            <a:endParaRPr lang="en-US" sz="2500" b="1" dirty="0">
              <a:solidFill>
                <a:schemeClr val="accent1">
                  <a:lumMod val="40000"/>
                  <a:lumOff val="60000"/>
                </a:schemeClr>
              </a:solidFill>
            </a:endParaRPr>
          </a:p>
          <a:p>
            <a:pPr marL="457200" indent="-457200" algn="just">
              <a:lnSpc>
                <a:spcPct val="200000"/>
              </a:lnSpc>
              <a:buAutoNum type="arabicPeriod"/>
            </a:pPr>
            <a:r>
              <a:rPr lang="en-US" sz="2500" b="1" dirty="0" err="1" smtClean="0">
                <a:solidFill>
                  <a:schemeClr val="accent1">
                    <a:lumMod val="40000"/>
                    <a:lumOff val="60000"/>
                  </a:schemeClr>
                </a:solidFill>
              </a:rPr>
              <a:t>Thực</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trạng</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và</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xu</a:t>
            </a:r>
            <a:r>
              <a:rPr lang="en-US" sz="2500" b="1" dirty="0" smtClean="0">
                <a:solidFill>
                  <a:schemeClr val="accent1">
                    <a:lumMod val="40000"/>
                    <a:lumOff val="60000"/>
                  </a:schemeClr>
                </a:solidFill>
              </a:rPr>
              <a:t> </a:t>
            </a:r>
            <a:r>
              <a:rPr lang="en-US" sz="2500" b="1" dirty="0" err="1" smtClean="0">
                <a:solidFill>
                  <a:schemeClr val="accent1">
                    <a:lumMod val="40000"/>
                    <a:lumOff val="60000"/>
                  </a:schemeClr>
                </a:solidFill>
              </a:rPr>
              <a:t>hướng</a:t>
            </a:r>
            <a:r>
              <a:rPr lang="en-US" sz="2500" b="1" dirty="0" smtClean="0">
                <a:solidFill>
                  <a:schemeClr val="accent1">
                    <a:lumMod val="40000"/>
                    <a:lumOff val="60000"/>
                  </a:schemeClr>
                </a:solidFill>
              </a:rPr>
              <a:t> </a:t>
            </a:r>
            <a:r>
              <a:rPr lang="vi-VN" sz="2500" b="1" dirty="0" smtClean="0">
                <a:solidFill>
                  <a:schemeClr val="accent1">
                    <a:lumMod val="40000"/>
                    <a:lumOff val="60000"/>
                  </a:schemeClr>
                </a:solidFill>
              </a:rPr>
              <a:t>thanh </a:t>
            </a:r>
            <a:r>
              <a:rPr lang="vi-VN" sz="2500" b="1" dirty="0">
                <a:solidFill>
                  <a:schemeClr val="accent1">
                    <a:lumMod val="40000"/>
                    <a:lumOff val="60000"/>
                  </a:schemeClr>
                </a:solidFill>
              </a:rPr>
              <a:t>toán thẻ tại </a:t>
            </a:r>
            <a:r>
              <a:rPr lang="vi-VN" sz="2500" b="1" dirty="0" smtClean="0">
                <a:solidFill>
                  <a:schemeClr val="accent1">
                    <a:lumMod val="40000"/>
                    <a:lumOff val="60000"/>
                  </a:schemeClr>
                </a:solidFill>
              </a:rPr>
              <a:t>V</a:t>
            </a:r>
            <a:r>
              <a:rPr lang="en-US" sz="2500" b="1" dirty="0" err="1" smtClean="0">
                <a:solidFill>
                  <a:schemeClr val="accent1">
                    <a:lumMod val="40000"/>
                    <a:lumOff val="60000"/>
                  </a:schemeClr>
                </a:solidFill>
              </a:rPr>
              <a:t>iệt</a:t>
            </a:r>
            <a:r>
              <a:rPr lang="en-US" sz="2500" b="1" dirty="0" smtClean="0">
                <a:solidFill>
                  <a:schemeClr val="accent1">
                    <a:lumMod val="40000"/>
                    <a:lumOff val="60000"/>
                  </a:schemeClr>
                </a:solidFill>
              </a:rPr>
              <a:t> Nam</a:t>
            </a:r>
            <a:r>
              <a:rPr lang="vi-VN" sz="2500" b="1" dirty="0" smtClean="0">
                <a:solidFill>
                  <a:schemeClr val="accent1">
                    <a:lumMod val="40000"/>
                    <a:lumOff val="60000"/>
                  </a:schemeClr>
                </a:solidFill>
              </a:rPr>
              <a:t> </a:t>
            </a:r>
            <a:endParaRPr lang="en-US" sz="2500" b="1" dirty="0" smtClean="0">
              <a:solidFill>
                <a:schemeClr val="accent1">
                  <a:lumMod val="40000"/>
                  <a:lumOff val="60000"/>
                </a:schemeClr>
              </a:solidFill>
            </a:endParaRPr>
          </a:p>
          <a:p>
            <a:pPr marL="457200" indent="-457200" algn="just">
              <a:lnSpc>
                <a:spcPct val="200000"/>
              </a:lnSpc>
              <a:buAutoNum type="arabicPeriod"/>
            </a:pPr>
            <a:r>
              <a:rPr lang="en-US" sz="2500" b="1" dirty="0" err="1" smtClean="0">
                <a:solidFill>
                  <a:srgbClr val="0A3F7F"/>
                </a:solidFill>
              </a:rPr>
              <a:t>Vai</a:t>
            </a:r>
            <a:r>
              <a:rPr lang="en-US" sz="2500" b="1" dirty="0" smtClean="0">
                <a:solidFill>
                  <a:srgbClr val="0A3F7F"/>
                </a:solidFill>
              </a:rPr>
              <a:t> </a:t>
            </a:r>
            <a:r>
              <a:rPr lang="en-US" sz="2500" b="1" dirty="0" err="1" smtClean="0">
                <a:solidFill>
                  <a:srgbClr val="0A3F7F"/>
                </a:solidFill>
              </a:rPr>
              <a:t>trò</a:t>
            </a:r>
            <a:r>
              <a:rPr lang="en-US" sz="2500" b="1" dirty="0" smtClean="0">
                <a:solidFill>
                  <a:srgbClr val="0A3F7F"/>
                </a:solidFill>
              </a:rPr>
              <a:t> </a:t>
            </a:r>
            <a:r>
              <a:rPr lang="en-US" sz="2500" b="1" dirty="0" err="1" smtClean="0">
                <a:solidFill>
                  <a:srgbClr val="0A3F7F"/>
                </a:solidFill>
              </a:rPr>
              <a:t>của</a:t>
            </a:r>
            <a:r>
              <a:rPr lang="en-US" sz="2500" b="1" dirty="0" smtClean="0">
                <a:solidFill>
                  <a:srgbClr val="0A3F7F"/>
                </a:solidFill>
              </a:rPr>
              <a:t> NAPAS </a:t>
            </a:r>
            <a:r>
              <a:rPr lang="en-US" sz="2500" b="1" dirty="0" err="1" smtClean="0">
                <a:solidFill>
                  <a:srgbClr val="0A3F7F"/>
                </a:solidFill>
              </a:rPr>
              <a:t>trong</a:t>
            </a:r>
            <a:r>
              <a:rPr lang="en-US" sz="2500" b="1" dirty="0" smtClean="0">
                <a:solidFill>
                  <a:srgbClr val="0A3F7F"/>
                </a:solidFill>
              </a:rPr>
              <a:t> </a:t>
            </a:r>
            <a:r>
              <a:rPr lang="en-US" sz="2500" b="1" dirty="0" err="1" smtClean="0">
                <a:solidFill>
                  <a:srgbClr val="0A3F7F"/>
                </a:solidFill>
              </a:rPr>
              <a:t>thúc</a:t>
            </a:r>
            <a:r>
              <a:rPr lang="en-US" sz="2500" b="1" dirty="0" smtClean="0">
                <a:solidFill>
                  <a:srgbClr val="0A3F7F"/>
                </a:solidFill>
              </a:rPr>
              <a:t> </a:t>
            </a:r>
            <a:r>
              <a:rPr lang="en-US" sz="2500" b="1" dirty="0" err="1" smtClean="0">
                <a:solidFill>
                  <a:srgbClr val="0A3F7F"/>
                </a:solidFill>
              </a:rPr>
              <a:t>đẩy</a:t>
            </a:r>
            <a:r>
              <a:rPr lang="en-US" sz="2500" b="1" dirty="0" smtClean="0">
                <a:solidFill>
                  <a:srgbClr val="0A3F7F"/>
                </a:solidFill>
              </a:rPr>
              <a:t> </a:t>
            </a:r>
            <a:r>
              <a:rPr lang="en-US" sz="2500" b="1" dirty="0" err="1" smtClean="0">
                <a:solidFill>
                  <a:srgbClr val="0A3F7F"/>
                </a:solidFill>
              </a:rPr>
              <a:t>thanh</a:t>
            </a:r>
            <a:r>
              <a:rPr lang="en-US" sz="2500" b="1" dirty="0" smtClean="0">
                <a:solidFill>
                  <a:srgbClr val="0A3F7F"/>
                </a:solidFill>
              </a:rPr>
              <a:t> </a:t>
            </a:r>
            <a:r>
              <a:rPr lang="en-US" sz="2500" b="1" dirty="0" err="1" smtClean="0">
                <a:solidFill>
                  <a:srgbClr val="0A3F7F"/>
                </a:solidFill>
              </a:rPr>
              <a:t>toán</a:t>
            </a:r>
            <a:r>
              <a:rPr lang="en-US" sz="2500" b="1" dirty="0" smtClean="0">
                <a:solidFill>
                  <a:srgbClr val="0A3F7F"/>
                </a:solidFill>
              </a:rPr>
              <a:t> </a:t>
            </a:r>
            <a:r>
              <a:rPr lang="en-US" sz="2500" b="1" dirty="0" err="1" smtClean="0">
                <a:solidFill>
                  <a:srgbClr val="0A3F7F"/>
                </a:solidFill>
              </a:rPr>
              <a:t>thẻ</a:t>
            </a:r>
            <a:r>
              <a:rPr lang="en-US" sz="2500" b="1" dirty="0" smtClean="0">
                <a:solidFill>
                  <a:srgbClr val="0A3F7F"/>
                </a:solidFill>
              </a:rPr>
              <a:t>, </a:t>
            </a:r>
            <a:r>
              <a:rPr lang="en-US" sz="2500" b="1" dirty="0" err="1" smtClean="0">
                <a:solidFill>
                  <a:srgbClr val="0A3F7F"/>
                </a:solidFill>
              </a:rPr>
              <a:t>góp</a:t>
            </a:r>
            <a:r>
              <a:rPr lang="en-US" sz="2500" b="1" dirty="0" smtClean="0">
                <a:solidFill>
                  <a:srgbClr val="0A3F7F"/>
                </a:solidFill>
              </a:rPr>
              <a:t> </a:t>
            </a:r>
            <a:r>
              <a:rPr lang="en-US" sz="2500" b="1" dirty="0" err="1" smtClean="0">
                <a:solidFill>
                  <a:srgbClr val="0A3F7F"/>
                </a:solidFill>
              </a:rPr>
              <a:t>phần</a:t>
            </a:r>
            <a:r>
              <a:rPr lang="en-US" sz="2500" b="1" dirty="0">
                <a:solidFill>
                  <a:srgbClr val="0A3F7F"/>
                </a:solidFill>
              </a:rPr>
              <a:t> </a:t>
            </a:r>
            <a:r>
              <a:rPr lang="en-US" sz="2500" b="1" dirty="0" err="1" smtClean="0">
                <a:solidFill>
                  <a:srgbClr val="0A3F7F"/>
                </a:solidFill>
              </a:rPr>
              <a:t>phát</a:t>
            </a:r>
            <a:r>
              <a:rPr lang="en-US" sz="2500" b="1" dirty="0" smtClean="0">
                <a:solidFill>
                  <a:srgbClr val="0A3F7F"/>
                </a:solidFill>
              </a:rPr>
              <a:t> </a:t>
            </a:r>
            <a:r>
              <a:rPr lang="en-US" sz="2500" b="1" dirty="0" err="1" smtClean="0">
                <a:solidFill>
                  <a:srgbClr val="0A3F7F"/>
                </a:solidFill>
              </a:rPr>
              <a:t>triển</a:t>
            </a:r>
            <a:r>
              <a:rPr lang="en-US" sz="2500" b="1" dirty="0">
                <a:solidFill>
                  <a:srgbClr val="0A3F7F"/>
                </a:solidFill>
              </a:rPr>
              <a:t> </a:t>
            </a:r>
            <a:r>
              <a:rPr lang="en-US" sz="2500" b="1" dirty="0" err="1" smtClean="0">
                <a:solidFill>
                  <a:srgbClr val="0A3F7F"/>
                </a:solidFill>
              </a:rPr>
              <a:t>thanh</a:t>
            </a:r>
            <a:r>
              <a:rPr lang="en-US" sz="2500" b="1" dirty="0" smtClean="0">
                <a:solidFill>
                  <a:srgbClr val="0A3F7F"/>
                </a:solidFill>
              </a:rPr>
              <a:t> </a:t>
            </a:r>
            <a:r>
              <a:rPr lang="en-US" sz="2500" b="1" dirty="0" err="1" smtClean="0">
                <a:solidFill>
                  <a:srgbClr val="0A3F7F"/>
                </a:solidFill>
              </a:rPr>
              <a:t>toán</a:t>
            </a:r>
            <a:r>
              <a:rPr lang="en-US" sz="2500" b="1" dirty="0" smtClean="0">
                <a:solidFill>
                  <a:srgbClr val="0A3F7F"/>
                </a:solidFill>
              </a:rPr>
              <a:t> </a:t>
            </a:r>
            <a:r>
              <a:rPr lang="en-US" sz="2500" b="1" dirty="0" err="1" smtClean="0">
                <a:solidFill>
                  <a:srgbClr val="0A3F7F"/>
                </a:solidFill>
              </a:rPr>
              <a:t>bán</a:t>
            </a:r>
            <a:r>
              <a:rPr lang="en-US" sz="2500" b="1" dirty="0" smtClean="0">
                <a:solidFill>
                  <a:srgbClr val="0A3F7F"/>
                </a:solidFill>
              </a:rPr>
              <a:t> </a:t>
            </a:r>
            <a:r>
              <a:rPr lang="en-US" sz="2500" b="1" dirty="0" err="1" smtClean="0">
                <a:solidFill>
                  <a:srgbClr val="0A3F7F"/>
                </a:solidFill>
              </a:rPr>
              <a:t>lẻ</a:t>
            </a:r>
            <a:endParaRPr lang="en-US" sz="2500" b="1" dirty="0" smtClean="0">
              <a:solidFill>
                <a:srgbClr val="0A3F7F"/>
              </a:solidFill>
            </a:endParaRPr>
          </a:p>
          <a:p>
            <a:pPr marL="457200" indent="-457200" algn="just">
              <a:lnSpc>
                <a:spcPct val="200000"/>
              </a:lnSpc>
              <a:buAutoNum type="arabicPeriod"/>
            </a:pPr>
            <a:endParaRPr lang="en-US" sz="2500" b="1" dirty="0" smtClean="0">
              <a:solidFill>
                <a:srgbClr val="0A3F7F"/>
              </a:solidFill>
            </a:endParaRPr>
          </a:p>
          <a:p>
            <a:pPr marL="457200" indent="-457200" algn="just">
              <a:buAutoNum type="arabicPeriod"/>
            </a:pPr>
            <a:endParaRPr lang="en-US" sz="2500" b="1" dirty="0" smtClean="0">
              <a:solidFill>
                <a:srgbClr val="0A3F7F"/>
              </a:solidFill>
            </a:endParaRPr>
          </a:p>
          <a:p>
            <a:pPr marL="457200" indent="-457200">
              <a:buAutoNum type="arabicPeriod"/>
            </a:pPr>
            <a:endParaRPr lang="en-US" sz="2500" b="1" dirty="0">
              <a:solidFill>
                <a:srgbClr val="0A3F7F"/>
              </a:solidFill>
            </a:endParaRPr>
          </a:p>
        </p:txBody>
      </p:sp>
    </p:spTree>
    <p:extLst>
      <p:ext uri="{BB962C8B-B14F-4D97-AF65-F5344CB8AC3E}">
        <p14:creationId xmlns:p14="http://schemas.microsoft.com/office/powerpoint/2010/main" val="11755078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a:bodyPr>
          <a:lstStyle/>
          <a:p>
            <a:r>
              <a:rPr lang="en-AU" sz="3000" dirty="0" err="1" smtClean="0">
                <a:solidFill>
                  <a:schemeClr val="bg2"/>
                </a:solidFill>
              </a:rPr>
              <a:t>Sản</a:t>
            </a:r>
            <a:r>
              <a:rPr lang="en-AU" sz="3000" dirty="0" smtClean="0">
                <a:solidFill>
                  <a:schemeClr val="bg2"/>
                </a:solidFill>
              </a:rPr>
              <a:t> </a:t>
            </a:r>
            <a:r>
              <a:rPr lang="en-AU" sz="3000" dirty="0" err="1" smtClean="0">
                <a:solidFill>
                  <a:schemeClr val="bg2"/>
                </a:solidFill>
              </a:rPr>
              <a:t>phẩm</a:t>
            </a:r>
            <a:r>
              <a:rPr lang="en-AU" sz="3000" dirty="0">
                <a:solidFill>
                  <a:schemeClr val="bg2"/>
                </a:solidFill>
              </a:rPr>
              <a:t> </a:t>
            </a:r>
            <a:r>
              <a:rPr lang="en-AU" sz="3000" dirty="0" smtClean="0">
                <a:solidFill>
                  <a:schemeClr val="bg2"/>
                </a:solidFill>
              </a:rPr>
              <a:t>- </a:t>
            </a:r>
            <a:r>
              <a:rPr lang="en-AU" sz="3000" dirty="0" err="1" smtClean="0">
                <a:solidFill>
                  <a:schemeClr val="bg2"/>
                </a:solidFill>
              </a:rPr>
              <a:t>Dịch</a:t>
            </a:r>
            <a:r>
              <a:rPr lang="en-AU" sz="3000" dirty="0" smtClean="0">
                <a:solidFill>
                  <a:schemeClr val="bg2"/>
                </a:solidFill>
              </a:rPr>
              <a:t> </a:t>
            </a:r>
            <a:r>
              <a:rPr lang="en-AU" sz="3000" dirty="0" err="1" smtClean="0">
                <a:solidFill>
                  <a:schemeClr val="bg2"/>
                </a:solidFill>
              </a:rPr>
              <a:t>vụ</a:t>
            </a:r>
            <a:r>
              <a:rPr lang="en-AU" sz="3000" dirty="0" smtClean="0">
                <a:solidFill>
                  <a:schemeClr val="bg2"/>
                </a:solidFill>
              </a:rPr>
              <a:t> </a:t>
            </a:r>
            <a:r>
              <a:rPr lang="vi-VN" sz="3000" dirty="0" smtClean="0">
                <a:solidFill>
                  <a:schemeClr val="bg2"/>
                </a:solidFill>
              </a:rPr>
              <a:t>chính</a:t>
            </a:r>
            <a:r>
              <a:rPr lang="en-US" sz="3000" dirty="0" smtClean="0">
                <a:solidFill>
                  <a:schemeClr val="bg2"/>
                </a:solidFill>
              </a:rPr>
              <a:t> </a:t>
            </a:r>
            <a:r>
              <a:rPr lang="en-US" sz="3000" dirty="0" err="1" smtClean="0">
                <a:solidFill>
                  <a:schemeClr val="bg2"/>
                </a:solidFill>
              </a:rPr>
              <a:t>của</a:t>
            </a:r>
            <a:r>
              <a:rPr lang="en-US" sz="3000" dirty="0" smtClean="0">
                <a:solidFill>
                  <a:schemeClr val="bg2"/>
                </a:solidFill>
              </a:rPr>
              <a:t> NAPAS</a:t>
            </a:r>
            <a:endParaRPr lang="en-AU" sz="3000" dirty="0">
              <a:solidFill>
                <a:schemeClr val="bg2"/>
              </a:solidFill>
            </a:endParaRPr>
          </a:p>
        </p:txBody>
      </p:sp>
      <p:sp>
        <p:nvSpPr>
          <p:cNvPr id="5" name="Slide Number Placeholder 4"/>
          <p:cNvSpPr>
            <a:spLocks noGrp="1"/>
          </p:cNvSpPr>
          <p:nvPr>
            <p:ph type="sldNum" sz="quarter" idx="12"/>
          </p:nvPr>
        </p:nvSpPr>
        <p:spPr>
          <a:xfrm>
            <a:off x="7749540" y="6343104"/>
            <a:ext cx="2468880" cy="350503"/>
          </a:xfrm>
        </p:spPr>
        <p:txBody>
          <a:bodyPr/>
          <a:lstStyle/>
          <a:p>
            <a:fld id="{09337C73-6FA9-45D2-9AFC-0B7166467F7F}" type="slidenum">
              <a:rPr lang="en-US" smtClean="0"/>
              <a:pPr/>
              <a:t>16</a:t>
            </a:fld>
            <a:endParaRPr lang="en-US" dirty="0"/>
          </a:p>
        </p:txBody>
      </p:sp>
      <p:sp>
        <p:nvSpPr>
          <p:cNvPr id="7" name="Rectangle 6"/>
          <p:cNvSpPr/>
          <p:nvPr/>
        </p:nvSpPr>
        <p:spPr>
          <a:xfrm>
            <a:off x="4021974" y="2023392"/>
            <a:ext cx="5859151" cy="4613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370">
              <a:latin typeface="Calibri" pitchFamily="34" charset="0"/>
            </a:endParaRPr>
          </a:p>
        </p:txBody>
      </p:sp>
      <p:sp>
        <p:nvSpPr>
          <p:cNvPr id="8" name="Rectangle 7"/>
          <p:cNvSpPr/>
          <p:nvPr/>
        </p:nvSpPr>
        <p:spPr>
          <a:xfrm>
            <a:off x="10435519" y="1044036"/>
            <a:ext cx="514315" cy="8987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370" dirty="0"/>
          </a:p>
        </p:txBody>
      </p:sp>
      <p:sp>
        <p:nvSpPr>
          <p:cNvPr id="9" name="TextBox 8"/>
          <p:cNvSpPr txBox="1"/>
          <p:nvPr/>
        </p:nvSpPr>
        <p:spPr>
          <a:xfrm>
            <a:off x="4021974" y="1052470"/>
            <a:ext cx="2400317" cy="461665"/>
          </a:xfrm>
          <a:prstGeom prst="rect">
            <a:avLst/>
          </a:prstGeom>
          <a:noFill/>
        </p:spPr>
        <p:txBody>
          <a:bodyPr wrap="square" rtlCol="0">
            <a:spAutoFit/>
          </a:bodyPr>
          <a:lstStyle/>
          <a:p>
            <a:r>
              <a:rPr lang="en-US" sz="2400" b="1" dirty="0" err="1" smtClean="0">
                <a:solidFill>
                  <a:schemeClr val="accent5">
                    <a:lumMod val="50000"/>
                  </a:schemeClr>
                </a:solidFill>
                <a:latin typeface="Calibri" pitchFamily="34" charset="0"/>
              </a:rPr>
              <a:t>Chuyển</a:t>
            </a:r>
            <a:r>
              <a:rPr lang="en-US" sz="2400" b="1" dirty="0" smtClean="0">
                <a:solidFill>
                  <a:schemeClr val="accent5">
                    <a:lumMod val="50000"/>
                  </a:schemeClr>
                </a:solidFill>
                <a:latin typeface="Calibri" pitchFamily="34" charset="0"/>
              </a:rPr>
              <a:t> </a:t>
            </a:r>
            <a:r>
              <a:rPr lang="en-US" sz="2400" b="1" dirty="0" err="1" smtClean="0">
                <a:solidFill>
                  <a:schemeClr val="accent5">
                    <a:lumMod val="50000"/>
                  </a:schemeClr>
                </a:solidFill>
                <a:latin typeface="Calibri" pitchFamily="34" charset="0"/>
              </a:rPr>
              <a:t>mạch</a:t>
            </a:r>
            <a:endParaRPr lang="vi-VN" sz="2400" b="1" dirty="0">
              <a:solidFill>
                <a:schemeClr val="accent5">
                  <a:lumMod val="50000"/>
                </a:schemeClr>
              </a:solidFill>
              <a:latin typeface="Calibri" pitchFamily="34" charset="0"/>
            </a:endParaRPr>
          </a:p>
        </p:txBody>
      </p:sp>
      <p:sp>
        <p:nvSpPr>
          <p:cNvPr id="10" name="TextBox 9"/>
          <p:cNvSpPr txBox="1"/>
          <p:nvPr/>
        </p:nvSpPr>
        <p:spPr>
          <a:xfrm>
            <a:off x="4021974" y="1432696"/>
            <a:ext cx="6538560" cy="609398"/>
          </a:xfrm>
          <a:prstGeom prst="rect">
            <a:avLst/>
          </a:prstGeom>
          <a:noFill/>
        </p:spPr>
        <p:txBody>
          <a:bodyPr wrap="square" rtlCol="0">
            <a:spAutoFit/>
          </a:bodyPr>
          <a:lstStyle/>
          <a:p>
            <a:r>
              <a:rPr lang="en-AU" sz="1680" b="1" dirty="0" err="1" smtClean="0">
                <a:solidFill>
                  <a:srgbClr val="002060"/>
                </a:solidFill>
                <a:latin typeface="Calibri" pitchFamily="34" charset="0"/>
              </a:rPr>
              <a:t>Dịch</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vụ</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chuyển</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mạch</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nội</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địa</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và</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quốc</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tế</a:t>
            </a:r>
            <a:endParaRPr lang="en-AU" sz="1680" b="1" dirty="0">
              <a:solidFill>
                <a:srgbClr val="002060"/>
              </a:solidFill>
              <a:latin typeface="Calibri" pitchFamily="34" charset="0"/>
            </a:endParaRPr>
          </a:p>
          <a:p>
            <a:r>
              <a:rPr lang="en-AU" sz="1680" dirty="0">
                <a:solidFill>
                  <a:srgbClr val="002060"/>
                </a:solidFill>
                <a:latin typeface="Calibri" pitchFamily="34" charset="0"/>
              </a:rPr>
              <a:t>ATM		POS	            </a:t>
            </a:r>
            <a:r>
              <a:rPr lang="en-AU" sz="1680" dirty="0" err="1" smtClean="0">
                <a:solidFill>
                  <a:srgbClr val="002060"/>
                </a:solidFill>
                <a:latin typeface="Calibri" pitchFamily="34" charset="0"/>
              </a:rPr>
              <a:t>Chấp</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nhận</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thẻ</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quốc</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tế</a:t>
            </a:r>
            <a:endParaRPr lang="en-AU" sz="1680" dirty="0">
              <a:solidFill>
                <a:srgbClr val="002060"/>
              </a:solidFill>
              <a:latin typeface="Calibri" pitchFamily="34" charset="0"/>
            </a:endParaRPr>
          </a:p>
        </p:txBody>
      </p:sp>
      <p:sp>
        <p:nvSpPr>
          <p:cNvPr id="12" name="Rectangle 11"/>
          <p:cNvSpPr/>
          <p:nvPr/>
        </p:nvSpPr>
        <p:spPr>
          <a:xfrm>
            <a:off x="10458484" y="3394861"/>
            <a:ext cx="514315" cy="80923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370"/>
          </a:p>
        </p:txBody>
      </p:sp>
      <p:sp>
        <p:nvSpPr>
          <p:cNvPr id="13" name="TextBox 12"/>
          <p:cNvSpPr txBox="1"/>
          <p:nvPr/>
        </p:nvSpPr>
        <p:spPr>
          <a:xfrm>
            <a:off x="3933265" y="3185065"/>
            <a:ext cx="2400317" cy="461665"/>
          </a:xfrm>
          <a:prstGeom prst="rect">
            <a:avLst/>
          </a:prstGeom>
          <a:noFill/>
        </p:spPr>
        <p:txBody>
          <a:bodyPr wrap="square" rtlCol="0">
            <a:spAutoFit/>
          </a:bodyPr>
          <a:lstStyle/>
          <a:p>
            <a:r>
              <a:rPr lang="en-AU" sz="2400" b="1" dirty="0">
                <a:solidFill>
                  <a:schemeClr val="accent5">
                    <a:lumMod val="50000"/>
                  </a:schemeClr>
                </a:solidFill>
                <a:latin typeface="Calibri" pitchFamily="34" charset="0"/>
              </a:rPr>
              <a:t>E-commerce</a:t>
            </a:r>
            <a:endParaRPr lang="vi-VN" sz="2400" b="1" dirty="0">
              <a:solidFill>
                <a:schemeClr val="accent5">
                  <a:lumMod val="50000"/>
                </a:schemeClr>
              </a:solidFill>
              <a:latin typeface="Calibri" pitchFamily="34" charset="0"/>
            </a:endParaRPr>
          </a:p>
        </p:txBody>
      </p:sp>
      <p:sp>
        <p:nvSpPr>
          <p:cNvPr id="14" name="TextBox 13"/>
          <p:cNvSpPr txBox="1"/>
          <p:nvPr/>
        </p:nvSpPr>
        <p:spPr>
          <a:xfrm>
            <a:off x="3933265" y="3542708"/>
            <a:ext cx="5985464" cy="609398"/>
          </a:xfrm>
          <a:prstGeom prst="rect">
            <a:avLst/>
          </a:prstGeom>
          <a:noFill/>
        </p:spPr>
        <p:txBody>
          <a:bodyPr wrap="square" rtlCol="0">
            <a:spAutoFit/>
          </a:bodyPr>
          <a:lstStyle/>
          <a:p>
            <a:r>
              <a:rPr lang="en-AU" sz="1680" b="1" dirty="0" err="1" smtClean="0">
                <a:solidFill>
                  <a:srgbClr val="002060"/>
                </a:solidFill>
                <a:latin typeface="Calibri" pitchFamily="34" charset="0"/>
              </a:rPr>
              <a:t>Cổng</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thanh</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toán</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cung</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cấp</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cho</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ngân</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hàng</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và</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ĐVCNT</a:t>
            </a:r>
            <a:r>
              <a:rPr lang="en-AU" sz="1680" b="1" dirty="0" smtClean="0">
                <a:solidFill>
                  <a:srgbClr val="002060"/>
                </a:solidFill>
                <a:latin typeface="Calibri" pitchFamily="34" charset="0"/>
              </a:rPr>
              <a:t>:</a:t>
            </a:r>
            <a:endParaRPr lang="en-AU" sz="1680" b="1" dirty="0">
              <a:solidFill>
                <a:srgbClr val="002060"/>
              </a:solidFill>
              <a:latin typeface="Calibri" pitchFamily="34" charset="0"/>
            </a:endParaRPr>
          </a:p>
          <a:p>
            <a:r>
              <a:rPr lang="en-AU" sz="1680" dirty="0" err="1" smtClean="0">
                <a:solidFill>
                  <a:srgbClr val="002060"/>
                </a:solidFill>
                <a:latin typeface="Calibri" pitchFamily="34" charset="0"/>
              </a:rPr>
              <a:t>Cổng</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thanh</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toán</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nội</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địa</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Cổng</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thanh</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toán</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quốc</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tế</a:t>
            </a:r>
            <a:endParaRPr lang="vi-VN" sz="1680" dirty="0">
              <a:solidFill>
                <a:srgbClr val="002060"/>
              </a:solidFill>
              <a:latin typeface="Calibri" pitchFamily="34" charset="0"/>
            </a:endParaRPr>
          </a:p>
        </p:txBody>
      </p:sp>
      <p:sp>
        <p:nvSpPr>
          <p:cNvPr id="16" name="Rectangle 15"/>
          <p:cNvSpPr/>
          <p:nvPr/>
        </p:nvSpPr>
        <p:spPr>
          <a:xfrm>
            <a:off x="10458484" y="4483489"/>
            <a:ext cx="514315" cy="11548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370"/>
          </a:p>
        </p:txBody>
      </p:sp>
      <p:sp>
        <p:nvSpPr>
          <p:cNvPr id="17" name="TextBox 16"/>
          <p:cNvSpPr txBox="1"/>
          <p:nvPr/>
        </p:nvSpPr>
        <p:spPr>
          <a:xfrm>
            <a:off x="3933265" y="4244330"/>
            <a:ext cx="2400317" cy="461665"/>
          </a:xfrm>
          <a:prstGeom prst="rect">
            <a:avLst/>
          </a:prstGeom>
          <a:noFill/>
        </p:spPr>
        <p:txBody>
          <a:bodyPr wrap="square" rtlCol="0">
            <a:spAutoFit/>
          </a:bodyPr>
          <a:lstStyle/>
          <a:p>
            <a:r>
              <a:rPr lang="en-AU" sz="2400" b="1" dirty="0">
                <a:solidFill>
                  <a:schemeClr val="accent5">
                    <a:lumMod val="50000"/>
                  </a:schemeClr>
                </a:solidFill>
                <a:latin typeface="Calibri" pitchFamily="34" charset="0"/>
              </a:rPr>
              <a:t>Billing</a:t>
            </a:r>
            <a:endParaRPr lang="vi-VN" sz="2400" b="1" dirty="0">
              <a:solidFill>
                <a:schemeClr val="accent5">
                  <a:lumMod val="50000"/>
                </a:schemeClr>
              </a:solidFill>
              <a:latin typeface="Calibri" pitchFamily="34" charset="0"/>
            </a:endParaRPr>
          </a:p>
        </p:txBody>
      </p:sp>
      <p:sp>
        <p:nvSpPr>
          <p:cNvPr id="18" name="TextBox 17"/>
          <p:cNvSpPr txBox="1"/>
          <p:nvPr/>
        </p:nvSpPr>
        <p:spPr>
          <a:xfrm>
            <a:off x="3910405" y="4636661"/>
            <a:ext cx="6008324" cy="867930"/>
          </a:xfrm>
          <a:prstGeom prst="rect">
            <a:avLst/>
          </a:prstGeom>
          <a:noFill/>
        </p:spPr>
        <p:txBody>
          <a:bodyPr wrap="square" rtlCol="0">
            <a:spAutoFit/>
          </a:bodyPr>
          <a:lstStyle/>
          <a:p>
            <a:r>
              <a:rPr lang="en-AU" sz="1680" b="1" dirty="0" err="1" smtClean="0">
                <a:solidFill>
                  <a:srgbClr val="002060"/>
                </a:solidFill>
                <a:latin typeface="Calibri" pitchFamily="34" charset="0"/>
              </a:rPr>
              <a:t>Dịch</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vụ</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TopUp</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và</a:t>
            </a:r>
            <a:r>
              <a:rPr lang="en-AU" sz="1680" b="1" dirty="0" smtClean="0">
                <a:solidFill>
                  <a:srgbClr val="002060"/>
                </a:solidFill>
                <a:latin typeface="Calibri" pitchFamily="34" charset="0"/>
              </a:rPr>
              <a:t> Bill </a:t>
            </a:r>
            <a:r>
              <a:rPr lang="en-AU" sz="1680" b="1" dirty="0">
                <a:solidFill>
                  <a:srgbClr val="002060"/>
                </a:solidFill>
                <a:latin typeface="Calibri" pitchFamily="34" charset="0"/>
              </a:rPr>
              <a:t>payment </a:t>
            </a:r>
            <a:r>
              <a:rPr lang="en-AU" sz="1680" b="1" dirty="0" err="1" smtClean="0">
                <a:solidFill>
                  <a:srgbClr val="002060"/>
                </a:solidFill>
                <a:latin typeface="Calibri" pitchFamily="34" charset="0"/>
              </a:rPr>
              <a:t>kết</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nối</a:t>
            </a:r>
            <a:r>
              <a:rPr lang="en-AU" sz="1680" b="1" dirty="0" smtClean="0">
                <a:solidFill>
                  <a:srgbClr val="002060"/>
                </a:solidFill>
                <a:latin typeface="Calibri" pitchFamily="34" charset="0"/>
              </a:rPr>
              <a:t> 23+ </a:t>
            </a:r>
            <a:r>
              <a:rPr lang="en-AU" sz="1680" b="1" dirty="0" err="1" smtClean="0">
                <a:solidFill>
                  <a:srgbClr val="002060"/>
                </a:solidFill>
                <a:latin typeface="Calibri" pitchFamily="34" charset="0"/>
              </a:rPr>
              <a:t>ngân</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hàng</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với</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nhà</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cung</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cấp</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hàng</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hóa</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và</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dịch</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vụ</a:t>
            </a:r>
            <a:endParaRPr lang="en-AU" sz="1680" b="1" dirty="0">
              <a:solidFill>
                <a:srgbClr val="002060"/>
              </a:solidFill>
              <a:latin typeface="Calibri" pitchFamily="34" charset="0"/>
            </a:endParaRPr>
          </a:p>
          <a:p>
            <a:r>
              <a:rPr lang="en-AU" sz="1680" dirty="0">
                <a:solidFill>
                  <a:srgbClr val="002060"/>
                </a:solidFill>
                <a:latin typeface="Calibri" pitchFamily="34" charset="0"/>
              </a:rPr>
              <a:t>Billing 	  </a:t>
            </a:r>
            <a:r>
              <a:rPr lang="en-AU" sz="1680" dirty="0" err="1">
                <a:solidFill>
                  <a:srgbClr val="002060"/>
                </a:solidFill>
                <a:latin typeface="Calibri" pitchFamily="34" charset="0"/>
              </a:rPr>
              <a:t>Autobill</a:t>
            </a:r>
            <a:r>
              <a:rPr lang="en-AU" sz="1680" dirty="0">
                <a:solidFill>
                  <a:srgbClr val="002060"/>
                </a:solidFill>
                <a:latin typeface="Calibri" pitchFamily="34" charset="0"/>
              </a:rPr>
              <a:t>		</a:t>
            </a:r>
            <a:r>
              <a:rPr lang="en-AU" sz="1680" dirty="0" err="1">
                <a:solidFill>
                  <a:srgbClr val="002060"/>
                </a:solidFill>
                <a:latin typeface="Calibri" pitchFamily="34" charset="0"/>
              </a:rPr>
              <a:t>Topup</a:t>
            </a:r>
            <a:r>
              <a:rPr lang="en-AU" sz="1680" dirty="0">
                <a:solidFill>
                  <a:srgbClr val="002060"/>
                </a:solidFill>
                <a:latin typeface="Calibri" pitchFamily="34" charset="0"/>
              </a:rPr>
              <a:t>	      </a:t>
            </a:r>
            <a:r>
              <a:rPr lang="en-AU" sz="1680" dirty="0" err="1">
                <a:solidFill>
                  <a:srgbClr val="002060"/>
                </a:solidFill>
                <a:latin typeface="Calibri" pitchFamily="34" charset="0"/>
              </a:rPr>
              <a:t>Paylater</a:t>
            </a:r>
            <a:endParaRPr lang="vi-VN" sz="1680" dirty="0">
              <a:solidFill>
                <a:srgbClr val="002060"/>
              </a:solidFill>
              <a:latin typeface="Calibri" pitchFamily="34" charset="0"/>
            </a:endParaRPr>
          </a:p>
        </p:txBody>
      </p:sp>
      <p:sp>
        <p:nvSpPr>
          <p:cNvPr id="20" name="Rectangle 19"/>
          <p:cNvSpPr/>
          <p:nvPr/>
        </p:nvSpPr>
        <p:spPr>
          <a:xfrm>
            <a:off x="10458484" y="5952450"/>
            <a:ext cx="514315" cy="63641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370"/>
          </a:p>
        </p:txBody>
      </p:sp>
      <p:sp>
        <p:nvSpPr>
          <p:cNvPr id="21" name="TextBox 20"/>
          <p:cNvSpPr txBox="1"/>
          <p:nvPr/>
        </p:nvSpPr>
        <p:spPr>
          <a:xfrm>
            <a:off x="3896839" y="5602009"/>
            <a:ext cx="3179122" cy="461665"/>
          </a:xfrm>
          <a:prstGeom prst="rect">
            <a:avLst/>
          </a:prstGeom>
          <a:noFill/>
        </p:spPr>
        <p:txBody>
          <a:bodyPr wrap="square" rtlCol="0">
            <a:spAutoFit/>
          </a:bodyPr>
          <a:lstStyle/>
          <a:p>
            <a:r>
              <a:rPr lang="en-AU" sz="2400" b="1" dirty="0" err="1" smtClean="0">
                <a:solidFill>
                  <a:schemeClr val="accent5">
                    <a:lumMod val="50000"/>
                  </a:schemeClr>
                </a:solidFill>
                <a:latin typeface="Calibri" pitchFamily="34" charset="0"/>
              </a:rPr>
              <a:t>Dịch</a:t>
            </a:r>
            <a:r>
              <a:rPr lang="en-AU" sz="2400" b="1" dirty="0" smtClean="0">
                <a:solidFill>
                  <a:schemeClr val="accent5">
                    <a:lumMod val="50000"/>
                  </a:schemeClr>
                </a:solidFill>
                <a:latin typeface="Calibri" pitchFamily="34" charset="0"/>
              </a:rPr>
              <a:t> </a:t>
            </a:r>
            <a:r>
              <a:rPr lang="en-AU" sz="2400" b="1" dirty="0" err="1" smtClean="0">
                <a:solidFill>
                  <a:schemeClr val="accent5">
                    <a:lumMod val="50000"/>
                  </a:schemeClr>
                </a:solidFill>
                <a:latin typeface="Calibri" pitchFamily="34" charset="0"/>
              </a:rPr>
              <a:t>vụ</a:t>
            </a:r>
            <a:r>
              <a:rPr lang="en-AU" sz="2400" b="1" dirty="0" smtClean="0">
                <a:solidFill>
                  <a:schemeClr val="accent5">
                    <a:lumMod val="50000"/>
                  </a:schemeClr>
                </a:solidFill>
                <a:latin typeface="Calibri" pitchFamily="34" charset="0"/>
              </a:rPr>
              <a:t> </a:t>
            </a:r>
            <a:r>
              <a:rPr lang="en-AU" sz="2400" b="1" dirty="0" err="1" smtClean="0">
                <a:solidFill>
                  <a:schemeClr val="accent5">
                    <a:lumMod val="50000"/>
                  </a:schemeClr>
                </a:solidFill>
                <a:latin typeface="Calibri" pitchFamily="34" charset="0"/>
              </a:rPr>
              <a:t>số</a:t>
            </a:r>
            <a:r>
              <a:rPr lang="en-AU" sz="2400" b="1" dirty="0" smtClean="0">
                <a:solidFill>
                  <a:schemeClr val="accent5">
                    <a:lumMod val="50000"/>
                  </a:schemeClr>
                </a:solidFill>
                <a:latin typeface="Calibri" pitchFamily="34" charset="0"/>
              </a:rPr>
              <a:t> </a:t>
            </a:r>
            <a:r>
              <a:rPr lang="en-AU" sz="2400" b="1" dirty="0" err="1" smtClean="0">
                <a:solidFill>
                  <a:schemeClr val="accent5">
                    <a:lumMod val="50000"/>
                  </a:schemeClr>
                </a:solidFill>
                <a:latin typeface="Calibri" pitchFamily="34" charset="0"/>
              </a:rPr>
              <a:t>hóa</a:t>
            </a:r>
            <a:endParaRPr lang="vi-VN" sz="2400" b="1" dirty="0">
              <a:solidFill>
                <a:schemeClr val="accent5">
                  <a:lumMod val="50000"/>
                </a:schemeClr>
              </a:solidFill>
              <a:latin typeface="Calibri" pitchFamily="34" charset="0"/>
            </a:endParaRPr>
          </a:p>
        </p:txBody>
      </p:sp>
      <p:sp>
        <p:nvSpPr>
          <p:cNvPr id="22" name="TextBox 21"/>
          <p:cNvSpPr txBox="1"/>
          <p:nvPr/>
        </p:nvSpPr>
        <p:spPr>
          <a:xfrm>
            <a:off x="3916805" y="6012128"/>
            <a:ext cx="5995524" cy="350865"/>
          </a:xfrm>
          <a:prstGeom prst="rect">
            <a:avLst/>
          </a:prstGeom>
          <a:noFill/>
        </p:spPr>
        <p:txBody>
          <a:bodyPr wrap="square" rtlCol="0">
            <a:spAutoFit/>
          </a:bodyPr>
          <a:lstStyle/>
          <a:p>
            <a:r>
              <a:rPr lang="en-AU" sz="1680" dirty="0">
                <a:solidFill>
                  <a:schemeClr val="accent5">
                    <a:lumMod val="50000"/>
                  </a:schemeClr>
                </a:solidFill>
                <a:latin typeface="Calibri" pitchFamily="34" charset="0"/>
              </a:rPr>
              <a:t>NAPAS Tokenization Service</a:t>
            </a:r>
            <a:endParaRPr lang="vi-VN" sz="1680" dirty="0">
              <a:solidFill>
                <a:schemeClr val="accent5">
                  <a:lumMod val="50000"/>
                </a:schemeClr>
              </a:solidFill>
              <a:latin typeface="Calibri" pitchFamily="34" charset="0"/>
            </a:endParaRPr>
          </a:p>
        </p:txBody>
      </p:sp>
      <p:pic>
        <p:nvPicPr>
          <p:cNvPr id="25" name="Picture 14" descr="http://www.stylemotivation.com/wp-content/uploads/2013/04/Fotolia_33704168_Subscription_L-620x413.jpg"/>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rcRect/>
          <a:stretch>
            <a:fillRect/>
          </a:stretch>
        </p:blipFill>
        <p:spPr bwMode="auto">
          <a:xfrm>
            <a:off x="179832" y="1205919"/>
            <a:ext cx="3637191" cy="4881621"/>
          </a:xfrm>
          <a:prstGeom prst="rect">
            <a:avLst/>
          </a:prstGeom>
          <a:noFill/>
          <a:effectLst>
            <a:softEdge rad="63500"/>
          </a:effectLst>
        </p:spPr>
      </p:pic>
      <p:sp>
        <p:nvSpPr>
          <p:cNvPr id="23" name="Rectangle 22"/>
          <p:cNvSpPr/>
          <p:nvPr/>
        </p:nvSpPr>
        <p:spPr>
          <a:xfrm>
            <a:off x="4021974" y="4216899"/>
            <a:ext cx="5859151"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370">
              <a:latin typeface="Calibri" pitchFamily="34" charset="0"/>
            </a:endParaRPr>
          </a:p>
        </p:txBody>
      </p:sp>
      <p:sp>
        <p:nvSpPr>
          <p:cNvPr id="24" name="Rectangle 23"/>
          <p:cNvSpPr/>
          <p:nvPr/>
        </p:nvSpPr>
        <p:spPr>
          <a:xfrm>
            <a:off x="10452452" y="2233687"/>
            <a:ext cx="514315" cy="8987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370" dirty="0"/>
          </a:p>
        </p:txBody>
      </p:sp>
      <p:sp>
        <p:nvSpPr>
          <p:cNvPr id="26" name="TextBox 25"/>
          <p:cNvSpPr txBox="1"/>
          <p:nvPr/>
        </p:nvSpPr>
        <p:spPr>
          <a:xfrm>
            <a:off x="3933264" y="2100404"/>
            <a:ext cx="5642535" cy="461665"/>
          </a:xfrm>
          <a:prstGeom prst="rect">
            <a:avLst/>
          </a:prstGeom>
          <a:noFill/>
        </p:spPr>
        <p:txBody>
          <a:bodyPr wrap="square" rtlCol="0">
            <a:spAutoFit/>
          </a:bodyPr>
          <a:lstStyle/>
          <a:p>
            <a:r>
              <a:rPr lang="en-AU" sz="2400" b="1" dirty="0" err="1" smtClean="0">
                <a:solidFill>
                  <a:schemeClr val="accent5">
                    <a:lumMod val="50000"/>
                  </a:schemeClr>
                </a:solidFill>
                <a:latin typeface="Calibri" pitchFamily="34" charset="0"/>
              </a:rPr>
              <a:t>Dịch</a:t>
            </a:r>
            <a:r>
              <a:rPr lang="en-AU" sz="2400" b="1" dirty="0" smtClean="0">
                <a:solidFill>
                  <a:schemeClr val="accent5">
                    <a:lumMod val="50000"/>
                  </a:schemeClr>
                </a:solidFill>
                <a:latin typeface="Calibri" pitchFamily="34" charset="0"/>
              </a:rPr>
              <a:t> </a:t>
            </a:r>
            <a:r>
              <a:rPr lang="en-AU" sz="2400" b="1" dirty="0" err="1" smtClean="0">
                <a:solidFill>
                  <a:schemeClr val="accent5">
                    <a:lumMod val="50000"/>
                  </a:schemeClr>
                </a:solidFill>
                <a:latin typeface="Calibri" pitchFamily="34" charset="0"/>
              </a:rPr>
              <a:t>vụ</a:t>
            </a:r>
            <a:r>
              <a:rPr lang="en-AU" sz="2400" b="1" dirty="0" smtClean="0">
                <a:solidFill>
                  <a:schemeClr val="accent5">
                    <a:lumMod val="50000"/>
                  </a:schemeClr>
                </a:solidFill>
                <a:latin typeface="Calibri" pitchFamily="34" charset="0"/>
              </a:rPr>
              <a:t> </a:t>
            </a:r>
            <a:r>
              <a:rPr lang="en-AU" sz="2400" b="1" dirty="0" err="1" smtClean="0">
                <a:solidFill>
                  <a:schemeClr val="accent5">
                    <a:lumMod val="50000"/>
                  </a:schemeClr>
                </a:solidFill>
                <a:latin typeface="Calibri" pitchFamily="34" charset="0"/>
              </a:rPr>
              <a:t>chuyển</a:t>
            </a:r>
            <a:r>
              <a:rPr lang="en-AU" sz="2400" b="1" dirty="0" smtClean="0">
                <a:solidFill>
                  <a:schemeClr val="accent5">
                    <a:lumMod val="50000"/>
                  </a:schemeClr>
                </a:solidFill>
                <a:latin typeface="Calibri" pitchFamily="34" charset="0"/>
              </a:rPr>
              <a:t> </a:t>
            </a:r>
            <a:r>
              <a:rPr lang="en-AU" sz="2400" b="1" dirty="0" err="1" smtClean="0">
                <a:solidFill>
                  <a:schemeClr val="accent5">
                    <a:lumMod val="50000"/>
                  </a:schemeClr>
                </a:solidFill>
                <a:latin typeface="Calibri" pitchFamily="34" charset="0"/>
              </a:rPr>
              <a:t>khoản</a:t>
            </a:r>
            <a:r>
              <a:rPr lang="en-AU" sz="2400" b="1" dirty="0" smtClean="0">
                <a:solidFill>
                  <a:schemeClr val="accent5">
                    <a:lumMod val="50000"/>
                  </a:schemeClr>
                </a:solidFill>
                <a:latin typeface="Calibri" pitchFamily="34" charset="0"/>
              </a:rPr>
              <a:t> </a:t>
            </a:r>
            <a:r>
              <a:rPr lang="en-AU" sz="2400" b="1" dirty="0" err="1" smtClean="0">
                <a:solidFill>
                  <a:schemeClr val="accent5">
                    <a:lumMod val="50000"/>
                  </a:schemeClr>
                </a:solidFill>
                <a:latin typeface="Calibri" pitchFamily="34" charset="0"/>
              </a:rPr>
              <a:t>liên</a:t>
            </a:r>
            <a:r>
              <a:rPr lang="en-AU" sz="2400" b="1" dirty="0" smtClean="0">
                <a:solidFill>
                  <a:schemeClr val="accent5">
                    <a:lumMod val="50000"/>
                  </a:schemeClr>
                </a:solidFill>
                <a:latin typeface="Calibri" pitchFamily="34" charset="0"/>
              </a:rPr>
              <a:t> </a:t>
            </a:r>
            <a:r>
              <a:rPr lang="en-AU" sz="2400" b="1" dirty="0" err="1" smtClean="0">
                <a:solidFill>
                  <a:schemeClr val="accent5">
                    <a:lumMod val="50000"/>
                  </a:schemeClr>
                </a:solidFill>
                <a:latin typeface="Calibri" pitchFamily="34" charset="0"/>
              </a:rPr>
              <a:t>ngân</a:t>
            </a:r>
            <a:r>
              <a:rPr lang="en-AU" sz="2400" b="1" dirty="0" smtClean="0">
                <a:solidFill>
                  <a:schemeClr val="accent5">
                    <a:lumMod val="50000"/>
                  </a:schemeClr>
                </a:solidFill>
                <a:latin typeface="Calibri" pitchFamily="34" charset="0"/>
              </a:rPr>
              <a:t> </a:t>
            </a:r>
            <a:r>
              <a:rPr lang="en-AU" sz="2400" b="1" dirty="0" err="1" smtClean="0">
                <a:solidFill>
                  <a:schemeClr val="accent5">
                    <a:lumMod val="50000"/>
                  </a:schemeClr>
                </a:solidFill>
                <a:latin typeface="Calibri" pitchFamily="34" charset="0"/>
              </a:rPr>
              <a:t>hàng</a:t>
            </a:r>
            <a:endParaRPr lang="vi-VN" sz="2400" b="1" dirty="0">
              <a:solidFill>
                <a:schemeClr val="accent5">
                  <a:lumMod val="50000"/>
                </a:schemeClr>
              </a:solidFill>
              <a:latin typeface="Calibri" pitchFamily="34" charset="0"/>
            </a:endParaRPr>
          </a:p>
        </p:txBody>
      </p:sp>
      <p:sp>
        <p:nvSpPr>
          <p:cNvPr id="27" name="TextBox 26"/>
          <p:cNvSpPr txBox="1"/>
          <p:nvPr/>
        </p:nvSpPr>
        <p:spPr>
          <a:xfrm>
            <a:off x="3933264" y="2523082"/>
            <a:ext cx="6490895" cy="609398"/>
          </a:xfrm>
          <a:prstGeom prst="rect">
            <a:avLst/>
          </a:prstGeom>
          <a:noFill/>
        </p:spPr>
        <p:txBody>
          <a:bodyPr wrap="square" rtlCol="0">
            <a:spAutoFit/>
          </a:bodyPr>
          <a:lstStyle/>
          <a:p>
            <a:r>
              <a:rPr lang="en-AU" sz="1680" b="1" dirty="0" err="1" smtClean="0">
                <a:solidFill>
                  <a:srgbClr val="002060"/>
                </a:solidFill>
                <a:latin typeface="Calibri" pitchFamily="34" charset="0"/>
              </a:rPr>
              <a:t>Chuyển</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khoản</a:t>
            </a:r>
            <a:r>
              <a:rPr lang="en-AU" sz="1680" b="1" dirty="0" smtClean="0">
                <a:solidFill>
                  <a:srgbClr val="002060"/>
                </a:solidFill>
                <a:latin typeface="Calibri" pitchFamily="34" charset="0"/>
              </a:rPr>
              <a:t> real-time </a:t>
            </a:r>
            <a:r>
              <a:rPr lang="en-AU" sz="1680" b="1" dirty="0" err="1" smtClean="0">
                <a:solidFill>
                  <a:srgbClr val="002060"/>
                </a:solidFill>
                <a:latin typeface="Calibri" pitchFamily="34" charset="0"/>
              </a:rPr>
              <a:t>giữa</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thẻ</a:t>
            </a:r>
            <a:r>
              <a:rPr lang="en-AU" sz="1680" b="1" dirty="0" smtClean="0">
                <a:solidFill>
                  <a:srgbClr val="002060"/>
                </a:solidFill>
                <a:latin typeface="Calibri" pitchFamily="34" charset="0"/>
              </a:rPr>
              <a:t>/</a:t>
            </a:r>
            <a:r>
              <a:rPr lang="en-AU" sz="1680" b="1" dirty="0" err="1" smtClean="0">
                <a:solidFill>
                  <a:srgbClr val="002060"/>
                </a:solidFill>
                <a:latin typeface="Calibri" pitchFamily="34" charset="0"/>
              </a:rPr>
              <a:t>tài</a:t>
            </a:r>
            <a:r>
              <a:rPr lang="en-AU" sz="1680" b="1" dirty="0" smtClean="0">
                <a:solidFill>
                  <a:srgbClr val="002060"/>
                </a:solidFill>
                <a:latin typeface="Calibri" pitchFamily="34" charset="0"/>
              </a:rPr>
              <a:t> </a:t>
            </a:r>
            <a:r>
              <a:rPr lang="en-AU" sz="1680" b="1" dirty="0" err="1" smtClean="0">
                <a:solidFill>
                  <a:srgbClr val="002060"/>
                </a:solidFill>
                <a:latin typeface="Calibri" pitchFamily="34" charset="0"/>
              </a:rPr>
              <a:t>khoản</a:t>
            </a:r>
            <a:endParaRPr lang="en-AU" sz="1680" b="1" dirty="0" smtClean="0">
              <a:solidFill>
                <a:srgbClr val="002060"/>
              </a:solidFill>
              <a:latin typeface="Calibri" pitchFamily="34" charset="0"/>
            </a:endParaRPr>
          </a:p>
          <a:p>
            <a:r>
              <a:rPr lang="en-AU" sz="1680" dirty="0" err="1" smtClean="0">
                <a:solidFill>
                  <a:srgbClr val="002060"/>
                </a:solidFill>
                <a:latin typeface="Calibri" pitchFamily="34" charset="0"/>
              </a:rPr>
              <a:t>Chuyển</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khoản</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trong</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nước</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Chuyển</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khoản</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quốc</a:t>
            </a:r>
            <a:r>
              <a:rPr lang="en-AU" sz="1680" dirty="0" smtClean="0">
                <a:solidFill>
                  <a:srgbClr val="002060"/>
                </a:solidFill>
                <a:latin typeface="Calibri" pitchFamily="34" charset="0"/>
              </a:rPr>
              <a:t> </a:t>
            </a:r>
            <a:r>
              <a:rPr lang="en-AU" sz="1680" dirty="0" err="1" smtClean="0">
                <a:solidFill>
                  <a:srgbClr val="002060"/>
                </a:solidFill>
                <a:latin typeface="Calibri" pitchFamily="34" charset="0"/>
              </a:rPr>
              <a:t>tế</a:t>
            </a:r>
            <a:endParaRPr lang="en-AU" sz="1680" dirty="0">
              <a:solidFill>
                <a:srgbClr val="002060"/>
              </a:solidFill>
              <a:latin typeface="Calibri" pitchFamily="34" charset="0"/>
            </a:endParaRPr>
          </a:p>
        </p:txBody>
      </p:sp>
      <p:sp>
        <p:nvSpPr>
          <p:cNvPr id="28" name="Rectangle 27"/>
          <p:cNvSpPr/>
          <p:nvPr/>
        </p:nvSpPr>
        <p:spPr>
          <a:xfrm>
            <a:off x="4021976" y="3132483"/>
            <a:ext cx="5859150"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370">
              <a:latin typeface="Calibri" pitchFamily="34" charset="0"/>
            </a:endParaRPr>
          </a:p>
        </p:txBody>
      </p:sp>
      <p:sp>
        <p:nvSpPr>
          <p:cNvPr id="29" name="Rectangle 28"/>
          <p:cNvSpPr/>
          <p:nvPr/>
        </p:nvSpPr>
        <p:spPr>
          <a:xfrm>
            <a:off x="4021974" y="5586423"/>
            <a:ext cx="5859151"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370">
              <a:latin typeface="Calibri" pitchFamily="34" charset="0"/>
            </a:endParaRPr>
          </a:p>
        </p:txBody>
      </p:sp>
    </p:spTree>
    <p:extLst>
      <p:ext uri="{BB962C8B-B14F-4D97-AF65-F5344CB8AC3E}">
        <p14:creationId xmlns:p14="http://schemas.microsoft.com/office/powerpoint/2010/main" val="4005071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77723" y="132968"/>
            <a:ext cx="9875520" cy="722436"/>
          </a:xfrm>
        </p:spPr>
        <p:txBody>
          <a:bodyPr>
            <a:normAutofit fontScale="90000"/>
          </a:bodyPr>
          <a:lstStyle/>
          <a:p>
            <a:r>
              <a:rPr lang="en-US" sz="3000" dirty="0" err="1" smtClean="0">
                <a:solidFill>
                  <a:schemeClr val="bg1"/>
                </a:solidFill>
              </a:rPr>
              <a:t>Dự</a:t>
            </a:r>
            <a:r>
              <a:rPr lang="en-US" sz="3000" dirty="0" smtClean="0">
                <a:solidFill>
                  <a:schemeClr val="bg1"/>
                </a:solidFill>
              </a:rPr>
              <a:t> </a:t>
            </a:r>
            <a:r>
              <a:rPr lang="en-US" sz="3000" dirty="0" err="1" smtClean="0">
                <a:solidFill>
                  <a:schemeClr val="bg1"/>
                </a:solidFill>
              </a:rPr>
              <a:t>án</a:t>
            </a:r>
            <a:r>
              <a:rPr lang="en-US" sz="3000" dirty="0" smtClean="0">
                <a:solidFill>
                  <a:schemeClr val="bg1"/>
                </a:solidFill>
              </a:rPr>
              <a:t> </a:t>
            </a:r>
            <a:r>
              <a:rPr lang="en-US" sz="3000" dirty="0" err="1" smtClean="0">
                <a:solidFill>
                  <a:schemeClr val="bg1"/>
                </a:solidFill>
              </a:rPr>
              <a:t>xây</a:t>
            </a:r>
            <a:r>
              <a:rPr lang="en-US" sz="3000" dirty="0" smtClean="0">
                <a:solidFill>
                  <a:schemeClr val="bg1"/>
                </a:solidFill>
              </a:rPr>
              <a:t> </a:t>
            </a:r>
            <a:r>
              <a:rPr lang="en-US" sz="3000" dirty="0" err="1" smtClean="0">
                <a:solidFill>
                  <a:schemeClr val="bg1"/>
                </a:solidFill>
              </a:rPr>
              <a:t>dựng</a:t>
            </a:r>
            <a:r>
              <a:rPr lang="en-US" sz="3000" dirty="0" smtClean="0">
                <a:solidFill>
                  <a:schemeClr val="bg1"/>
                </a:solidFill>
              </a:rPr>
              <a:t> </a:t>
            </a:r>
            <a:r>
              <a:rPr lang="en-US" sz="3000" dirty="0" err="1" smtClean="0">
                <a:solidFill>
                  <a:schemeClr val="bg1"/>
                </a:solidFill>
              </a:rPr>
              <a:t>Bộ</a:t>
            </a:r>
            <a:r>
              <a:rPr lang="en-US" sz="3000" dirty="0" smtClean="0">
                <a:solidFill>
                  <a:schemeClr val="bg1"/>
                </a:solidFill>
              </a:rPr>
              <a:t> </a:t>
            </a:r>
            <a:r>
              <a:rPr lang="en-US" sz="3000" dirty="0" err="1" smtClean="0">
                <a:solidFill>
                  <a:schemeClr val="bg1"/>
                </a:solidFill>
              </a:rPr>
              <a:t>tiêu</a:t>
            </a:r>
            <a:r>
              <a:rPr lang="en-US" sz="3000" dirty="0" smtClean="0">
                <a:solidFill>
                  <a:schemeClr val="bg1"/>
                </a:solidFill>
              </a:rPr>
              <a:t> </a:t>
            </a:r>
            <a:r>
              <a:rPr lang="en-US" sz="3000" dirty="0" err="1" smtClean="0">
                <a:solidFill>
                  <a:schemeClr val="bg1"/>
                </a:solidFill>
              </a:rPr>
              <a:t>chuẩn</a:t>
            </a:r>
            <a:r>
              <a:rPr lang="en-US" sz="3000" dirty="0" smtClean="0">
                <a:solidFill>
                  <a:schemeClr val="bg1"/>
                </a:solidFill>
              </a:rPr>
              <a:t> </a:t>
            </a:r>
            <a:r>
              <a:rPr lang="en-US" sz="3000" dirty="0" err="1" smtClean="0">
                <a:solidFill>
                  <a:schemeClr val="bg1"/>
                </a:solidFill>
              </a:rPr>
              <a:t>thẻ</a:t>
            </a:r>
            <a:r>
              <a:rPr lang="en-US" sz="3000" dirty="0" smtClean="0">
                <a:solidFill>
                  <a:schemeClr val="bg1"/>
                </a:solidFill>
              </a:rPr>
              <a:t> chip </a:t>
            </a:r>
            <a:r>
              <a:rPr lang="en-US" sz="3000" dirty="0" err="1" smtClean="0">
                <a:solidFill>
                  <a:schemeClr val="bg1"/>
                </a:solidFill>
              </a:rPr>
              <a:t>nội</a:t>
            </a:r>
            <a:r>
              <a:rPr lang="en-US" sz="3000" dirty="0" smtClean="0">
                <a:solidFill>
                  <a:schemeClr val="bg1"/>
                </a:solidFill>
              </a:rPr>
              <a:t> </a:t>
            </a:r>
            <a:r>
              <a:rPr lang="en-US" sz="3000" dirty="0" err="1" smtClean="0">
                <a:solidFill>
                  <a:schemeClr val="bg1"/>
                </a:solidFill>
              </a:rPr>
              <a:t>địa</a:t>
            </a:r>
            <a:r>
              <a:rPr lang="en-US" sz="3000" dirty="0" smtClean="0">
                <a:solidFill>
                  <a:schemeClr val="bg1"/>
                </a:solidFill>
              </a:rPr>
              <a:t/>
            </a:r>
            <a:br>
              <a:rPr lang="en-US" sz="3000" dirty="0" smtClean="0">
                <a:solidFill>
                  <a:schemeClr val="bg1"/>
                </a:solidFill>
              </a:rPr>
            </a:br>
            <a:r>
              <a:rPr lang="en-US" sz="3000" dirty="0" smtClean="0">
                <a:solidFill>
                  <a:schemeClr val="bg1"/>
                </a:solidFill>
              </a:rPr>
              <a:t>VCCS</a:t>
            </a:r>
            <a:endParaRPr lang="en-AU" sz="3000" dirty="0">
              <a:solidFill>
                <a:schemeClr val="bg1"/>
              </a:solidFill>
            </a:endParaRPr>
          </a:p>
        </p:txBody>
      </p:sp>
      <p:sp>
        <p:nvSpPr>
          <p:cNvPr id="3" name="Rectangle 2"/>
          <p:cNvSpPr/>
          <p:nvPr/>
        </p:nvSpPr>
        <p:spPr>
          <a:xfrm>
            <a:off x="199321" y="1199476"/>
            <a:ext cx="7577600" cy="136508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20000"/>
              </a:lnSpc>
            </a:pPr>
            <a:r>
              <a:rPr lang="vi-VN" sz="2000" b="1" dirty="0" smtClean="0">
                <a:solidFill>
                  <a:schemeClr val="accent5">
                    <a:lumMod val="50000"/>
                  </a:schemeClr>
                </a:solidFill>
              </a:rPr>
              <a:t>Mục tiêu: </a:t>
            </a:r>
            <a:endParaRPr lang="en-US" sz="2000" b="1" dirty="0" smtClean="0">
              <a:solidFill>
                <a:schemeClr val="accent5">
                  <a:lumMod val="50000"/>
                </a:schemeClr>
              </a:solidFill>
            </a:endParaRPr>
          </a:p>
          <a:p>
            <a:pPr algn="just">
              <a:lnSpc>
                <a:spcPct val="120000"/>
              </a:lnSpc>
            </a:pPr>
            <a:r>
              <a:rPr lang="en-US" sz="2000" dirty="0" err="1" smtClean="0">
                <a:solidFill>
                  <a:schemeClr val="accent5">
                    <a:lumMod val="50000"/>
                  </a:schemeClr>
                </a:solidFill>
              </a:rPr>
              <a:t>Xây</a:t>
            </a:r>
            <a:r>
              <a:rPr lang="en-US" sz="2000" dirty="0" smtClean="0">
                <a:solidFill>
                  <a:schemeClr val="accent5">
                    <a:lumMod val="50000"/>
                  </a:schemeClr>
                </a:solidFill>
              </a:rPr>
              <a:t> </a:t>
            </a:r>
            <a:r>
              <a:rPr lang="en-US" sz="2000" dirty="0" err="1" smtClean="0">
                <a:solidFill>
                  <a:schemeClr val="accent5">
                    <a:lumMod val="50000"/>
                  </a:schemeClr>
                </a:solidFill>
              </a:rPr>
              <a:t>dựng</a:t>
            </a:r>
            <a:r>
              <a:rPr lang="en-US" sz="2000" dirty="0" smtClean="0">
                <a:solidFill>
                  <a:schemeClr val="accent5">
                    <a:lumMod val="50000"/>
                  </a:schemeClr>
                </a:solidFill>
              </a:rPr>
              <a:t> </a:t>
            </a:r>
            <a:r>
              <a:rPr lang="en-US" sz="2000" dirty="0" err="1" smtClean="0">
                <a:solidFill>
                  <a:schemeClr val="accent5">
                    <a:lumMod val="50000"/>
                  </a:schemeClr>
                </a:solidFill>
              </a:rPr>
              <a:t>Bộ</a:t>
            </a:r>
            <a:r>
              <a:rPr lang="en-US" sz="2000" dirty="0" smtClean="0">
                <a:solidFill>
                  <a:schemeClr val="accent5">
                    <a:lumMod val="50000"/>
                  </a:schemeClr>
                </a:solidFill>
              </a:rPr>
              <a:t> </a:t>
            </a:r>
            <a:r>
              <a:rPr lang="en-US" sz="2000" dirty="0" err="1" smtClean="0">
                <a:solidFill>
                  <a:schemeClr val="accent5">
                    <a:lumMod val="50000"/>
                  </a:schemeClr>
                </a:solidFill>
              </a:rPr>
              <a:t>tiêu</a:t>
            </a:r>
            <a:r>
              <a:rPr lang="en-US" sz="2000" dirty="0" smtClean="0">
                <a:solidFill>
                  <a:schemeClr val="accent5">
                    <a:lumMod val="50000"/>
                  </a:schemeClr>
                </a:solidFill>
              </a:rPr>
              <a:t> </a:t>
            </a:r>
            <a:r>
              <a:rPr lang="en-US" sz="2000" dirty="0" err="1" smtClean="0">
                <a:solidFill>
                  <a:schemeClr val="accent5">
                    <a:lumMod val="50000"/>
                  </a:schemeClr>
                </a:solidFill>
              </a:rPr>
              <a:t>chuẩn</a:t>
            </a:r>
            <a:r>
              <a:rPr lang="en-US" sz="2000" dirty="0" smtClean="0">
                <a:solidFill>
                  <a:schemeClr val="accent5">
                    <a:lumMod val="50000"/>
                  </a:schemeClr>
                </a:solidFill>
              </a:rPr>
              <a:t> </a:t>
            </a:r>
            <a:r>
              <a:rPr lang="en-US" sz="2000" dirty="0" err="1" smtClean="0">
                <a:solidFill>
                  <a:schemeClr val="accent5">
                    <a:lumMod val="50000"/>
                  </a:schemeClr>
                </a:solidFill>
              </a:rPr>
              <a:t>thẻ</a:t>
            </a:r>
            <a:r>
              <a:rPr lang="en-US" sz="2000" dirty="0" smtClean="0">
                <a:solidFill>
                  <a:schemeClr val="accent5">
                    <a:lumMod val="50000"/>
                  </a:schemeClr>
                </a:solidFill>
              </a:rPr>
              <a:t> chip </a:t>
            </a:r>
            <a:r>
              <a:rPr lang="en-US" sz="2000" dirty="0" err="1" smtClean="0">
                <a:solidFill>
                  <a:schemeClr val="accent5">
                    <a:lumMod val="50000"/>
                  </a:schemeClr>
                </a:solidFill>
              </a:rPr>
              <a:t>cho</a:t>
            </a:r>
            <a:r>
              <a:rPr lang="en-US" sz="2000" dirty="0" smtClean="0">
                <a:solidFill>
                  <a:schemeClr val="accent5">
                    <a:lumMod val="50000"/>
                  </a:schemeClr>
                </a:solidFill>
              </a:rPr>
              <a:t> </a:t>
            </a:r>
            <a:r>
              <a:rPr lang="en-US" sz="2000" dirty="0" err="1" smtClean="0">
                <a:solidFill>
                  <a:schemeClr val="accent5">
                    <a:lumMod val="50000"/>
                  </a:schemeClr>
                </a:solidFill>
              </a:rPr>
              <a:t>thẻ</a:t>
            </a:r>
            <a:r>
              <a:rPr lang="en-US" sz="2000" dirty="0" smtClean="0">
                <a:solidFill>
                  <a:schemeClr val="accent5">
                    <a:lumMod val="50000"/>
                  </a:schemeClr>
                </a:solidFill>
              </a:rPr>
              <a:t> </a:t>
            </a:r>
            <a:r>
              <a:rPr lang="en-US" sz="2000" dirty="0" err="1" smtClean="0">
                <a:solidFill>
                  <a:schemeClr val="accent5">
                    <a:lumMod val="50000"/>
                  </a:schemeClr>
                </a:solidFill>
              </a:rPr>
              <a:t>thanh</a:t>
            </a:r>
            <a:r>
              <a:rPr lang="en-US" sz="2000" dirty="0" smtClean="0">
                <a:solidFill>
                  <a:schemeClr val="accent5">
                    <a:lumMod val="50000"/>
                  </a:schemeClr>
                </a:solidFill>
              </a:rPr>
              <a:t> </a:t>
            </a:r>
            <a:r>
              <a:rPr lang="en-US" sz="2000" dirty="0" err="1" smtClean="0">
                <a:solidFill>
                  <a:schemeClr val="accent5">
                    <a:lumMod val="50000"/>
                  </a:schemeClr>
                </a:solidFill>
              </a:rPr>
              <a:t>toán</a:t>
            </a:r>
            <a:r>
              <a:rPr lang="en-US" sz="2000" dirty="0" smtClean="0">
                <a:solidFill>
                  <a:schemeClr val="accent5">
                    <a:lumMod val="50000"/>
                  </a:schemeClr>
                </a:solidFill>
              </a:rPr>
              <a:t> </a:t>
            </a:r>
            <a:r>
              <a:rPr lang="en-US" sz="2000" dirty="0" err="1" smtClean="0">
                <a:solidFill>
                  <a:schemeClr val="accent5">
                    <a:lumMod val="50000"/>
                  </a:schemeClr>
                </a:solidFill>
              </a:rPr>
              <a:t>nội</a:t>
            </a:r>
            <a:r>
              <a:rPr lang="en-US" sz="2000" dirty="0" smtClean="0">
                <a:solidFill>
                  <a:schemeClr val="accent5">
                    <a:lumMod val="50000"/>
                  </a:schemeClr>
                </a:solidFill>
              </a:rPr>
              <a:t> </a:t>
            </a:r>
            <a:r>
              <a:rPr lang="en-US" sz="2000" dirty="0" err="1" smtClean="0">
                <a:solidFill>
                  <a:schemeClr val="accent5">
                    <a:lumMod val="50000"/>
                  </a:schemeClr>
                </a:solidFill>
              </a:rPr>
              <a:t>địa</a:t>
            </a:r>
            <a:r>
              <a:rPr lang="en-US" sz="2000" dirty="0" smtClean="0">
                <a:solidFill>
                  <a:schemeClr val="accent5">
                    <a:lumMod val="50000"/>
                  </a:schemeClr>
                </a:solidFill>
              </a:rPr>
              <a:t>, </a:t>
            </a:r>
            <a:r>
              <a:rPr lang="en-US" sz="2000" dirty="0" err="1" smtClean="0">
                <a:solidFill>
                  <a:schemeClr val="accent5">
                    <a:lumMod val="50000"/>
                  </a:schemeClr>
                </a:solidFill>
              </a:rPr>
              <a:t>tuân</a:t>
            </a:r>
            <a:r>
              <a:rPr lang="en-US" sz="2000" dirty="0" smtClean="0">
                <a:solidFill>
                  <a:schemeClr val="accent5">
                    <a:lumMod val="50000"/>
                  </a:schemeClr>
                </a:solidFill>
              </a:rPr>
              <a:t> </a:t>
            </a:r>
            <a:r>
              <a:rPr lang="en-US" sz="2000" dirty="0" err="1" smtClean="0">
                <a:solidFill>
                  <a:schemeClr val="accent5">
                    <a:lumMod val="50000"/>
                  </a:schemeClr>
                </a:solidFill>
              </a:rPr>
              <a:t>thủ</a:t>
            </a:r>
            <a:r>
              <a:rPr lang="en-US" sz="2000" dirty="0" smtClean="0">
                <a:solidFill>
                  <a:schemeClr val="accent5">
                    <a:lumMod val="50000"/>
                  </a:schemeClr>
                </a:solidFill>
              </a:rPr>
              <a:t> </a:t>
            </a:r>
            <a:r>
              <a:rPr lang="en-US" sz="2000" dirty="0" err="1" smtClean="0">
                <a:solidFill>
                  <a:schemeClr val="accent5">
                    <a:lumMod val="50000"/>
                  </a:schemeClr>
                </a:solidFill>
              </a:rPr>
              <a:t>theo</a:t>
            </a:r>
            <a:r>
              <a:rPr lang="en-US" sz="2000" dirty="0" smtClean="0">
                <a:solidFill>
                  <a:schemeClr val="accent5">
                    <a:lumMod val="50000"/>
                  </a:schemeClr>
                </a:solidFill>
              </a:rPr>
              <a:t> </a:t>
            </a:r>
            <a:r>
              <a:rPr lang="en-US" sz="2000" dirty="0" err="1" smtClean="0">
                <a:solidFill>
                  <a:schemeClr val="accent5">
                    <a:lumMod val="50000"/>
                  </a:schemeClr>
                </a:solidFill>
              </a:rPr>
              <a:t>tiêu</a:t>
            </a:r>
            <a:r>
              <a:rPr lang="en-US" sz="2000" dirty="0" smtClean="0">
                <a:solidFill>
                  <a:schemeClr val="accent5">
                    <a:lumMod val="50000"/>
                  </a:schemeClr>
                </a:solidFill>
              </a:rPr>
              <a:t> </a:t>
            </a:r>
            <a:r>
              <a:rPr lang="en-US" sz="2000" dirty="0" err="1" smtClean="0">
                <a:solidFill>
                  <a:schemeClr val="accent5">
                    <a:lumMod val="50000"/>
                  </a:schemeClr>
                </a:solidFill>
              </a:rPr>
              <a:t>chuẩn</a:t>
            </a:r>
            <a:r>
              <a:rPr lang="en-US" sz="2000" dirty="0" smtClean="0">
                <a:solidFill>
                  <a:schemeClr val="accent5">
                    <a:lumMod val="50000"/>
                  </a:schemeClr>
                </a:solidFill>
              </a:rPr>
              <a:t> EMV. </a:t>
            </a:r>
            <a:r>
              <a:rPr lang="en-US" sz="1800" dirty="0" smtClean="0">
                <a:solidFill>
                  <a:schemeClr val="accent5">
                    <a:lumMod val="50000"/>
                  </a:schemeClr>
                </a:solidFill>
              </a:rPr>
              <a:t> </a:t>
            </a:r>
            <a:endParaRPr lang="vi-VN" sz="2000" dirty="0" smtClean="0">
              <a:solidFill>
                <a:schemeClr val="accent5">
                  <a:lumMod val="50000"/>
                </a:schemeClr>
              </a:solidFill>
            </a:endParaRPr>
          </a:p>
        </p:txBody>
      </p:sp>
      <p:sp>
        <p:nvSpPr>
          <p:cNvPr id="12" name="Rectangle 11"/>
          <p:cNvSpPr/>
          <p:nvPr/>
        </p:nvSpPr>
        <p:spPr>
          <a:xfrm>
            <a:off x="294449" y="2908635"/>
            <a:ext cx="7579175" cy="244277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pPr>
            <a:r>
              <a:rPr lang="en-US" sz="2000" b="1" dirty="0" err="1" smtClean="0">
                <a:solidFill>
                  <a:schemeClr val="accent5">
                    <a:lumMod val="50000"/>
                  </a:schemeClr>
                </a:solidFill>
              </a:rPr>
              <a:t>Bộ</a:t>
            </a:r>
            <a:r>
              <a:rPr lang="en-US" sz="2000" b="1" dirty="0" smtClean="0">
                <a:solidFill>
                  <a:schemeClr val="accent5">
                    <a:lumMod val="50000"/>
                  </a:schemeClr>
                </a:solidFill>
              </a:rPr>
              <a:t> </a:t>
            </a:r>
            <a:r>
              <a:rPr lang="en-US" sz="2000" b="1" dirty="0" err="1" smtClean="0">
                <a:solidFill>
                  <a:schemeClr val="accent5">
                    <a:lumMod val="50000"/>
                  </a:schemeClr>
                </a:solidFill>
              </a:rPr>
              <a:t>tiêu</a:t>
            </a:r>
            <a:r>
              <a:rPr lang="en-US" sz="2000" b="1" dirty="0" smtClean="0">
                <a:solidFill>
                  <a:schemeClr val="accent5">
                    <a:lumMod val="50000"/>
                  </a:schemeClr>
                </a:solidFill>
              </a:rPr>
              <a:t> </a:t>
            </a:r>
            <a:r>
              <a:rPr lang="en-US" sz="2000" b="1" dirty="0" err="1" smtClean="0">
                <a:solidFill>
                  <a:schemeClr val="accent5">
                    <a:lumMod val="50000"/>
                  </a:schemeClr>
                </a:solidFill>
              </a:rPr>
              <a:t>chuẩn</a:t>
            </a:r>
            <a:r>
              <a:rPr lang="en-US" sz="2000" b="1" dirty="0" smtClean="0">
                <a:solidFill>
                  <a:schemeClr val="accent5">
                    <a:lumMod val="50000"/>
                  </a:schemeClr>
                </a:solidFill>
              </a:rPr>
              <a:t> VCCS </a:t>
            </a:r>
            <a:r>
              <a:rPr lang="en-US" sz="2000" b="1" dirty="0" err="1" smtClean="0">
                <a:solidFill>
                  <a:schemeClr val="accent5">
                    <a:lumMod val="50000"/>
                  </a:schemeClr>
                </a:solidFill>
              </a:rPr>
              <a:t>và</a:t>
            </a:r>
            <a:r>
              <a:rPr lang="en-US" sz="2000" b="1" dirty="0" smtClean="0">
                <a:solidFill>
                  <a:schemeClr val="accent5">
                    <a:lumMod val="50000"/>
                  </a:schemeClr>
                </a:solidFill>
              </a:rPr>
              <a:t> </a:t>
            </a:r>
            <a:r>
              <a:rPr lang="en-US" sz="2000" b="1" dirty="0" err="1" smtClean="0">
                <a:solidFill>
                  <a:schemeClr val="accent5">
                    <a:lumMod val="50000"/>
                  </a:schemeClr>
                </a:solidFill>
              </a:rPr>
              <a:t>triển</a:t>
            </a:r>
            <a:r>
              <a:rPr lang="en-US" sz="2000" b="1" dirty="0" smtClean="0">
                <a:solidFill>
                  <a:schemeClr val="accent5">
                    <a:lumMod val="50000"/>
                  </a:schemeClr>
                </a:solidFill>
              </a:rPr>
              <a:t> </a:t>
            </a:r>
            <a:r>
              <a:rPr lang="en-US" sz="2000" b="1" dirty="0" err="1" smtClean="0">
                <a:solidFill>
                  <a:schemeClr val="accent5">
                    <a:lumMod val="50000"/>
                  </a:schemeClr>
                </a:solidFill>
              </a:rPr>
              <a:t>khai</a:t>
            </a:r>
            <a:r>
              <a:rPr lang="en-US" sz="2000" b="1" dirty="0" smtClean="0">
                <a:solidFill>
                  <a:schemeClr val="accent5">
                    <a:lumMod val="50000"/>
                  </a:schemeClr>
                </a:solidFill>
              </a:rPr>
              <a:t> </a:t>
            </a:r>
            <a:r>
              <a:rPr lang="en-US" sz="2000" b="1" dirty="0" err="1" smtClean="0">
                <a:solidFill>
                  <a:schemeClr val="accent5">
                    <a:lumMod val="50000"/>
                  </a:schemeClr>
                </a:solidFill>
              </a:rPr>
              <a:t>chuyển</a:t>
            </a:r>
            <a:r>
              <a:rPr lang="en-US" sz="2000" b="1" dirty="0" smtClean="0">
                <a:solidFill>
                  <a:schemeClr val="accent5">
                    <a:lumMod val="50000"/>
                  </a:schemeClr>
                </a:solidFill>
              </a:rPr>
              <a:t> </a:t>
            </a:r>
            <a:r>
              <a:rPr lang="en-US" sz="2000" b="1" dirty="0" err="1" smtClean="0">
                <a:solidFill>
                  <a:schemeClr val="accent5">
                    <a:lumMod val="50000"/>
                  </a:schemeClr>
                </a:solidFill>
              </a:rPr>
              <a:t>đổi</a:t>
            </a:r>
            <a:r>
              <a:rPr lang="en-US" sz="2000" b="1" dirty="0" smtClean="0">
                <a:solidFill>
                  <a:schemeClr val="accent5">
                    <a:lumMod val="50000"/>
                  </a:schemeClr>
                </a:solidFill>
              </a:rPr>
              <a:t> sang </a:t>
            </a:r>
            <a:r>
              <a:rPr lang="en-US" sz="2000" b="1" dirty="0" err="1" smtClean="0">
                <a:solidFill>
                  <a:schemeClr val="accent5">
                    <a:lumMod val="50000"/>
                  </a:schemeClr>
                </a:solidFill>
              </a:rPr>
              <a:t>thẻ</a:t>
            </a:r>
            <a:r>
              <a:rPr lang="en-US" sz="2000" b="1" dirty="0" smtClean="0">
                <a:solidFill>
                  <a:schemeClr val="accent5">
                    <a:lumMod val="50000"/>
                  </a:schemeClr>
                </a:solidFill>
              </a:rPr>
              <a:t> chip:</a:t>
            </a:r>
          </a:p>
          <a:p>
            <a:pPr marL="342900" indent="-342900" algn="just">
              <a:lnSpc>
                <a:spcPct val="150000"/>
              </a:lnSpc>
              <a:buFont typeface="Wingdings" panose="05000000000000000000" pitchFamily="2" charset="2"/>
              <a:buChar char="ü"/>
            </a:pPr>
            <a:r>
              <a:rPr lang="en-US" sz="2000" dirty="0" err="1" smtClean="0">
                <a:solidFill>
                  <a:schemeClr val="accent5">
                    <a:lumMod val="50000"/>
                  </a:schemeClr>
                </a:solidFill>
              </a:rPr>
              <a:t>Giúp</a:t>
            </a:r>
            <a:r>
              <a:rPr lang="en-US" sz="2000" dirty="0">
                <a:solidFill>
                  <a:schemeClr val="accent5">
                    <a:lumMod val="50000"/>
                  </a:schemeClr>
                </a:solidFill>
              </a:rPr>
              <a:t> </a:t>
            </a:r>
            <a:r>
              <a:rPr lang="en-US" sz="2000" dirty="0" err="1" smtClean="0">
                <a:solidFill>
                  <a:schemeClr val="accent5">
                    <a:lumMod val="50000"/>
                  </a:schemeClr>
                </a:solidFill>
              </a:rPr>
              <a:t>tăng</a:t>
            </a:r>
            <a:r>
              <a:rPr lang="en-US" sz="2000" dirty="0" smtClean="0">
                <a:solidFill>
                  <a:schemeClr val="accent5">
                    <a:lumMod val="50000"/>
                  </a:schemeClr>
                </a:solidFill>
              </a:rPr>
              <a:t> </a:t>
            </a:r>
            <a:r>
              <a:rPr lang="en-US" sz="2000" dirty="0" err="1" smtClean="0">
                <a:solidFill>
                  <a:schemeClr val="accent5">
                    <a:lumMod val="50000"/>
                  </a:schemeClr>
                </a:solidFill>
              </a:rPr>
              <a:t>bảo</a:t>
            </a:r>
            <a:r>
              <a:rPr lang="en-US" sz="2000" dirty="0" smtClean="0">
                <a:solidFill>
                  <a:schemeClr val="accent5">
                    <a:lumMod val="50000"/>
                  </a:schemeClr>
                </a:solidFill>
              </a:rPr>
              <a:t> </a:t>
            </a:r>
            <a:r>
              <a:rPr lang="en-US" sz="2000" dirty="0" err="1" smtClean="0">
                <a:solidFill>
                  <a:schemeClr val="accent5">
                    <a:lumMod val="50000"/>
                  </a:schemeClr>
                </a:solidFill>
              </a:rPr>
              <a:t>mật</a:t>
            </a:r>
            <a:r>
              <a:rPr lang="en-US" sz="2000" dirty="0" smtClean="0">
                <a:solidFill>
                  <a:schemeClr val="accent5">
                    <a:lumMod val="50000"/>
                  </a:schemeClr>
                </a:solidFill>
              </a:rPr>
              <a:t> </a:t>
            </a:r>
            <a:r>
              <a:rPr lang="en-US" sz="2000" dirty="0" err="1" smtClean="0">
                <a:solidFill>
                  <a:schemeClr val="accent5">
                    <a:lumMod val="50000"/>
                  </a:schemeClr>
                </a:solidFill>
              </a:rPr>
              <a:t>cho</a:t>
            </a:r>
            <a:r>
              <a:rPr lang="en-US" sz="2000" dirty="0" smtClean="0">
                <a:solidFill>
                  <a:schemeClr val="accent5">
                    <a:lumMod val="50000"/>
                  </a:schemeClr>
                </a:solidFill>
              </a:rPr>
              <a:t> </a:t>
            </a:r>
            <a:r>
              <a:rPr lang="en-US" sz="2000" dirty="0" err="1" smtClean="0">
                <a:solidFill>
                  <a:schemeClr val="accent5">
                    <a:lumMod val="50000"/>
                  </a:schemeClr>
                </a:solidFill>
              </a:rPr>
              <a:t>giao</a:t>
            </a:r>
            <a:r>
              <a:rPr lang="en-US" sz="2000" dirty="0" smtClean="0">
                <a:solidFill>
                  <a:schemeClr val="accent5">
                    <a:lumMod val="50000"/>
                  </a:schemeClr>
                </a:solidFill>
              </a:rPr>
              <a:t> </a:t>
            </a:r>
            <a:r>
              <a:rPr lang="en-US" sz="2000" dirty="0" err="1" smtClean="0">
                <a:solidFill>
                  <a:schemeClr val="accent5">
                    <a:lumMod val="50000"/>
                  </a:schemeClr>
                </a:solidFill>
              </a:rPr>
              <a:t>dịch</a:t>
            </a:r>
            <a:r>
              <a:rPr lang="en-US" sz="2000" dirty="0" smtClean="0">
                <a:solidFill>
                  <a:schemeClr val="accent5">
                    <a:lumMod val="50000"/>
                  </a:schemeClr>
                </a:solidFill>
              </a:rPr>
              <a:t> </a:t>
            </a:r>
            <a:r>
              <a:rPr lang="en-US" sz="2000" dirty="0" err="1" smtClean="0">
                <a:solidFill>
                  <a:schemeClr val="accent5">
                    <a:lumMod val="50000"/>
                  </a:schemeClr>
                </a:solidFill>
              </a:rPr>
              <a:t>thẻ</a:t>
            </a:r>
            <a:r>
              <a:rPr lang="en-US" sz="2000" dirty="0" smtClean="0">
                <a:solidFill>
                  <a:schemeClr val="accent5">
                    <a:lumMod val="50000"/>
                  </a:schemeClr>
                </a:solidFill>
              </a:rPr>
              <a:t>, </a:t>
            </a:r>
            <a:r>
              <a:rPr lang="en-US" sz="2000" dirty="0" err="1" smtClean="0">
                <a:solidFill>
                  <a:schemeClr val="accent5">
                    <a:lumMod val="50000"/>
                  </a:schemeClr>
                </a:solidFill>
              </a:rPr>
              <a:t>giảm</a:t>
            </a:r>
            <a:r>
              <a:rPr lang="en-US" sz="2000" dirty="0" smtClean="0">
                <a:solidFill>
                  <a:schemeClr val="accent5">
                    <a:lumMod val="50000"/>
                  </a:schemeClr>
                </a:solidFill>
              </a:rPr>
              <a:t> </a:t>
            </a:r>
            <a:r>
              <a:rPr lang="en-US" sz="2000" dirty="0" err="1" smtClean="0">
                <a:solidFill>
                  <a:schemeClr val="accent5">
                    <a:lumMod val="50000"/>
                  </a:schemeClr>
                </a:solidFill>
              </a:rPr>
              <a:t>thiểu</a:t>
            </a:r>
            <a:r>
              <a:rPr lang="en-US" sz="2000" dirty="0" smtClean="0">
                <a:solidFill>
                  <a:schemeClr val="accent5">
                    <a:lumMod val="50000"/>
                  </a:schemeClr>
                </a:solidFill>
              </a:rPr>
              <a:t> </a:t>
            </a:r>
            <a:r>
              <a:rPr lang="en-US" sz="2000" dirty="0" err="1" smtClean="0">
                <a:solidFill>
                  <a:schemeClr val="accent5">
                    <a:lumMod val="50000"/>
                  </a:schemeClr>
                </a:solidFill>
              </a:rPr>
              <a:t>gian</a:t>
            </a:r>
            <a:r>
              <a:rPr lang="en-US" sz="2000" dirty="0" smtClean="0">
                <a:solidFill>
                  <a:schemeClr val="accent5">
                    <a:lumMod val="50000"/>
                  </a:schemeClr>
                </a:solidFill>
              </a:rPr>
              <a:t> </a:t>
            </a:r>
            <a:r>
              <a:rPr lang="en-US" sz="2000" dirty="0" err="1" smtClean="0">
                <a:solidFill>
                  <a:schemeClr val="accent5">
                    <a:lumMod val="50000"/>
                  </a:schemeClr>
                </a:solidFill>
              </a:rPr>
              <a:t>lận</a:t>
            </a:r>
            <a:r>
              <a:rPr lang="en-US" sz="2000" dirty="0" smtClean="0">
                <a:solidFill>
                  <a:schemeClr val="accent5">
                    <a:lumMod val="50000"/>
                  </a:schemeClr>
                </a:solidFill>
              </a:rPr>
              <a:t> </a:t>
            </a:r>
            <a:r>
              <a:rPr lang="en-US" sz="2000" dirty="0" err="1" smtClean="0">
                <a:solidFill>
                  <a:schemeClr val="accent5">
                    <a:lumMod val="50000"/>
                  </a:schemeClr>
                </a:solidFill>
              </a:rPr>
              <a:t>thẻ</a:t>
            </a:r>
            <a:r>
              <a:rPr lang="en-US" sz="2000" dirty="0" smtClean="0">
                <a:solidFill>
                  <a:schemeClr val="accent5">
                    <a:lumMod val="50000"/>
                  </a:schemeClr>
                </a:solidFill>
              </a:rPr>
              <a:t>.</a:t>
            </a:r>
          </a:p>
          <a:p>
            <a:pPr marL="342900" indent="-342900" algn="just">
              <a:lnSpc>
                <a:spcPct val="150000"/>
              </a:lnSpc>
              <a:buFont typeface="Wingdings" panose="05000000000000000000" pitchFamily="2" charset="2"/>
              <a:buChar char="ü"/>
            </a:pPr>
            <a:r>
              <a:rPr lang="en-US" sz="2000" dirty="0" err="1" smtClean="0">
                <a:solidFill>
                  <a:schemeClr val="accent5">
                    <a:lumMod val="50000"/>
                  </a:schemeClr>
                </a:solidFill>
              </a:rPr>
              <a:t>Sẵn</a:t>
            </a:r>
            <a:r>
              <a:rPr lang="en-US" sz="2000" dirty="0" smtClean="0">
                <a:solidFill>
                  <a:schemeClr val="accent5">
                    <a:lumMod val="50000"/>
                  </a:schemeClr>
                </a:solidFill>
              </a:rPr>
              <a:t> </a:t>
            </a:r>
            <a:r>
              <a:rPr lang="en-US" sz="2000" dirty="0" err="1" smtClean="0">
                <a:solidFill>
                  <a:schemeClr val="accent5">
                    <a:lumMod val="50000"/>
                  </a:schemeClr>
                </a:solidFill>
              </a:rPr>
              <a:t>sàng</a:t>
            </a:r>
            <a:r>
              <a:rPr lang="en-US" sz="2000" dirty="0" smtClean="0">
                <a:solidFill>
                  <a:schemeClr val="accent5">
                    <a:lumMod val="50000"/>
                  </a:schemeClr>
                </a:solidFill>
              </a:rPr>
              <a:t> </a:t>
            </a:r>
            <a:r>
              <a:rPr lang="en-US" sz="2000" dirty="0" err="1" smtClean="0">
                <a:solidFill>
                  <a:schemeClr val="accent5">
                    <a:lumMod val="50000"/>
                  </a:schemeClr>
                </a:solidFill>
              </a:rPr>
              <a:t>cho</a:t>
            </a:r>
            <a:r>
              <a:rPr lang="en-US" sz="2000" dirty="0" smtClean="0">
                <a:solidFill>
                  <a:schemeClr val="accent5">
                    <a:lumMod val="50000"/>
                  </a:schemeClr>
                </a:solidFill>
              </a:rPr>
              <a:t> </a:t>
            </a:r>
            <a:r>
              <a:rPr lang="en-US" sz="2000" dirty="0" err="1" smtClean="0">
                <a:solidFill>
                  <a:schemeClr val="accent5">
                    <a:lumMod val="50000"/>
                  </a:schemeClr>
                </a:solidFill>
              </a:rPr>
              <a:t>tích</a:t>
            </a:r>
            <a:r>
              <a:rPr lang="en-US" sz="2000" dirty="0" smtClean="0">
                <a:solidFill>
                  <a:schemeClr val="accent5">
                    <a:lumMod val="50000"/>
                  </a:schemeClr>
                </a:solidFill>
              </a:rPr>
              <a:t> </a:t>
            </a:r>
            <a:r>
              <a:rPr lang="en-US" sz="2000" dirty="0" err="1" smtClean="0">
                <a:solidFill>
                  <a:schemeClr val="accent5">
                    <a:lumMod val="50000"/>
                  </a:schemeClr>
                </a:solidFill>
              </a:rPr>
              <a:t>hợp</a:t>
            </a:r>
            <a:r>
              <a:rPr lang="en-US" sz="2000" dirty="0" smtClean="0">
                <a:solidFill>
                  <a:schemeClr val="accent5">
                    <a:lumMod val="50000"/>
                  </a:schemeClr>
                </a:solidFill>
              </a:rPr>
              <a:t> </a:t>
            </a:r>
            <a:r>
              <a:rPr lang="en-US" sz="2000" dirty="0" err="1" smtClean="0">
                <a:solidFill>
                  <a:schemeClr val="accent5">
                    <a:lumMod val="50000"/>
                  </a:schemeClr>
                </a:solidFill>
              </a:rPr>
              <a:t>đa</a:t>
            </a:r>
            <a:r>
              <a:rPr lang="en-US" sz="2000" dirty="0" smtClean="0">
                <a:solidFill>
                  <a:schemeClr val="accent5">
                    <a:lumMod val="50000"/>
                  </a:schemeClr>
                </a:solidFill>
              </a:rPr>
              <a:t> </a:t>
            </a:r>
            <a:r>
              <a:rPr lang="en-US" sz="2000" dirty="0" err="1" smtClean="0">
                <a:solidFill>
                  <a:schemeClr val="accent5">
                    <a:lumMod val="50000"/>
                  </a:schemeClr>
                </a:solidFill>
              </a:rPr>
              <a:t>ứng</a:t>
            </a:r>
            <a:r>
              <a:rPr lang="en-US" sz="2000" dirty="0" smtClean="0">
                <a:solidFill>
                  <a:schemeClr val="accent5">
                    <a:lumMod val="50000"/>
                  </a:schemeClr>
                </a:solidFill>
              </a:rPr>
              <a:t> </a:t>
            </a:r>
            <a:r>
              <a:rPr lang="en-US" sz="2000" dirty="0" err="1" smtClean="0">
                <a:solidFill>
                  <a:schemeClr val="accent5">
                    <a:lumMod val="50000"/>
                  </a:schemeClr>
                </a:solidFill>
              </a:rPr>
              <a:t>dụng</a:t>
            </a:r>
            <a:r>
              <a:rPr lang="en-US" sz="2000" dirty="0" smtClean="0">
                <a:solidFill>
                  <a:schemeClr val="accent5">
                    <a:lumMod val="50000"/>
                  </a:schemeClr>
                </a:solidFill>
              </a:rPr>
              <a:t>: </a:t>
            </a:r>
            <a:r>
              <a:rPr lang="en-US" sz="2000" dirty="0" err="1" smtClean="0">
                <a:solidFill>
                  <a:schemeClr val="accent5">
                    <a:lumMod val="50000"/>
                  </a:schemeClr>
                </a:solidFill>
              </a:rPr>
              <a:t>phát</a:t>
            </a:r>
            <a:r>
              <a:rPr lang="en-US" sz="2000" dirty="0" smtClean="0">
                <a:solidFill>
                  <a:schemeClr val="accent5">
                    <a:lumMod val="50000"/>
                  </a:schemeClr>
                </a:solidFill>
              </a:rPr>
              <a:t> </a:t>
            </a:r>
            <a:r>
              <a:rPr lang="en-US" sz="2000" dirty="0" err="1" smtClean="0">
                <a:solidFill>
                  <a:schemeClr val="accent5">
                    <a:lumMod val="50000"/>
                  </a:schemeClr>
                </a:solidFill>
              </a:rPr>
              <a:t>triển</a:t>
            </a:r>
            <a:r>
              <a:rPr lang="en-US" sz="2000" dirty="0" smtClean="0">
                <a:solidFill>
                  <a:schemeClr val="accent5">
                    <a:lumMod val="50000"/>
                  </a:schemeClr>
                </a:solidFill>
              </a:rPr>
              <a:t> </a:t>
            </a:r>
            <a:r>
              <a:rPr lang="en-US" sz="2000" dirty="0" err="1" smtClean="0">
                <a:solidFill>
                  <a:schemeClr val="accent5">
                    <a:lumMod val="50000"/>
                  </a:schemeClr>
                </a:solidFill>
              </a:rPr>
              <a:t>các</a:t>
            </a:r>
            <a:r>
              <a:rPr lang="en-US" sz="2000" dirty="0" smtClean="0">
                <a:solidFill>
                  <a:schemeClr val="accent5">
                    <a:lumMod val="50000"/>
                  </a:schemeClr>
                </a:solidFill>
              </a:rPr>
              <a:t> </a:t>
            </a:r>
            <a:r>
              <a:rPr lang="en-US" sz="2000" dirty="0" err="1" smtClean="0">
                <a:solidFill>
                  <a:schemeClr val="accent5">
                    <a:lumMod val="50000"/>
                  </a:schemeClr>
                </a:solidFill>
              </a:rPr>
              <a:t>sản</a:t>
            </a:r>
            <a:r>
              <a:rPr lang="en-US" sz="2000" dirty="0" smtClean="0">
                <a:solidFill>
                  <a:schemeClr val="accent5">
                    <a:lumMod val="50000"/>
                  </a:schemeClr>
                </a:solidFill>
              </a:rPr>
              <a:t> </a:t>
            </a:r>
            <a:r>
              <a:rPr lang="en-US" sz="2000" dirty="0" err="1" smtClean="0">
                <a:solidFill>
                  <a:schemeClr val="accent5">
                    <a:lumMod val="50000"/>
                  </a:schemeClr>
                </a:solidFill>
              </a:rPr>
              <a:t>phẩm</a:t>
            </a:r>
            <a:r>
              <a:rPr lang="en-US" sz="2000" dirty="0" smtClean="0">
                <a:solidFill>
                  <a:schemeClr val="accent5">
                    <a:lumMod val="50000"/>
                  </a:schemeClr>
                </a:solidFill>
              </a:rPr>
              <a:t> </a:t>
            </a:r>
            <a:r>
              <a:rPr lang="en-US" sz="2000" dirty="0" err="1" smtClean="0">
                <a:solidFill>
                  <a:schemeClr val="accent5">
                    <a:lumMod val="50000"/>
                  </a:schemeClr>
                </a:solidFill>
              </a:rPr>
              <a:t>thanh</a:t>
            </a:r>
            <a:r>
              <a:rPr lang="en-US" sz="2000" dirty="0" smtClean="0">
                <a:solidFill>
                  <a:schemeClr val="accent5">
                    <a:lumMod val="50000"/>
                  </a:schemeClr>
                </a:solidFill>
              </a:rPr>
              <a:t> </a:t>
            </a:r>
            <a:r>
              <a:rPr lang="en-US" sz="2000" dirty="0" err="1" smtClean="0">
                <a:solidFill>
                  <a:schemeClr val="accent5">
                    <a:lumMod val="50000"/>
                  </a:schemeClr>
                </a:solidFill>
              </a:rPr>
              <a:t>toán</a:t>
            </a:r>
            <a:r>
              <a:rPr lang="en-US" sz="2000" dirty="0" smtClean="0">
                <a:solidFill>
                  <a:schemeClr val="accent5">
                    <a:lumMod val="50000"/>
                  </a:schemeClr>
                </a:solidFill>
              </a:rPr>
              <a:t> </a:t>
            </a:r>
            <a:r>
              <a:rPr lang="en-US" sz="2000" dirty="0" err="1" smtClean="0">
                <a:solidFill>
                  <a:schemeClr val="accent5">
                    <a:lumMod val="50000"/>
                  </a:schemeClr>
                </a:solidFill>
              </a:rPr>
              <a:t>như</a:t>
            </a:r>
            <a:r>
              <a:rPr lang="en-US" sz="2000" dirty="0" smtClean="0">
                <a:solidFill>
                  <a:schemeClr val="accent5">
                    <a:lumMod val="50000"/>
                  </a:schemeClr>
                </a:solidFill>
              </a:rPr>
              <a:t> </a:t>
            </a:r>
            <a:r>
              <a:rPr lang="en-US" sz="2000" dirty="0" err="1" smtClean="0">
                <a:solidFill>
                  <a:schemeClr val="accent5">
                    <a:lumMod val="50000"/>
                  </a:schemeClr>
                </a:solidFill>
              </a:rPr>
              <a:t>thanh</a:t>
            </a:r>
            <a:r>
              <a:rPr lang="en-US" sz="2000" dirty="0" smtClean="0">
                <a:solidFill>
                  <a:schemeClr val="accent5">
                    <a:lumMod val="50000"/>
                  </a:schemeClr>
                </a:solidFill>
              </a:rPr>
              <a:t> </a:t>
            </a:r>
            <a:r>
              <a:rPr lang="en-US" sz="2000" dirty="0" err="1" smtClean="0">
                <a:solidFill>
                  <a:schemeClr val="accent5">
                    <a:lumMod val="50000"/>
                  </a:schemeClr>
                </a:solidFill>
              </a:rPr>
              <a:t>toán</a:t>
            </a:r>
            <a:r>
              <a:rPr lang="en-US" sz="2000" dirty="0" smtClean="0">
                <a:solidFill>
                  <a:schemeClr val="accent5">
                    <a:lumMod val="50000"/>
                  </a:schemeClr>
                </a:solidFill>
              </a:rPr>
              <a:t> y </a:t>
            </a:r>
            <a:r>
              <a:rPr lang="en-US" sz="2000" dirty="0" err="1" smtClean="0">
                <a:solidFill>
                  <a:schemeClr val="accent5">
                    <a:lumMod val="50000"/>
                  </a:schemeClr>
                </a:solidFill>
              </a:rPr>
              <a:t>tế</a:t>
            </a:r>
            <a:r>
              <a:rPr lang="en-US" sz="2000" dirty="0" smtClean="0">
                <a:solidFill>
                  <a:schemeClr val="accent5">
                    <a:lumMod val="50000"/>
                  </a:schemeClr>
                </a:solidFill>
              </a:rPr>
              <a:t>, </a:t>
            </a:r>
            <a:r>
              <a:rPr lang="en-US" sz="2000" dirty="0" err="1" smtClean="0">
                <a:solidFill>
                  <a:schemeClr val="accent5">
                    <a:lumMod val="50000"/>
                  </a:schemeClr>
                </a:solidFill>
              </a:rPr>
              <a:t>bảo</a:t>
            </a:r>
            <a:r>
              <a:rPr lang="en-US" sz="2000" dirty="0" smtClean="0">
                <a:solidFill>
                  <a:schemeClr val="accent5">
                    <a:lumMod val="50000"/>
                  </a:schemeClr>
                </a:solidFill>
              </a:rPr>
              <a:t> </a:t>
            </a:r>
            <a:r>
              <a:rPr lang="en-US" sz="2000" dirty="0" err="1" smtClean="0">
                <a:solidFill>
                  <a:schemeClr val="accent5">
                    <a:lumMod val="50000"/>
                  </a:schemeClr>
                </a:solidFill>
              </a:rPr>
              <a:t>hiểm</a:t>
            </a:r>
            <a:r>
              <a:rPr lang="en-US" sz="2000" dirty="0" smtClean="0">
                <a:solidFill>
                  <a:schemeClr val="accent5">
                    <a:lumMod val="50000"/>
                  </a:schemeClr>
                </a:solidFill>
              </a:rPr>
              <a:t>, </a:t>
            </a:r>
            <a:r>
              <a:rPr lang="en-US" sz="2000" dirty="0" err="1" smtClean="0">
                <a:solidFill>
                  <a:schemeClr val="accent5">
                    <a:lumMod val="50000"/>
                  </a:schemeClr>
                </a:solidFill>
              </a:rPr>
              <a:t>giao</a:t>
            </a:r>
            <a:r>
              <a:rPr lang="en-US" sz="2000" dirty="0" smtClean="0">
                <a:solidFill>
                  <a:schemeClr val="accent5">
                    <a:lumMod val="50000"/>
                  </a:schemeClr>
                </a:solidFill>
              </a:rPr>
              <a:t> </a:t>
            </a:r>
            <a:r>
              <a:rPr lang="en-US" sz="2000" dirty="0" err="1" smtClean="0">
                <a:solidFill>
                  <a:schemeClr val="accent5">
                    <a:lumMod val="50000"/>
                  </a:schemeClr>
                </a:solidFill>
              </a:rPr>
              <a:t>thông</a:t>
            </a:r>
            <a:r>
              <a:rPr lang="en-US" sz="2000" dirty="0" smtClean="0">
                <a:solidFill>
                  <a:schemeClr val="accent5">
                    <a:lumMod val="50000"/>
                  </a:schemeClr>
                </a:solidFill>
              </a:rPr>
              <a:t> …</a:t>
            </a:r>
          </a:p>
          <a:p>
            <a:pPr marL="342900" indent="-342900" algn="just">
              <a:lnSpc>
                <a:spcPct val="150000"/>
              </a:lnSpc>
              <a:buFont typeface="Wingdings" panose="05000000000000000000" pitchFamily="2" charset="2"/>
              <a:buChar char="ü"/>
            </a:pPr>
            <a:r>
              <a:rPr lang="en-US" sz="2000" dirty="0" err="1" smtClean="0">
                <a:solidFill>
                  <a:schemeClr val="accent5">
                    <a:lumMod val="50000"/>
                  </a:schemeClr>
                </a:solidFill>
              </a:rPr>
              <a:t>Sẵn</a:t>
            </a:r>
            <a:r>
              <a:rPr lang="en-US" sz="2000" dirty="0" smtClean="0">
                <a:solidFill>
                  <a:schemeClr val="accent5">
                    <a:lumMod val="50000"/>
                  </a:schemeClr>
                </a:solidFill>
              </a:rPr>
              <a:t> </a:t>
            </a:r>
            <a:r>
              <a:rPr lang="en-US" sz="2000" dirty="0" err="1" smtClean="0">
                <a:solidFill>
                  <a:schemeClr val="accent5">
                    <a:lumMod val="50000"/>
                  </a:schemeClr>
                </a:solidFill>
              </a:rPr>
              <a:t>sàng</a:t>
            </a:r>
            <a:r>
              <a:rPr lang="en-US" sz="2000" dirty="0" smtClean="0">
                <a:solidFill>
                  <a:schemeClr val="accent5">
                    <a:lumMod val="50000"/>
                  </a:schemeClr>
                </a:solidFill>
              </a:rPr>
              <a:t> </a:t>
            </a:r>
            <a:r>
              <a:rPr lang="en-US" sz="2000" dirty="0" err="1" smtClean="0">
                <a:solidFill>
                  <a:schemeClr val="accent5">
                    <a:lumMod val="50000"/>
                  </a:schemeClr>
                </a:solidFill>
              </a:rPr>
              <a:t>cho</a:t>
            </a:r>
            <a:r>
              <a:rPr lang="en-US" sz="2000" dirty="0" smtClean="0">
                <a:solidFill>
                  <a:schemeClr val="accent5">
                    <a:lumMod val="50000"/>
                  </a:schemeClr>
                </a:solidFill>
              </a:rPr>
              <a:t> </a:t>
            </a:r>
            <a:r>
              <a:rPr lang="en-US" sz="2000" dirty="0" err="1" smtClean="0">
                <a:solidFill>
                  <a:schemeClr val="accent5">
                    <a:lumMod val="50000"/>
                  </a:schemeClr>
                </a:solidFill>
              </a:rPr>
              <a:t>thanh</a:t>
            </a:r>
            <a:r>
              <a:rPr lang="en-US" sz="2000" dirty="0" smtClean="0">
                <a:solidFill>
                  <a:schemeClr val="accent5">
                    <a:lumMod val="50000"/>
                  </a:schemeClr>
                </a:solidFill>
              </a:rPr>
              <a:t> </a:t>
            </a:r>
            <a:r>
              <a:rPr lang="en-US" sz="2000" dirty="0" err="1" smtClean="0">
                <a:solidFill>
                  <a:schemeClr val="accent5">
                    <a:lumMod val="50000"/>
                  </a:schemeClr>
                </a:solidFill>
              </a:rPr>
              <a:t>toán</a:t>
            </a:r>
            <a:r>
              <a:rPr lang="en-US" sz="2000" dirty="0" smtClean="0">
                <a:solidFill>
                  <a:schemeClr val="accent5">
                    <a:lumMod val="50000"/>
                  </a:schemeClr>
                </a:solidFill>
              </a:rPr>
              <a:t> contactless </a:t>
            </a:r>
            <a:r>
              <a:rPr lang="en-US" sz="2000" dirty="0" err="1" smtClean="0">
                <a:solidFill>
                  <a:schemeClr val="accent5">
                    <a:lumMod val="50000"/>
                  </a:schemeClr>
                </a:solidFill>
              </a:rPr>
              <a:t>và</a:t>
            </a:r>
            <a:r>
              <a:rPr lang="en-US" sz="2000" dirty="0" smtClean="0">
                <a:solidFill>
                  <a:schemeClr val="accent5">
                    <a:lumMod val="50000"/>
                  </a:schemeClr>
                </a:solidFill>
              </a:rPr>
              <a:t> mobile payment. </a:t>
            </a:r>
          </a:p>
        </p:txBody>
      </p:sp>
      <p:sp>
        <p:nvSpPr>
          <p:cNvPr id="9" name="TextBox 8"/>
          <p:cNvSpPr txBox="1"/>
          <p:nvPr/>
        </p:nvSpPr>
        <p:spPr>
          <a:xfrm>
            <a:off x="7941907" y="2336365"/>
            <a:ext cx="2719388" cy="646331"/>
          </a:xfrm>
          <a:prstGeom prst="rect">
            <a:avLst/>
          </a:prstGeom>
          <a:noFill/>
        </p:spPr>
        <p:txBody>
          <a:bodyPr wrap="square" rtlCol="0">
            <a:spAutoFit/>
          </a:bodyPr>
          <a:lstStyle/>
          <a:p>
            <a:pPr algn="ctr"/>
            <a:r>
              <a:rPr lang="en-US" sz="1800" dirty="0" err="1" smtClean="0">
                <a:solidFill>
                  <a:srgbClr val="002060"/>
                </a:solidFill>
              </a:rPr>
              <a:t>Thẻ</a:t>
            </a:r>
            <a:r>
              <a:rPr lang="en-US" sz="1800" dirty="0" smtClean="0">
                <a:solidFill>
                  <a:srgbClr val="002060"/>
                </a:solidFill>
              </a:rPr>
              <a:t> chip contact &amp; Contactless</a:t>
            </a:r>
            <a:endParaRPr lang="en-US" sz="1800" dirty="0">
              <a:solidFill>
                <a:srgbClr val="002060"/>
              </a:solidFill>
            </a:endParaRPr>
          </a:p>
        </p:txBody>
      </p:sp>
      <p:sp>
        <p:nvSpPr>
          <p:cNvPr id="10" name="TextBox 9"/>
          <p:cNvSpPr txBox="1"/>
          <p:nvPr/>
        </p:nvSpPr>
        <p:spPr>
          <a:xfrm>
            <a:off x="8094944" y="3395402"/>
            <a:ext cx="2719388" cy="369332"/>
          </a:xfrm>
          <a:prstGeom prst="rect">
            <a:avLst/>
          </a:prstGeom>
          <a:noFill/>
        </p:spPr>
        <p:txBody>
          <a:bodyPr wrap="square" rtlCol="0">
            <a:spAutoFit/>
          </a:bodyPr>
          <a:lstStyle/>
          <a:p>
            <a:pPr algn="ctr"/>
            <a:r>
              <a:rPr lang="en-US" sz="1800" dirty="0" err="1" smtClean="0">
                <a:solidFill>
                  <a:srgbClr val="002060"/>
                </a:solidFill>
              </a:rPr>
              <a:t>Xác</a:t>
            </a:r>
            <a:r>
              <a:rPr lang="en-US" sz="1800" dirty="0" smtClean="0">
                <a:solidFill>
                  <a:srgbClr val="002060"/>
                </a:solidFill>
              </a:rPr>
              <a:t> </a:t>
            </a:r>
            <a:r>
              <a:rPr lang="en-US" sz="1800" dirty="0" err="1" smtClean="0">
                <a:solidFill>
                  <a:srgbClr val="002060"/>
                </a:solidFill>
              </a:rPr>
              <a:t>thực</a:t>
            </a:r>
            <a:r>
              <a:rPr lang="en-US" sz="1800" dirty="0" smtClean="0">
                <a:solidFill>
                  <a:srgbClr val="002060"/>
                </a:solidFill>
              </a:rPr>
              <a:t> </a:t>
            </a:r>
            <a:r>
              <a:rPr lang="en-US" sz="1800" dirty="0" err="1" smtClean="0">
                <a:solidFill>
                  <a:srgbClr val="002060"/>
                </a:solidFill>
              </a:rPr>
              <a:t>thẻ</a:t>
            </a:r>
            <a:r>
              <a:rPr lang="en-US" sz="1800" dirty="0" smtClean="0">
                <a:solidFill>
                  <a:srgbClr val="002060"/>
                </a:solidFill>
              </a:rPr>
              <a:t>: Online PIN</a:t>
            </a:r>
            <a:endParaRPr lang="en-US" sz="1800" dirty="0">
              <a:solidFill>
                <a:srgbClr val="002060"/>
              </a:solidFill>
            </a:endParaRPr>
          </a:p>
        </p:txBody>
      </p:sp>
      <p:sp>
        <p:nvSpPr>
          <p:cNvPr id="11" name="TextBox 10"/>
          <p:cNvSpPr txBox="1"/>
          <p:nvPr/>
        </p:nvSpPr>
        <p:spPr>
          <a:xfrm>
            <a:off x="7933440" y="4371971"/>
            <a:ext cx="2719388" cy="369332"/>
          </a:xfrm>
          <a:prstGeom prst="rect">
            <a:avLst/>
          </a:prstGeom>
          <a:noFill/>
        </p:spPr>
        <p:txBody>
          <a:bodyPr wrap="square" rtlCol="0">
            <a:spAutoFit/>
          </a:bodyPr>
          <a:lstStyle/>
          <a:p>
            <a:pPr algn="ctr"/>
            <a:r>
              <a:rPr lang="en-US" sz="1800" dirty="0" smtClean="0">
                <a:solidFill>
                  <a:srgbClr val="002060"/>
                </a:solidFill>
              </a:rPr>
              <a:t>Online Authentication</a:t>
            </a:r>
            <a:endParaRPr lang="en-US" sz="1800" dirty="0">
              <a:solidFill>
                <a:srgbClr val="002060"/>
              </a:solidFill>
            </a:endParaRPr>
          </a:p>
        </p:txBody>
      </p:sp>
      <p:sp>
        <p:nvSpPr>
          <p:cNvPr id="13" name="TextBox 12"/>
          <p:cNvSpPr txBox="1"/>
          <p:nvPr/>
        </p:nvSpPr>
        <p:spPr>
          <a:xfrm>
            <a:off x="7987408" y="5497607"/>
            <a:ext cx="2801985" cy="646331"/>
          </a:xfrm>
          <a:prstGeom prst="rect">
            <a:avLst/>
          </a:prstGeom>
          <a:noFill/>
        </p:spPr>
        <p:txBody>
          <a:bodyPr wrap="square" rtlCol="0">
            <a:spAutoFit/>
          </a:bodyPr>
          <a:lstStyle/>
          <a:p>
            <a:pPr algn="ctr"/>
            <a:r>
              <a:rPr lang="en-US" sz="1800" dirty="0" err="1" smtClean="0">
                <a:solidFill>
                  <a:srgbClr val="002060"/>
                </a:solidFill>
              </a:rPr>
              <a:t>Hỗ</a:t>
            </a:r>
            <a:r>
              <a:rPr lang="en-US" sz="1800" dirty="0" smtClean="0">
                <a:solidFill>
                  <a:srgbClr val="002060"/>
                </a:solidFill>
              </a:rPr>
              <a:t> </a:t>
            </a:r>
            <a:r>
              <a:rPr lang="en-US" sz="1800" dirty="0" err="1" smtClean="0">
                <a:solidFill>
                  <a:srgbClr val="002060"/>
                </a:solidFill>
              </a:rPr>
              <a:t>trợ</a:t>
            </a:r>
            <a:r>
              <a:rPr lang="en-US" sz="1800" dirty="0" smtClean="0">
                <a:solidFill>
                  <a:srgbClr val="002060"/>
                </a:solidFill>
              </a:rPr>
              <a:t> Offline Data Authentication (ODA)</a:t>
            </a:r>
            <a:endParaRPr lang="en-US" sz="1800" dirty="0">
              <a:solidFill>
                <a:srgbClr val="002060"/>
              </a:solidFill>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3936" y="1985366"/>
            <a:ext cx="329973" cy="329973"/>
          </a:xfrm>
          <a:prstGeom prst="rect">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3909" y="1960040"/>
            <a:ext cx="527424" cy="393871"/>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8331" y="2977151"/>
            <a:ext cx="633920" cy="362240"/>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50479" y="3892099"/>
            <a:ext cx="475844" cy="475844"/>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17435" y="4752698"/>
            <a:ext cx="941933" cy="707392"/>
          </a:xfrm>
          <a:prstGeom prst="rect">
            <a:avLst/>
          </a:prstGeom>
        </p:spPr>
      </p:pic>
      <p:sp>
        <p:nvSpPr>
          <p:cNvPr id="2" name="TextBox 1"/>
          <p:cNvSpPr txBox="1"/>
          <p:nvPr/>
        </p:nvSpPr>
        <p:spPr>
          <a:xfrm>
            <a:off x="8856033" y="1235034"/>
            <a:ext cx="1197210" cy="396262"/>
          </a:xfrm>
          <a:prstGeom prst="rect">
            <a:avLst/>
          </a:prstGeom>
          <a:noFill/>
        </p:spPr>
        <p:txBody>
          <a:bodyPr wrap="square" rtlCol="0">
            <a:spAutoFit/>
          </a:bodyPr>
          <a:lstStyle/>
          <a:p>
            <a:r>
              <a:rPr lang="en-US" sz="2000" b="1" dirty="0" err="1" smtClean="0">
                <a:solidFill>
                  <a:srgbClr val="002060"/>
                </a:solidFill>
              </a:rPr>
              <a:t>Phạm</a:t>
            </a:r>
            <a:r>
              <a:rPr lang="en-US" sz="2000" b="1" dirty="0" smtClean="0">
                <a:solidFill>
                  <a:srgbClr val="002060"/>
                </a:solidFill>
              </a:rPr>
              <a:t> vi</a:t>
            </a:r>
            <a:endParaRPr lang="en-US" sz="2000" b="1" dirty="0">
              <a:solidFill>
                <a:srgbClr val="002060"/>
              </a:solidFill>
            </a:endParaRPr>
          </a:p>
        </p:txBody>
      </p:sp>
      <p:cxnSp>
        <p:nvCxnSpPr>
          <p:cNvPr id="5" name="Straight Connector 4"/>
          <p:cNvCxnSpPr/>
          <p:nvPr/>
        </p:nvCxnSpPr>
        <p:spPr>
          <a:xfrm>
            <a:off x="8123974" y="1056904"/>
            <a:ext cx="0" cy="552645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60367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77723" y="132968"/>
            <a:ext cx="9875520" cy="722436"/>
          </a:xfrm>
        </p:spPr>
        <p:txBody>
          <a:bodyPr>
            <a:normAutofit/>
          </a:bodyPr>
          <a:lstStyle/>
          <a:p>
            <a:r>
              <a:rPr lang="en-AU" sz="3000" dirty="0" smtClean="0">
                <a:solidFill>
                  <a:schemeClr val="bg1"/>
                </a:solidFill>
              </a:rPr>
              <a:t>VCCS – </a:t>
            </a:r>
            <a:r>
              <a:rPr lang="vi-VN" sz="3000" dirty="0" smtClean="0">
                <a:solidFill>
                  <a:schemeClr val="bg1"/>
                </a:solidFill>
              </a:rPr>
              <a:t>Mobile payment</a:t>
            </a:r>
            <a:endParaRPr lang="en-AU" sz="3000" dirty="0">
              <a:solidFill>
                <a:schemeClr val="bg1"/>
              </a:solidFill>
            </a:endParaRPr>
          </a:p>
        </p:txBody>
      </p:sp>
      <p:sp>
        <p:nvSpPr>
          <p:cNvPr id="14" name="Rectangle 13"/>
          <p:cNvSpPr/>
          <p:nvPr/>
        </p:nvSpPr>
        <p:spPr>
          <a:xfrm>
            <a:off x="422523" y="1143928"/>
            <a:ext cx="9868106" cy="82105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pPr>
            <a:r>
              <a:rPr lang="vi-VN" sz="2000" b="1" dirty="0" smtClean="0">
                <a:solidFill>
                  <a:srgbClr val="002060"/>
                </a:solidFill>
              </a:rPr>
              <a:t>Mục tiêu</a:t>
            </a:r>
            <a:r>
              <a:rPr lang="vi-VN" sz="1800" b="1" dirty="0" smtClean="0">
                <a:solidFill>
                  <a:srgbClr val="002060"/>
                </a:solidFill>
              </a:rPr>
              <a:t>: </a:t>
            </a:r>
            <a:r>
              <a:rPr lang="vi-VN" sz="1800" dirty="0" smtClean="0">
                <a:solidFill>
                  <a:srgbClr val="002060"/>
                </a:solidFill>
              </a:rPr>
              <a:t>X</a:t>
            </a:r>
            <a:r>
              <a:rPr lang="en-US" sz="1800" dirty="0" err="1" smtClean="0">
                <a:solidFill>
                  <a:srgbClr val="002060"/>
                </a:solidFill>
              </a:rPr>
              <a:t>ây</a:t>
            </a:r>
            <a:r>
              <a:rPr lang="en-US" sz="1800" dirty="0" smtClean="0">
                <a:solidFill>
                  <a:srgbClr val="002060"/>
                </a:solidFill>
              </a:rPr>
              <a:t> </a:t>
            </a:r>
            <a:r>
              <a:rPr lang="en-US" sz="1800" dirty="0" err="1">
                <a:solidFill>
                  <a:srgbClr val="002060"/>
                </a:solidFill>
              </a:rPr>
              <a:t>dựng</a:t>
            </a:r>
            <a:r>
              <a:rPr lang="en-US" sz="1800" dirty="0">
                <a:solidFill>
                  <a:srgbClr val="002060"/>
                </a:solidFill>
              </a:rPr>
              <a:t> </a:t>
            </a:r>
            <a:r>
              <a:rPr lang="en-US" sz="1800" dirty="0" err="1">
                <a:solidFill>
                  <a:srgbClr val="002060"/>
                </a:solidFill>
              </a:rPr>
              <a:t>bộ</a:t>
            </a:r>
            <a:r>
              <a:rPr lang="en-US" sz="1800" dirty="0">
                <a:solidFill>
                  <a:srgbClr val="002060"/>
                </a:solidFill>
              </a:rPr>
              <a:t> </a:t>
            </a:r>
            <a:r>
              <a:rPr lang="en-US" sz="1800" dirty="0" err="1">
                <a:solidFill>
                  <a:srgbClr val="002060"/>
                </a:solidFill>
              </a:rPr>
              <a:t>tiêu</a:t>
            </a:r>
            <a:r>
              <a:rPr lang="en-US" sz="1800" dirty="0">
                <a:solidFill>
                  <a:srgbClr val="002060"/>
                </a:solidFill>
              </a:rPr>
              <a:t> </a:t>
            </a:r>
            <a:r>
              <a:rPr lang="en-US" sz="1800" dirty="0" err="1">
                <a:solidFill>
                  <a:srgbClr val="002060"/>
                </a:solidFill>
              </a:rPr>
              <a:t>chuẩn</a:t>
            </a:r>
            <a:r>
              <a:rPr lang="en-US" sz="1800" dirty="0">
                <a:solidFill>
                  <a:srgbClr val="002060"/>
                </a:solidFill>
              </a:rPr>
              <a:t> </a:t>
            </a:r>
            <a:r>
              <a:rPr lang="en-US" sz="1800" dirty="0" err="1">
                <a:solidFill>
                  <a:srgbClr val="002060"/>
                </a:solidFill>
              </a:rPr>
              <a:t>thanh</a:t>
            </a:r>
            <a:r>
              <a:rPr lang="en-US" sz="1800" dirty="0">
                <a:solidFill>
                  <a:srgbClr val="002060"/>
                </a:solidFill>
              </a:rPr>
              <a:t> </a:t>
            </a:r>
            <a:r>
              <a:rPr lang="en-US" sz="1800" dirty="0" err="1">
                <a:solidFill>
                  <a:srgbClr val="002060"/>
                </a:solidFill>
              </a:rPr>
              <a:t>toán</a:t>
            </a:r>
            <a:r>
              <a:rPr lang="en-US" sz="1800" dirty="0">
                <a:solidFill>
                  <a:srgbClr val="002060"/>
                </a:solidFill>
              </a:rPr>
              <a:t> di </a:t>
            </a:r>
            <a:r>
              <a:rPr lang="en-US" sz="1800" dirty="0" err="1">
                <a:solidFill>
                  <a:srgbClr val="002060"/>
                </a:solidFill>
              </a:rPr>
              <a:t>động</a:t>
            </a:r>
            <a:r>
              <a:rPr lang="en-US" sz="1800" dirty="0">
                <a:solidFill>
                  <a:srgbClr val="002060"/>
                </a:solidFill>
              </a:rPr>
              <a:t>, </a:t>
            </a:r>
            <a:r>
              <a:rPr lang="en-US" sz="1800" dirty="0" err="1">
                <a:solidFill>
                  <a:srgbClr val="002060"/>
                </a:solidFill>
              </a:rPr>
              <a:t>xây</a:t>
            </a:r>
            <a:r>
              <a:rPr lang="en-US" sz="1800" dirty="0">
                <a:solidFill>
                  <a:srgbClr val="002060"/>
                </a:solidFill>
              </a:rPr>
              <a:t> </a:t>
            </a:r>
            <a:r>
              <a:rPr lang="en-US" sz="1800" dirty="0" err="1">
                <a:solidFill>
                  <a:srgbClr val="002060"/>
                </a:solidFill>
              </a:rPr>
              <a:t>dựng</a:t>
            </a:r>
            <a:r>
              <a:rPr lang="en-US" sz="1800" dirty="0">
                <a:solidFill>
                  <a:srgbClr val="002060"/>
                </a:solidFill>
              </a:rPr>
              <a:t> </a:t>
            </a:r>
            <a:r>
              <a:rPr lang="en-US" sz="1800" dirty="0" err="1">
                <a:solidFill>
                  <a:srgbClr val="002060"/>
                </a:solidFill>
              </a:rPr>
              <a:t>hạ</a:t>
            </a:r>
            <a:r>
              <a:rPr lang="en-US" sz="1800" dirty="0">
                <a:solidFill>
                  <a:srgbClr val="002060"/>
                </a:solidFill>
              </a:rPr>
              <a:t> </a:t>
            </a:r>
            <a:r>
              <a:rPr lang="en-US" sz="1800" dirty="0" err="1">
                <a:solidFill>
                  <a:srgbClr val="002060"/>
                </a:solidFill>
              </a:rPr>
              <a:t>tầng</a:t>
            </a:r>
            <a:r>
              <a:rPr lang="en-US" sz="1800" dirty="0">
                <a:solidFill>
                  <a:srgbClr val="002060"/>
                </a:solidFill>
              </a:rPr>
              <a:t> </a:t>
            </a:r>
            <a:r>
              <a:rPr lang="en-US" sz="1800" dirty="0" err="1">
                <a:solidFill>
                  <a:srgbClr val="002060"/>
                </a:solidFill>
              </a:rPr>
              <a:t>hỗ</a:t>
            </a:r>
            <a:r>
              <a:rPr lang="en-US" sz="1800" dirty="0">
                <a:solidFill>
                  <a:srgbClr val="002060"/>
                </a:solidFill>
              </a:rPr>
              <a:t> </a:t>
            </a:r>
            <a:r>
              <a:rPr lang="en-US" sz="1800" dirty="0" err="1">
                <a:solidFill>
                  <a:srgbClr val="002060"/>
                </a:solidFill>
              </a:rPr>
              <a:t>trợ</a:t>
            </a:r>
            <a:r>
              <a:rPr lang="en-US" sz="1800" dirty="0">
                <a:solidFill>
                  <a:srgbClr val="002060"/>
                </a:solidFill>
              </a:rPr>
              <a:t> </a:t>
            </a:r>
            <a:r>
              <a:rPr lang="en-US" sz="1800" dirty="0" err="1">
                <a:solidFill>
                  <a:srgbClr val="002060"/>
                </a:solidFill>
              </a:rPr>
              <a:t>thanh</a:t>
            </a:r>
            <a:r>
              <a:rPr lang="en-US" sz="1800" dirty="0">
                <a:solidFill>
                  <a:srgbClr val="002060"/>
                </a:solidFill>
              </a:rPr>
              <a:t> </a:t>
            </a:r>
            <a:r>
              <a:rPr lang="en-US" sz="1800" dirty="0" err="1" smtClean="0">
                <a:solidFill>
                  <a:srgbClr val="002060"/>
                </a:solidFill>
              </a:rPr>
              <a:t>toán</a:t>
            </a:r>
            <a:endParaRPr lang="en-US" sz="1800" dirty="0">
              <a:solidFill>
                <a:srgbClr val="002060"/>
              </a:solidFill>
            </a:endParaRPr>
          </a:p>
        </p:txBody>
      </p:sp>
      <p:sp>
        <p:nvSpPr>
          <p:cNvPr id="15" name="Rectangle 14"/>
          <p:cNvSpPr/>
          <p:nvPr/>
        </p:nvSpPr>
        <p:spPr>
          <a:xfrm>
            <a:off x="3354399" y="2072049"/>
            <a:ext cx="6698844" cy="334017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30000"/>
              </a:lnSpc>
            </a:pPr>
            <a:endParaRPr lang="en-US" sz="2000" b="1" dirty="0" smtClean="0">
              <a:solidFill>
                <a:schemeClr val="accent5">
                  <a:lumMod val="50000"/>
                </a:schemeClr>
              </a:solidFill>
            </a:endParaRPr>
          </a:p>
          <a:p>
            <a:pPr algn="just">
              <a:lnSpc>
                <a:spcPct val="130000"/>
              </a:lnSpc>
            </a:pPr>
            <a:r>
              <a:rPr lang="en-US" sz="2000" b="1" dirty="0" err="1" smtClean="0">
                <a:solidFill>
                  <a:schemeClr val="accent5">
                    <a:lumMod val="50000"/>
                  </a:schemeClr>
                </a:solidFill>
              </a:rPr>
              <a:t>Lợi</a:t>
            </a:r>
            <a:r>
              <a:rPr lang="en-US" sz="2000" b="1" dirty="0" smtClean="0">
                <a:solidFill>
                  <a:schemeClr val="accent5">
                    <a:lumMod val="50000"/>
                  </a:schemeClr>
                </a:solidFill>
              </a:rPr>
              <a:t> </a:t>
            </a:r>
            <a:r>
              <a:rPr lang="en-US" sz="2000" b="1" dirty="0" err="1" smtClean="0">
                <a:solidFill>
                  <a:schemeClr val="accent5">
                    <a:lumMod val="50000"/>
                  </a:schemeClr>
                </a:solidFill>
              </a:rPr>
              <a:t>ích</a:t>
            </a:r>
            <a:r>
              <a:rPr lang="en-US" sz="2000" b="1" dirty="0" smtClean="0">
                <a:solidFill>
                  <a:schemeClr val="accent5">
                    <a:lumMod val="50000"/>
                  </a:schemeClr>
                </a:solidFill>
              </a:rPr>
              <a:t>:</a:t>
            </a:r>
          </a:p>
          <a:p>
            <a:pPr marL="342900" indent="-342900" algn="just">
              <a:lnSpc>
                <a:spcPct val="130000"/>
              </a:lnSpc>
              <a:buFont typeface="Wingdings" panose="05000000000000000000" pitchFamily="2" charset="2"/>
              <a:buChar char="Ø"/>
            </a:pPr>
            <a:r>
              <a:rPr lang="en-US" sz="1800" dirty="0" err="1" smtClean="0">
                <a:solidFill>
                  <a:schemeClr val="accent5">
                    <a:lumMod val="50000"/>
                  </a:schemeClr>
                </a:solidFill>
              </a:rPr>
              <a:t>Giải</a:t>
            </a:r>
            <a:r>
              <a:rPr lang="en-US" sz="1800" dirty="0" smtClean="0">
                <a:solidFill>
                  <a:schemeClr val="accent5">
                    <a:lumMod val="50000"/>
                  </a:schemeClr>
                </a:solidFill>
              </a:rPr>
              <a:t> </a:t>
            </a:r>
            <a:r>
              <a:rPr lang="en-US" sz="1800" dirty="0" err="1" smtClean="0">
                <a:solidFill>
                  <a:schemeClr val="accent5">
                    <a:lumMod val="50000"/>
                  </a:schemeClr>
                </a:solidFill>
              </a:rPr>
              <a:t>quyết</a:t>
            </a:r>
            <a:r>
              <a:rPr lang="en-US" sz="1800" dirty="0" smtClean="0">
                <a:solidFill>
                  <a:schemeClr val="accent5">
                    <a:lumMod val="50000"/>
                  </a:schemeClr>
                </a:solidFill>
              </a:rPr>
              <a:t> </a:t>
            </a:r>
            <a:r>
              <a:rPr lang="en-US" sz="1800" dirty="0" err="1" smtClean="0">
                <a:solidFill>
                  <a:schemeClr val="accent5">
                    <a:lumMod val="50000"/>
                  </a:schemeClr>
                </a:solidFill>
              </a:rPr>
              <a:t>tình</a:t>
            </a:r>
            <a:r>
              <a:rPr lang="en-US" sz="1800" dirty="0" smtClean="0">
                <a:solidFill>
                  <a:schemeClr val="accent5">
                    <a:lumMod val="50000"/>
                  </a:schemeClr>
                </a:solidFill>
              </a:rPr>
              <a:t> </a:t>
            </a:r>
            <a:r>
              <a:rPr lang="en-US" sz="1800" dirty="0" err="1" smtClean="0">
                <a:solidFill>
                  <a:schemeClr val="accent5">
                    <a:lumMod val="50000"/>
                  </a:schemeClr>
                </a:solidFill>
              </a:rPr>
              <a:t>trạng</a:t>
            </a:r>
            <a:r>
              <a:rPr lang="en-US" sz="1800" dirty="0" smtClean="0">
                <a:solidFill>
                  <a:schemeClr val="accent5">
                    <a:lumMod val="50000"/>
                  </a:schemeClr>
                </a:solidFill>
              </a:rPr>
              <a:t> </a:t>
            </a:r>
            <a:r>
              <a:rPr lang="en-US" sz="1800" b="1" dirty="0" err="1" smtClean="0">
                <a:solidFill>
                  <a:schemeClr val="accent5">
                    <a:lumMod val="50000"/>
                  </a:schemeClr>
                </a:solidFill>
              </a:rPr>
              <a:t>thiếu</a:t>
            </a:r>
            <a:r>
              <a:rPr lang="en-US" sz="1800" b="1" dirty="0" smtClean="0">
                <a:solidFill>
                  <a:schemeClr val="accent5">
                    <a:lumMod val="50000"/>
                  </a:schemeClr>
                </a:solidFill>
              </a:rPr>
              <a:t> </a:t>
            </a:r>
            <a:r>
              <a:rPr lang="en-US" sz="1800" b="1" dirty="0" err="1" smtClean="0">
                <a:solidFill>
                  <a:schemeClr val="accent5">
                    <a:lumMod val="50000"/>
                  </a:schemeClr>
                </a:solidFill>
              </a:rPr>
              <a:t>liên</a:t>
            </a:r>
            <a:r>
              <a:rPr lang="en-US" sz="1800" b="1" dirty="0" smtClean="0">
                <a:solidFill>
                  <a:schemeClr val="accent5">
                    <a:lumMod val="50000"/>
                  </a:schemeClr>
                </a:solidFill>
              </a:rPr>
              <a:t> </a:t>
            </a:r>
            <a:r>
              <a:rPr lang="en-US" sz="1800" b="1" dirty="0" err="1" smtClean="0">
                <a:solidFill>
                  <a:schemeClr val="accent5">
                    <a:lumMod val="50000"/>
                  </a:schemeClr>
                </a:solidFill>
              </a:rPr>
              <a:t>thông</a:t>
            </a:r>
            <a:r>
              <a:rPr lang="en-US" sz="1800" b="1" dirty="0" smtClean="0">
                <a:solidFill>
                  <a:schemeClr val="accent5">
                    <a:lumMod val="50000"/>
                  </a:schemeClr>
                </a:solidFill>
              </a:rPr>
              <a:t> </a:t>
            </a:r>
            <a:r>
              <a:rPr lang="en-US" sz="1800" b="1" dirty="0" err="1" smtClean="0">
                <a:solidFill>
                  <a:schemeClr val="accent5">
                    <a:lumMod val="50000"/>
                  </a:schemeClr>
                </a:solidFill>
              </a:rPr>
              <a:t>kết</a:t>
            </a:r>
            <a:r>
              <a:rPr lang="en-US" sz="1800" b="1" dirty="0" smtClean="0">
                <a:solidFill>
                  <a:schemeClr val="accent5">
                    <a:lumMod val="50000"/>
                  </a:schemeClr>
                </a:solidFill>
              </a:rPr>
              <a:t> </a:t>
            </a:r>
            <a:r>
              <a:rPr lang="en-US" sz="1800" b="1" dirty="0" err="1">
                <a:solidFill>
                  <a:schemeClr val="accent5">
                    <a:lumMod val="50000"/>
                  </a:schemeClr>
                </a:solidFill>
              </a:rPr>
              <a:t>nối</a:t>
            </a:r>
            <a:r>
              <a:rPr lang="en-US" sz="1800" b="1" dirty="0">
                <a:solidFill>
                  <a:schemeClr val="accent5">
                    <a:lumMod val="50000"/>
                  </a:schemeClr>
                </a:solidFill>
              </a:rPr>
              <a:t> </a:t>
            </a:r>
            <a:r>
              <a:rPr lang="en-US" sz="1800" dirty="0" err="1">
                <a:solidFill>
                  <a:schemeClr val="accent5">
                    <a:lumMod val="50000"/>
                  </a:schemeClr>
                </a:solidFill>
              </a:rPr>
              <a:t>giữa</a:t>
            </a:r>
            <a:r>
              <a:rPr lang="en-US" sz="1800" dirty="0">
                <a:solidFill>
                  <a:schemeClr val="accent5">
                    <a:lumMod val="50000"/>
                  </a:schemeClr>
                </a:solidFill>
              </a:rPr>
              <a:t> </a:t>
            </a:r>
            <a:r>
              <a:rPr lang="en-US" sz="1800" dirty="0" err="1">
                <a:solidFill>
                  <a:schemeClr val="accent5">
                    <a:lumMod val="50000"/>
                  </a:schemeClr>
                </a:solidFill>
              </a:rPr>
              <a:t>các</a:t>
            </a:r>
            <a:r>
              <a:rPr lang="en-US" sz="1800" dirty="0">
                <a:solidFill>
                  <a:schemeClr val="accent5">
                    <a:lumMod val="50000"/>
                  </a:schemeClr>
                </a:solidFill>
              </a:rPr>
              <a:t> </a:t>
            </a:r>
            <a:r>
              <a:rPr lang="en-US" sz="1800" dirty="0" err="1">
                <a:solidFill>
                  <a:schemeClr val="accent5">
                    <a:lumMod val="50000"/>
                  </a:schemeClr>
                </a:solidFill>
              </a:rPr>
              <a:t>ngân</a:t>
            </a:r>
            <a:r>
              <a:rPr lang="en-US" sz="1800" dirty="0">
                <a:solidFill>
                  <a:schemeClr val="accent5">
                    <a:lumMod val="50000"/>
                  </a:schemeClr>
                </a:solidFill>
              </a:rPr>
              <a:t> </a:t>
            </a:r>
            <a:r>
              <a:rPr lang="en-US" sz="1800" dirty="0" err="1">
                <a:solidFill>
                  <a:schemeClr val="accent5">
                    <a:lumMod val="50000"/>
                  </a:schemeClr>
                </a:solidFill>
              </a:rPr>
              <a:t>hàng</a:t>
            </a:r>
            <a:r>
              <a:rPr lang="en-US" sz="1800" dirty="0">
                <a:solidFill>
                  <a:schemeClr val="accent5">
                    <a:lumMod val="50000"/>
                  </a:schemeClr>
                </a:solidFill>
              </a:rPr>
              <a:t> </a:t>
            </a:r>
            <a:r>
              <a:rPr lang="en-US" sz="1800" dirty="0" err="1">
                <a:solidFill>
                  <a:schemeClr val="accent5">
                    <a:lumMod val="50000"/>
                  </a:schemeClr>
                </a:solidFill>
              </a:rPr>
              <a:t>trong</a:t>
            </a:r>
            <a:r>
              <a:rPr lang="en-US" sz="1800" dirty="0">
                <a:solidFill>
                  <a:schemeClr val="accent5">
                    <a:lumMod val="50000"/>
                  </a:schemeClr>
                </a:solidFill>
              </a:rPr>
              <a:t> </a:t>
            </a:r>
            <a:r>
              <a:rPr lang="en-US" sz="1800" dirty="0" err="1">
                <a:solidFill>
                  <a:schemeClr val="accent5">
                    <a:lumMod val="50000"/>
                  </a:schemeClr>
                </a:solidFill>
              </a:rPr>
              <a:t>việc</a:t>
            </a:r>
            <a:r>
              <a:rPr lang="en-US" sz="1800" dirty="0">
                <a:solidFill>
                  <a:schemeClr val="accent5">
                    <a:lumMod val="50000"/>
                  </a:schemeClr>
                </a:solidFill>
              </a:rPr>
              <a:t> </a:t>
            </a:r>
            <a:r>
              <a:rPr lang="en-US" sz="1800" dirty="0" err="1">
                <a:solidFill>
                  <a:schemeClr val="accent5">
                    <a:lumMod val="50000"/>
                  </a:schemeClr>
                </a:solidFill>
              </a:rPr>
              <a:t>phát</a:t>
            </a:r>
            <a:r>
              <a:rPr lang="en-US" sz="1800" dirty="0">
                <a:solidFill>
                  <a:schemeClr val="accent5">
                    <a:lumMod val="50000"/>
                  </a:schemeClr>
                </a:solidFill>
              </a:rPr>
              <a:t> </a:t>
            </a:r>
            <a:r>
              <a:rPr lang="en-US" sz="1800" dirty="0" err="1">
                <a:solidFill>
                  <a:schemeClr val="accent5">
                    <a:lumMod val="50000"/>
                  </a:schemeClr>
                </a:solidFill>
              </a:rPr>
              <a:t>triển</a:t>
            </a:r>
            <a:r>
              <a:rPr lang="en-US" sz="1800" dirty="0">
                <a:solidFill>
                  <a:schemeClr val="accent5">
                    <a:lumMod val="50000"/>
                  </a:schemeClr>
                </a:solidFill>
              </a:rPr>
              <a:t> </a:t>
            </a:r>
            <a:r>
              <a:rPr lang="en-US" sz="1800" dirty="0" err="1">
                <a:solidFill>
                  <a:schemeClr val="accent5">
                    <a:lumMod val="50000"/>
                  </a:schemeClr>
                </a:solidFill>
              </a:rPr>
              <a:t>dịch</a:t>
            </a:r>
            <a:r>
              <a:rPr lang="en-US" sz="1800" dirty="0">
                <a:solidFill>
                  <a:schemeClr val="accent5">
                    <a:lumMod val="50000"/>
                  </a:schemeClr>
                </a:solidFill>
              </a:rPr>
              <a:t> </a:t>
            </a:r>
            <a:r>
              <a:rPr lang="en-US" sz="1800" dirty="0" err="1">
                <a:solidFill>
                  <a:schemeClr val="accent5">
                    <a:lumMod val="50000"/>
                  </a:schemeClr>
                </a:solidFill>
              </a:rPr>
              <a:t>vụ</a:t>
            </a:r>
            <a:r>
              <a:rPr lang="en-US" sz="1800" dirty="0">
                <a:solidFill>
                  <a:schemeClr val="accent5">
                    <a:lumMod val="50000"/>
                  </a:schemeClr>
                </a:solidFill>
              </a:rPr>
              <a:t> </a:t>
            </a:r>
            <a:r>
              <a:rPr lang="en-US" sz="1800" dirty="0" err="1">
                <a:solidFill>
                  <a:schemeClr val="accent5">
                    <a:lumMod val="50000"/>
                  </a:schemeClr>
                </a:solidFill>
              </a:rPr>
              <a:t>thanh</a:t>
            </a:r>
            <a:r>
              <a:rPr lang="en-US" sz="1800" dirty="0">
                <a:solidFill>
                  <a:schemeClr val="accent5">
                    <a:lumMod val="50000"/>
                  </a:schemeClr>
                </a:solidFill>
              </a:rPr>
              <a:t> </a:t>
            </a:r>
            <a:r>
              <a:rPr lang="en-US" sz="1800" dirty="0" err="1">
                <a:solidFill>
                  <a:schemeClr val="accent5">
                    <a:lumMod val="50000"/>
                  </a:schemeClr>
                </a:solidFill>
              </a:rPr>
              <a:t>toán</a:t>
            </a:r>
            <a:r>
              <a:rPr lang="en-US" sz="1800" dirty="0">
                <a:solidFill>
                  <a:schemeClr val="accent5">
                    <a:lumMod val="50000"/>
                  </a:schemeClr>
                </a:solidFill>
              </a:rPr>
              <a:t> di </a:t>
            </a:r>
            <a:r>
              <a:rPr lang="en-US" sz="1800" dirty="0" err="1">
                <a:solidFill>
                  <a:schemeClr val="accent5">
                    <a:lumMod val="50000"/>
                  </a:schemeClr>
                </a:solidFill>
              </a:rPr>
              <a:t>động</a:t>
            </a:r>
            <a:r>
              <a:rPr lang="en-US" sz="1800" dirty="0">
                <a:solidFill>
                  <a:schemeClr val="accent5">
                    <a:lumMod val="50000"/>
                  </a:schemeClr>
                </a:solidFill>
              </a:rPr>
              <a:t> </a:t>
            </a:r>
            <a:endParaRPr lang="en-US" sz="1800" dirty="0" smtClean="0">
              <a:solidFill>
                <a:schemeClr val="accent5">
                  <a:lumMod val="50000"/>
                </a:schemeClr>
              </a:solidFill>
            </a:endParaRPr>
          </a:p>
          <a:p>
            <a:pPr marL="342900" indent="-342900" algn="just">
              <a:lnSpc>
                <a:spcPct val="130000"/>
              </a:lnSpc>
              <a:buFont typeface="Wingdings" panose="05000000000000000000" pitchFamily="2" charset="2"/>
              <a:buChar char="Ø"/>
            </a:pPr>
            <a:r>
              <a:rPr lang="en-US" sz="1800" b="1" dirty="0" err="1">
                <a:solidFill>
                  <a:schemeClr val="accent5">
                    <a:lumMod val="50000"/>
                  </a:schemeClr>
                </a:solidFill>
              </a:rPr>
              <a:t>Đ</a:t>
            </a:r>
            <a:r>
              <a:rPr lang="en-US" sz="1800" b="1" dirty="0" err="1" smtClean="0">
                <a:solidFill>
                  <a:schemeClr val="accent5">
                    <a:lumMod val="50000"/>
                  </a:schemeClr>
                </a:solidFill>
              </a:rPr>
              <a:t>a</a:t>
            </a:r>
            <a:r>
              <a:rPr lang="en-US" sz="1800" b="1" dirty="0" smtClean="0">
                <a:solidFill>
                  <a:schemeClr val="accent5">
                    <a:lumMod val="50000"/>
                  </a:schemeClr>
                </a:solidFill>
              </a:rPr>
              <a:t> </a:t>
            </a:r>
            <a:r>
              <a:rPr lang="en-US" sz="1800" b="1" dirty="0" err="1">
                <a:solidFill>
                  <a:schemeClr val="accent5">
                    <a:lumMod val="50000"/>
                  </a:schemeClr>
                </a:solidFill>
              </a:rPr>
              <a:t>dạng</a:t>
            </a:r>
            <a:r>
              <a:rPr lang="en-US" sz="1800" b="1" dirty="0">
                <a:solidFill>
                  <a:schemeClr val="accent5">
                    <a:lumMod val="50000"/>
                  </a:schemeClr>
                </a:solidFill>
              </a:rPr>
              <a:t> </a:t>
            </a:r>
            <a:r>
              <a:rPr lang="en-US" sz="1800" b="1" dirty="0" err="1">
                <a:solidFill>
                  <a:schemeClr val="accent5">
                    <a:lumMod val="50000"/>
                  </a:schemeClr>
                </a:solidFill>
              </a:rPr>
              <a:t>dịch</a:t>
            </a:r>
            <a:r>
              <a:rPr lang="en-US" sz="1800" b="1" dirty="0">
                <a:solidFill>
                  <a:schemeClr val="accent5">
                    <a:lumMod val="50000"/>
                  </a:schemeClr>
                </a:solidFill>
              </a:rPr>
              <a:t> </a:t>
            </a:r>
            <a:r>
              <a:rPr lang="en-US" sz="1800" b="1" dirty="0" err="1">
                <a:solidFill>
                  <a:schemeClr val="accent5">
                    <a:lumMod val="50000"/>
                  </a:schemeClr>
                </a:solidFill>
              </a:rPr>
              <a:t>vụ</a:t>
            </a:r>
            <a:r>
              <a:rPr lang="en-US" sz="1800" dirty="0">
                <a:solidFill>
                  <a:schemeClr val="accent5">
                    <a:lumMod val="50000"/>
                  </a:schemeClr>
                </a:solidFill>
              </a:rPr>
              <a:t> </a:t>
            </a:r>
            <a:r>
              <a:rPr lang="en-US" sz="1800" dirty="0" err="1" smtClean="0">
                <a:solidFill>
                  <a:schemeClr val="accent5">
                    <a:lumMod val="50000"/>
                  </a:schemeClr>
                </a:solidFill>
              </a:rPr>
              <a:t>cung</a:t>
            </a:r>
            <a:r>
              <a:rPr lang="en-US" sz="1800" dirty="0" smtClean="0">
                <a:solidFill>
                  <a:schemeClr val="accent5">
                    <a:lumMod val="50000"/>
                  </a:schemeClr>
                </a:solidFill>
              </a:rPr>
              <a:t> </a:t>
            </a:r>
            <a:r>
              <a:rPr lang="en-US" sz="1800" dirty="0" err="1" smtClean="0">
                <a:solidFill>
                  <a:schemeClr val="accent5">
                    <a:lumMod val="50000"/>
                  </a:schemeClr>
                </a:solidFill>
              </a:rPr>
              <a:t>cấp</a:t>
            </a:r>
            <a:r>
              <a:rPr lang="en-US" sz="1800" dirty="0" smtClean="0">
                <a:solidFill>
                  <a:schemeClr val="accent5">
                    <a:lumMod val="50000"/>
                  </a:schemeClr>
                </a:solidFill>
              </a:rPr>
              <a:t> </a:t>
            </a:r>
            <a:r>
              <a:rPr lang="en-US" sz="1800" dirty="0" err="1" smtClean="0">
                <a:solidFill>
                  <a:schemeClr val="accent5">
                    <a:lumMod val="50000"/>
                  </a:schemeClr>
                </a:solidFill>
              </a:rPr>
              <a:t>cho</a:t>
            </a:r>
            <a:r>
              <a:rPr lang="en-US" sz="1800" dirty="0" smtClean="0">
                <a:solidFill>
                  <a:schemeClr val="accent5">
                    <a:lumMod val="50000"/>
                  </a:schemeClr>
                </a:solidFill>
              </a:rPr>
              <a:t> </a:t>
            </a:r>
            <a:r>
              <a:rPr lang="en-US" sz="1800" dirty="0" err="1" smtClean="0">
                <a:solidFill>
                  <a:schemeClr val="accent5">
                    <a:lumMod val="50000"/>
                  </a:schemeClr>
                </a:solidFill>
              </a:rPr>
              <a:t>người</a:t>
            </a:r>
            <a:r>
              <a:rPr lang="en-US" sz="1800" dirty="0" smtClean="0">
                <a:solidFill>
                  <a:schemeClr val="accent5">
                    <a:lumMod val="50000"/>
                  </a:schemeClr>
                </a:solidFill>
              </a:rPr>
              <a:t> </a:t>
            </a:r>
            <a:r>
              <a:rPr lang="en-US" sz="1800" dirty="0" err="1">
                <a:solidFill>
                  <a:schemeClr val="accent5">
                    <a:lumMod val="50000"/>
                  </a:schemeClr>
                </a:solidFill>
              </a:rPr>
              <a:t>dùng</a:t>
            </a:r>
            <a:r>
              <a:rPr lang="en-US" sz="1800" dirty="0">
                <a:solidFill>
                  <a:schemeClr val="accent5">
                    <a:lumMod val="50000"/>
                  </a:schemeClr>
                </a:solidFill>
              </a:rPr>
              <a:t> </a:t>
            </a:r>
            <a:r>
              <a:rPr lang="en-US" sz="1800" dirty="0" err="1">
                <a:solidFill>
                  <a:schemeClr val="accent5">
                    <a:lumMod val="50000"/>
                  </a:schemeClr>
                </a:solidFill>
              </a:rPr>
              <a:t>trong</a:t>
            </a:r>
            <a:r>
              <a:rPr lang="en-US" sz="1800" dirty="0">
                <a:solidFill>
                  <a:schemeClr val="accent5">
                    <a:lumMod val="50000"/>
                  </a:schemeClr>
                </a:solidFill>
              </a:rPr>
              <a:t> </a:t>
            </a:r>
            <a:r>
              <a:rPr lang="en-US" sz="1800" dirty="0" err="1">
                <a:solidFill>
                  <a:schemeClr val="accent5">
                    <a:lumMod val="50000"/>
                  </a:schemeClr>
                </a:solidFill>
              </a:rPr>
              <a:t>việc</a:t>
            </a:r>
            <a:r>
              <a:rPr lang="en-US" sz="1800" dirty="0">
                <a:solidFill>
                  <a:schemeClr val="accent5">
                    <a:lumMod val="50000"/>
                  </a:schemeClr>
                </a:solidFill>
              </a:rPr>
              <a:t> </a:t>
            </a:r>
            <a:r>
              <a:rPr lang="en-US" sz="1800" dirty="0" err="1">
                <a:solidFill>
                  <a:schemeClr val="accent5">
                    <a:lumMod val="50000"/>
                  </a:schemeClr>
                </a:solidFill>
              </a:rPr>
              <a:t>thanh</a:t>
            </a:r>
            <a:r>
              <a:rPr lang="en-US" sz="1800" dirty="0">
                <a:solidFill>
                  <a:schemeClr val="accent5">
                    <a:lumMod val="50000"/>
                  </a:schemeClr>
                </a:solidFill>
              </a:rPr>
              <a:t> </a:t>
            </a:r>
            <a:r>
              <a:rPr lang="en-US" sz="1800" dirty="0" err="1">
                <a:solidFill>
                  <a:schemeClr val="accent5">
                    <a:lumMod val="50000"/>
                  </a:schemeClr>
                </a:solidFill>
              </a:rPr>
              <a:t>toán</a:t>
            </a:r>
            <a:r>
              <a:rPr lang="en-US" sz="1800" dirty="0">
                <a:solidFill>
                  <a:schemeClr val="accent5">
                    <a:lumMod val="50000"/>
                  </a:schemeClr>
                </a:solidFill>
              </a:rPr>
              <a:t> </a:t>
            </a:r>
            <a:r>
              <a:rPr lang="en-US" sz="1800" dirty="0" err="1">
                <a:solidFill>
                  <a:schemeClr val="accent5">
                    <a:lumMod val="50000"/>
                  </a:schemeClr>
                </a:solidFill>
              </a:rPr>
              <a:t>trên</a:t>
            </a:r>
            <a:r>
              <a:rPr lang="en-US" sz="1800" dirty="0">
                <a:solidFill>
                  <a:schemeClr val="accent5">
                    <a:lumMod val="50000"/>
                  </a:schemeClr>
                </a:solidFill>
              </a:rPr>
              <a:t> </a:t>
            </a:r>
            <a:r>
              <a:rPr lang="en-US" sz="1800" dirty="0" err="1">
                <a:solidFill>
                  <a:schemeClr val="accent5">
                    <a:lumMod val="50000"/>
                  </a:schemeClr>
                </a:solidFill>
              </a:rPr>
              <a:t>các</a:t>
            </a:r>
            <a:r>
              <a:rPr lang="en-US" sz="1800" dirty="0">
                <a:solidFill>
                  <a:schemeClr val="accent5">
                    <a:lumMod val="50000"/>
                  </a:schemeClr>
                </a:solidFill>
              </a:rPr>
              <a:t> </a:t>
            </a:r>
            <a:r>
              <a:rPr lang="en-US" sz="1800" dirty="0" err="1">
                <a:solidFill>
                  <a:schemeClr val="accent5">
                    <a:lumMod val="50000"/>
                  </a:schemeClr>
                </a:solidFill>
              </a:rPr>
              <a:t>thiết</a:t>
            </a:r>
            <a:r>
              <a:rPr lang="en-US" sz="1800" dirty="0">
                <a:solidFill>
                  <a:schemeClr val="accent5">
                    <a:lumMod val="50000"/>
                  </a:schemeClr>
                </a:solidFill>
              </a:rPr>
              <a:t> </a:t>
            </a:r>
            <a:r>
              <a:rPr lang="en-US" sz="1800" dirty="0" err="1">
                <a:solidFill>
                  <a:schemeClr val="accent5">
                    <a:lumMod val="50000"/>
                  </a:schemeClr>
                </a:solidFill>
              </a:rPr>
              <a:t>bị</a:t>
            </a:r>
            <a:r>
              <a:rPr lang="en-US" sz="1800" dirty="0">
                <a:solidFill>
                  <a:schemeClr val="accent5">
                    <a:lumMod val="50000"/>
                  </a:schemeClr>
                </a:solidFill>
              </a:rPr>
              <a:t> di </a:t>
            </a:r>
            <a:r>
              <a:rPr lang="en-US" sz="1800" dirty="0" err="1" smtClean="0">
                <a:solidFill>
                  <a:schemeClr val="accent5">
                    <a:lumMod val="50000"/>
                  </a:schemeClr>
                </a:solidFill>
              </a:rPr>
              <a:t>động</a:t>
            </a:r>
            <a:endParaRPr lang="en-US" sz="1800" dirty="0">
              <a:solidFill>
                <a:schemeClr val="accent5">
                  <a:lumMod val="50000"/>
                </a:schemeClr>
              </a:solidFill>
            </a:endParaRPr>
          </a:p>
          <a:p>
            <a:pPr marL="342900" indent="-342900" algn="just">
              <a:lnSpc>
                <a:spcPct val="130000"/>
              </a:lnSpc>
              <a:buFont typeface="Wingdings" panose="05000000000000000000" pitchFamily="2" charset="2"/>
              <a:buChar char="Ø"/>
            </a:pPr>
            <a:r>
              <a:rPr lang="en-US" sz="1800" dirty="0" err="1">
                <a:solidFill>
                  <a:schemeClr val="accent5">
                    <a:lumMod val="50000"/>
                  </a:schemeClr>
                </a:solidFill>
              </a:rPr>
              <a:t>T</a:t>
            </a:r>
            <a:r>
              <a:rPr lang="en-US" sz="1800" dirty="0" err="1" smtClean="0">
                <a:solidFill>
                  <a:schemeClr val="accent5">
                    <a:lumMod val="50000"/>
                  </a:schemeClr>
                </a:solidFill>
              </a:rPr>
              <a:t>ạo</a:t>
            </a:r>
            <a:r>
              <a:rPr lang="en-US" sz="1800" dirty="0" smtClean="0">
                <a:solidFill>
                  <a:schemeClr val="accent5">
                    <a:lumMod val="50000"/>
                  </a:schemeClr>
                </a:solidFill>
              </a:rPr>
              <a:t> </a:t>
            </a:r>
            <a:r>
              <a:rPr lang="en-US" sz="1800" dirty="0" err="1">
                <a:solidFill>
                  <a:schemeClr val="accent5">
                    <a:lumMod val="50000"/>
                  </a:schemeClr>
                </a:solidFill>
              </a:rPr>
              <a:t>thuận</a:t>
            </a:r>
            <a:r>
              <a:rPr lang="en-US" sz="1800" dirty="0">
                <a:solidFill>
                  <a:schemeClr val="accent5">
                    <a:lumMod val="50000"/>
                  </a:schemeClr>
                </a:solidFill>
              </a:rPr>
              <a:t> </a:t>
            </a:r>
            <a:r>
              <a:rPr lang="en-US" sz="1800" dirty="0" err="1">
                <a:solidFill>
                  <a:schemeClr val="accent5">
                    <a:lumMod val="50000"/>
                  </a:schemeClr>
                </a:solidFill>
              </a:rPr>
              <a:t>tiện</a:t>
            </a:r>
            <a:r>
              <a:rPr lang="en-US" sz="1800" dirty="0">
                <a:solidFill>
                  <a:schemeClr val="accent5">
                    <a:lumMod val="50000"/>
                  </a:schemeClr>
                </a:solidFill>
              </a:rPr>
              <a:t> </a:t>
            </a:r>
            <a:r>
              <a:rPr lang="en-US" sz="1800" dirty="0" err="1">
                <a:solidFill>
                  <a:schemeClr val="accent5">
                    <a:lumMod val="50000"/>
                  </a:schemeClr>
                </a:solidFill>
              </a:rPr>
              <a:t>cho</a:t>
            </a:r>
            <a:r>
              <a:rPr lang="en-US" sz="1800" dirty="0">
                <a:solidFill>
                  <a:schemeClr val="accent5">
                    <a:lumMod val="50000"/>
                  </a:schemeClr>
                </a:solidFill>
              </a:rPr>
              <a:t> </a:t>
            </a:r>
            <a:r>
              <a:rPr lang="en-US" sz="1800" dirty="0" err="1">
                <a:solidFill>
                  <a:schemeClr val="accent5">
                    <a:lumMod val="50000"/>
                  </a:schemeClr>
                </a:solidFill>
              </a:rPr>
              <a:t>ngân</a:t>
            </a:r>
            <a:r>
              <a:rPr lang="en-US" sz="1800" dirty="0">
                <a:solidFill>
                  <a:schemeClr val="accent5">
                    <a:lumMod val="50000"/>
                  </a:schemeClr>
                </a:solidFill>
              </a:rPr>
              <a:t> </a:t>
            </a:r>
            <a:r>
              <a:rPr lang="en-US" sz="1800" dirty="0" err="1">
                <a:solidFill>
                  <a:schemeClr val="accent5">
                    <a:lumMod val="50000"/>
                  </a:schemeClr>
                </a:solidFill>
              </a:rPr>
              <a:t>hàng</a:t>
            </a:r>
            <a:r>
              <a:rPr lang="en-US" sz="1800" dirty="0">
                <a:solidFill>
                  <a:schemeClr val="accent5">
                    <a:lumMod val="50000"/>
                  </a:schemeClr>
                </a:solidFill>
              </a:rPr>
              <a:t> </a:t>
            </a:r>
            <a:r>
              <a:rPr lang="en-US" sz="1800" b="1" dirty="0" err="1" smtClean="0">
                <a:solidFill>
                  <a:schemeClr val="accent5">
                    <a:lumMod val="50000"/>
                  </a:schemeClr>
                </a:solidFill>
              </a:rPr>
              <a:t>mở</a:t>
            </a:r>
            <a:r>
              <a:rPr lang="en-US" sz="1800" b="1" dirty="0" smtClean="0">
                <a:solidFill>
                  <a:schemeClr val="accent5">
                    <a:lumMod val="50000"/>
                  </a:schemeClr>
                </a:solidFill>
              </a:rPr>
              <a:t> </a:t>
            </a:r>
            <a:r>
              <a:rPr lang="en-US" sz="1800" b="1" dirty="0" err="1">
                <a:solidFill>
                  <a:schemeClr val="accent5">
                    <a:lumMod val="50000"/>
                  </a:schemeClr>
                </a:solidFill>
              </a:rPr>
              <a:t>rộng</a:t>
            </a:r>
            <a:r>
              <a:rPr lang="en-US" sz="1800" b="1" dirty="0">
                <a:solidFill>
                  <a:schemeClr val="accent5">
                    <a:lumMod val="50000"/>
                  </a:schemeClr>
                </a:solidFill>
              </a:rPr>
              <a:t> </a:t>
            </a:r>
            <a:r>
              <a:rPr lang="en-US" sz="1800" b="1" dirty="0" err="1">
                <a:solidFill>
                  <a:schemeClr val="accent5">
                    <a:lumMod val="50000"/>
                  </a:schemeClr>
                </a:solidFill>
              </a:rPr>
              <a:t>dịch</a:t>
            </a:r>
            <a:r>
              <a:rPr lang="en-US" sz="1800" b="1" dirty="0">
                <a:solidFill>
                  <a:schemeClr val="accent5">
                    <a:lumMod val="50000"/>
                  </a:schemeClr>
                </a:solidFill>
              </a:rPr>
              <a:t> </a:t>
            </a:r>
            <a:r>
              <a:rPr lang="en-US" sz="1800" b="1" dirty="0" err="1">
                <a:solidFill>
                  <a:schemeClr val="accent5">
                    <a:lumMod val="50000"/>
                  </a:schemeClr>
                </a:solidFill>
              </a:rPr>
              <a:t>vụ</a:t>
            </a:r>
            <a:r>
              <a:rPr lang="en-US" sz="1800" b="1" dirty="0">
                <a:solidFill>
                  <a:schemeClr val="accent5">
                    <a:lumMod val="50000"/>
                  </a:schemeClr>
                </a:solidFill>
              </a:rPr>
              <a:t> </a:t>
            </a:r>
            <a:r>
              <a:rPr lang="en-US" sz="1800" b="1" dirty="0" err="1">
                <a:solidFill>
                  <a:schemeClr val="accent5">
                    <a:lumMod val="50000"/>
                  </a:schemeClr>
                </a:solidFill>
              </a:rPr>
              <a:t>thanh</a:t>
            </a:r>
            <a:r>
              <a:rPr lang="en-US" sz="1800" b="1" dirty="0">
                <a:solidFill>
                  <a:schemeClr val="accent5">
                    <a:lumMod val="50000"/>
                  </a:schemeClr>
                </a:solidFill>
              </a:rPr>
              <a:t> </a:t>
            </a:r>
            <a:r>
              <a:rPr lang="en-US" sz="1800" b="1" dirty="0" err="1">
                <a:solidFill>
                  <a:schemeClr val="accent5">
                    <a:lumMod val="50000"/>
                  </a:schemeClr>
                </a:solidFill>
              </a:rPr>
              <a:t>toán</a:t>
            </a:r>
            <a:r>
              <a:rPr lang="en-US" sz="1800" dirty="0">
                <a:solidFill>
                  <a:schemeClr val="accent5">
                    <a:lumMod val="50000"/>
                  </a:schemeClr>
                </a:solidFill>
              </a:rPr>
              <a:t> di </a:t>
            </a:r>
            <a:r>
              <a:rPr lang="en-US" sz="1800" dirty="0" err="1">
                <a:solidFill>
                  <a:schemeClr val="accent5">
                    <a:lumMod val="50000"/>
                  </a:schemeClr>
                </a:solidFill>
              </a:rPr>
              <a:t>động</a:t>
            </a:r>
            <a:r>
              <a:rPr lang="en-US" sz="1800" dirty="0">
                <a:solidFill>
                  <a:schemeClr val="accent5">
                    <a:lumMod val="50000"/>
                  </a:schemeClr>
                </a:solidFill>
              </a:rPr>
              <a:t> </a:t>
            </a:r>
            <a:r>
              <a:rPr lang="en-US" sz="1800" dirty="0" err="1">
                <a:solidFill>
                  <a:schemeClr val="accent5">
                    <a:lumMod val="50000"/>
                  </a:schemeClr>
                </a:solidFill>
              </a:rPr>
              <a:t>sử</a:t>
            </a:r>
            <a:r>
              <a:rPr lang="en-US" sz="1800" dirty="0">
                <a:solidFill>
                  <a:schemeClr val="accent5">
                    <a:lumMod val="50000"/>
                  </a:schemeClr>
                </a:solidFill>
              </a:rPr>
              <a:t> </a:t>
            </a:r>
            <a:r>
              <a:rPr lang="en-US" sz="1800" dirty="0" err="1">
                <a:solidFill>
                  <a:schemeClr val="accent5">
                    <a:lumMod val="50000"/>
                  </a:schemeClr>
                </a:solidFill>
              </a:rPr>
              <a:t>dụng</a:t>
            </a:r>
            <a:r>
              <a:rPr lang="en-US" sz="1800" dirty="0">
                <a:solidFill>
                  <a:schemeClr val="accent5">
                    <a:lumMod val="50000"/>
                  </a:schemeClr>
                </a:solidFill>
              </a:rPr>
              <a:t> </a:t>
            </a:r>
            <a:r>
              <a:rPr lang="en-US" sz="1800" dirty="0" err="1">
                <a:solidFill>
                  <a:schemeClr val="accent5">
                    <a:lumMod val="50000"/>
                  </a:schemeClr>
                </a:solidFill>
              </a:rPr>
              <a:t>công</a:t>
            </a:r>
            <a:r>
              <a:rPr lang="en-US" sz="1800" dirty="0">
                <a:solidFill>
                  <a:schemeClr val="accent5">
                    <a:lumMod val="50000"/>
                  </a:schemeClr>
                </a:solidFill>
              </a:rPr>
              <a:t> </a:t>
            </a:r>
            <a:r>
              <a:rPr lang="en-US" sz="1800" dirty="0" err="1">
                <a:solidFill>
                  <a:schemeClr val="accent5">
                    <a:lumMod val="50000"/>
                  </a:schemeClr>
                </a:solidFill>
              </a:rPr>
              <a:t>nghệ</a:t>
            </a:r>
            <a:r>
              <a:rPr lang="en-US" sz="1800" dirty="0">
                <a:solidFill>
                  <a:schemeClr val="accent5">
                    <a:lumMod val="50000"/>
                  </a:schemeClr>
                </a:solidFill>
              </a:rPr>
              <a:t> </a:t>
            </a:r>
            <a:r>
              <a:rPr lang="en-US" sz="1800" dirty="0" err="1">
                <a:solidFill>
                  <a:schemeClr val="accent5">
                    <a:lumMod val="50000"/>
                  </a:schemeClr>
                </a:solidFill>
              </a:rPr>
              <a:t>số</a:t>
            </a:r>
            <a:r>
              <a:rPr lang="en-US" sz="1800" dirty="0">
                <a:solidFill>
                  <a:schemeClr val="accent5">
                    <a:lumMod val="50000"/>
                  </a:schemeClr>
                </a:solidFill>
              </a:rPr>
              <a:t> </a:t>
            </a:r>
            <a:r>
              <a:rPr lang="en-US" sz="1800" dirty="0" err="1">
                <a:solidFill>
                  <a:schemeClr val="accent5">
                    <a:lumMod val="50000"/>
                  </a:schemeClr>
                </a:solidFill>
              </a:rPr>
              <a:t>hóa</a:t>
            </a:r>
            <a:r>
              <a:rPr lang="en-US" sz="1800" dirty="0">
                <a:solidFill>
                  <a:schemeClr val="accent5">
                    <a:lumMod val="50000"/>
                  </a:schemeClr>
                </a:solidFill>
              </a:rPr>
              <a:t> (tokenization), </a:t>
            </a:r>
            <a:r>
              <a:rPr lang="en-US" sz="1800" dirty="0" err="1">
                <a:solidFill>
                  <a:schemeClr val="accent5">
                    <a:lumMod val="50000"/>
                  </a:schemeClr>
                </a:solidFill>
              </a:rPr>
              <a:t>không</a:t>
            </a:r>
            <a:r>
              <a:rPr lang="en-US" sz="1800" dirty="0">
                <a:solidFill>
                  <a:schemeClr val="accent5">
                    <a:lumMod val="50000"/>
                  </a:schemeClr>
                </a:solidFill>
              </a:rPr>
              <a:t> </a:t>
            </a:r>
            <a:r>
              <a:rPr lang="en-US" sz="1800" dirty="0" err="1">
                <a:solidFill>
                  <a:schemeClr val="accent5">
                    <a:lumMod val="50000"/>
                  </a:schemeClr>
                </a:solidFill>
              </a:rPr>
              <a:t>tiếp</a:t>
            </a:r>
            <a:r>
              <a:rPr lang="en-US" sz="1800" dirty="0">
                <a:solidFill>
                  <a:schemeClr val="accent5">
                    <a:lumMod val="50000"/>
                  </a:schemeClr>
                </a:solidFill>
              </a:rPr>
              <a:t> </a:t>
            </a:r>
            <a:r>
              <a:rPr lang="en-US" sz="1800" dirty="0" err="1">
                <a:solidFill>
                  <a:schemeClr val="accent5">
                    <a:lumMod val="50000"/>
                  </a:schemeClr>
                </a:solidFill>
              </a:rPr>
              <a:t>xúc</a:t>
            </a:r>
            <a:r>
              <a:rPr lang="en-US" sz="1800" dirty="0">
                <a:solidFill>
                  <a:schemeClr val="accent5">
                    <a:lumMod val="50000"/>
                  </a:schemeClr>
                </a:solidFill>
              </a:rPr>
              <a:t> (</a:t>
            </a:r>
            <a:r>
              <a:rPr lang="en-US" sz="1800" dirty="0" smtClean="0">
                <a:solidFill>
                  <a:schemeClr val="accent5">
                    <a:lumMod val="50000"/>
                  </a:schemeClr>
                </a:solidFill>
              </a:rPr>
              <a:t>NFC)</a:t>
            </a:r>
          </a:p>
          <a:p>
            <a:pPr marL="342900" indent="-342900" algn="just">
              <a:lnSpc>
                <a:spcPct val="130000"/>
              </a:lnSpc>
              <a:buFont typeface="Wingdings" panose="05000000000000000000" pitchFamily="2" charset="2"/>
              <a:buChar char="Ø"/>
            </a:pPr>
            <a:r>
              <a:rPr lang="en-US" sz="1800" b="1" dirty="0" err="1" smtClean="0">
                <a:solidFill>
                  <a:schemeClr val="accent5">
                    <a:lumMod val="50000"/>
                  </a:schemeClr>
                </a:solidFill>
              </a:rPr>
              <a:t>Thúc</a:t>
            </a:r>
            <a:r>
              <a:rPr lang="en-US" sz="1800" b="1" dirty="0" smtClean="0">
                <a:solidFill>
                  <a:schemeClr val="accent5">
                    <a:lumMod val="50000"/>
                  </a:schemeClr>
                </a:solidFill>
              </a:rPr>
              <a:t> </a:t>
            </a:r>
            <a:r>
              <a:rPr lang="en-US" sz="1800" b="1" dirty="0" err="1" smtClean="0">
                <a:solidFill>
                  <a:schemeClr val="accent5">
                    <a:lumMod val="50000"/>
                  </a:schemeClr>
                </a:solidFill>
              </a:rPr>
              <a:t>đẩy</a:t>
            </a:r>
            <a:r>
              <a:rPr lang="en-US" sz="1800" b="1" dirty="0" smtClean="0">
                <a:solidFill>
                  <a:schemeClr val="accent5">
                    <a:lumMod val="50000"/>
                  </a:schemeClr>
                </a:solidFill>
              </a:rPr>
              <a:t> </a:t>
            </a:r>
            <a:r>
              <a:rPr lang="en-US" sz="1800" dirty="0" err="1" smtClean="0">
                <a:solidFill>
                  <a:schemeClr val="accent5">
                    <a:lumMod val="50000"/>
                  </a:schemeClr>
                </a:solidFill>
              </a:rPr>
              <a:t>thanh</a:t>
            </a:r>
            <a:r>
              <a:rPr lang="en-US" sz="1800" dirty="0" smtClean="0">
                <a:solidFill>
                  <a:schemeClr val="accent5">
                    <a:lumMod val="50000"/>
                  </a:schemeClr>
                </a:solidFill>
              </a:rPr>
              <a:t> </a:t>
            </a:r>
            <a:r>
              <a:rPr lang="en-US" sz="1800" dirty="0" err="1" smtClean="0">
                <a:solidFill>
                  <a:schemeClr val="accent5">
                    <a:lumMod val="50000"/>
                  </a:schemeClr>
                </a:solidFill>
              </a:rPr>
              <a:t>toán</a:t>
            </a:r>
            <a:r>
              <a:rPr lang="en-US" sz="1800" dirty="0" smtClean="0">
                <a:solidFill>
                  <a:schemeClr val="accent5">
                    <a:lumMod val="50000"/>
                  </a:schemeClr>
                </a:solidFill>
              </a:rPr>
              <a:t> </a:t>
            </a:r>
            <a:r>
              <a:rPr lang="en-US" sz="1800" dirty="0" err="1" smtClean="0">
                <a:solidFill>
                  <a:schemeClr val="accent5">
                    <a:lumMod val="50000"/>
                  </a:schemeClr>
                </a:solidFill>
              </a:rPr>
              <a:t>không</a:t>
            </a:r>
            <a:r>
              <a:rPr lang="en-US" sz="1800" dirty="0" smtClean="0">
                <a:solidFill>
                  <a:schemeClr val="accent5">
                    <a:lumMod val="50000"/>
                  </a:schemeClr>
                </a:solidFill>
              </a:rPr>
              <a:t> </a:t>
            </a:r>
            <a:r>
              <a:rPr lang="en-US" sz="1800" dirty="0" err="1" smtClean="0">
                <a:solidFill>
                  <a:schemeClr val="accent5">
                    <a:lumMod val="50000"/>
                  </a:schemeClr>
                </a:solidFill>
              </a:rPr>
              <a:t>dùng</a:t>
            </a:r>
            <a:r>
              <a:rPr lang="en-US" sz="1800" dirty="0" smtClean="0">
                <a:solidFill>
                  <a:schemeClr val="accent5">
                    <a:lumMod val="50000"/>
                  </a:schemeClr>
                </a:solidFill>
              </a:rPr>
              <a:t> </a:t>
            </a:r>
            <a:r>
              <a:rPr lang="en-US" sz="1800" dirty="0" err="1" smtClean="0">
                <a:solidFill>
                  <a:schemeClr val="accent5">
                    <a:lumMod val="50000"/>
                  </a:schemeClr>
                </a:solidFill>
              </a:rPr>
              <a:t>tiền</a:t>
            </a:r>
            <a:r>
              <a:rPr lang="en-US" sz="1800" dirty="0" smtClean="0">
                <a:solidFill>
                  <a:schemeClr val="accent5">
                    <a:lumMod val="50000"/>
                  </a:schemeClr>
                </a:solidFill>
              </a:rPr>
              <a:t> </a:t>
            </a:r>
            <a:r>
              <a:rPr lang="en-US" sz="1800" dirty="0" err="1" smtClean="0">
                <a:solidFill>
                  <a:schemeClr val="accent5">
                    <a:lumMod val="50000"/>
                  </a:schemeClr>
                </a:solidFill>
              </a:rPr>
              <a:t>mặt</a:t>
            </a:r>
            <a:endParaRPr lang="en-US" sz="1800" dirty="0">
              <a:solidFill>
                <a:schemeClr val="accent5">
                  <a:lumMod val="50000"/>
                </a:schemeClr>
              </a:solidFill>
            </a:endParaRPr>
          </a:p>
        </p:txBody>
      </p:sp>
      <p:cxnSp>
        <p:nvCxnSpPr>
          <p:cNvPr id="9" name="Straight Connector 8"/>
          <p:cNvCxnSpPr/>
          <p:nvPr/>
        </p:nvCxnSpPr>
        <p:spPr>
          <a:xfrm>
            <a:off x="422523" y="2072049"/>
            <a:ext cx="9630720" cy="33360"/>
          </a:xfrm>
          <a:prstGeom prst="line">
            <a:avLst/>
          </a:prstGeom>
          <a:ln>
            <a:solidFill>
              <a:srgbClr val="0A3F7F"/>
            </a:solidFill>
            <a:prstDash val="sysDot"/>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23" y="3599543"/>
            <a:ext cx="2467428" cy="1233714"/>
          </a:xfrm>
          <a:prstGeom prst="rect">
            <a:avLst/>
          </a:prstGeom>
        </p:spPr>
      </p:pic>
    </p:spTree>
    <p:extLst>
      <p:ext uri="{BB962C8B-B14F-4D97-AF65-F5344CB8AC3E}">
        <p14:creationId xmlns:p14="http://schemas.microsoft.com/office/powerpoint/2010/main" val="20795019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77723" y="132968"/>
            <a:ext cx="9875520" cy="722436"/>
          </a:xfrm>
        </p:spPr>
        <p:txBody>
          <a:bodyPr>
            <a:normAutofit/>
          </a:bodyPr>
          <a:lstStyle/>
          <a:p>
            <a:r>
              <a:rPr lang="en-AU" sz="2900" dirty="0" err="1" smtClean="0">
                <a:solidFill>
                  <a:schemeClr val="bg1"/>
                </a:solidFill>
              </a:rPr>
              <a:t>Dự</a:t>
            </a:r>
            <a:r>
              <a:rPr lang="en-AU" sz="2900" dirty="0" smtClean="0">
                <a:solidFill>
                  <a:schemeClr val="bg1"/>
                </a:solidFill>
              </a:rPr>
              <a:t> </a:t>
            </a:r>
            <a:r>
              <a:rPr lang="en-AU" sz="2900" dirty="0" err="1" smtClean="0">
                <a:solidFill>
                  <a:schemeClr val="bg1"/>
                </a:solidFill>
              </a:rPr>
              <a:t>án</a:t>
            </a:r>
            <a:r>
              <a:rPr lang="en-AU" sz="2900" dirty="0" smtClean="0">
                <a:solidFill>
                  <a:schemeClr val="bg1"/>
                </a:solidFill>
              </a:rPr>
              <a:t> </a:t>
            </a:r>
            <a:r>
              <a:rPr lang="en-AU" sz="2900" dirty="0" err="1" smtClean="0">
                <a:solidFill>
                  <a:schemeClr val="bg1"/>
                </a:solidFill>
              </a:rPr>
              <a:t>đang</a:t>
            </a:r>
            <a:r>
              <a:rPr lang="en-AU" sz="2900" dirty="0" smtClean="0">
                <a:solidFill>
                  <a:schemeClr val="bg1"/>
                </a:solidFill>
              </a:rPr>
              <a:t> </a:t>
            </a:r>
            <a:r>
              <a:rPr lang="en-AU" sz="2900" dirty="0" err="1" smtClean="0">
                <a:solidFill>
                  <a:schemeClr val="bg1"/>
                </a:solidFill>
              </a:rPr>
              <a:t>triển</a:t>
            </a:r>
            <a:r>
              <a:rPr lang="en-AU" sz="2900" dirty="0" smtClean="0">
                <a:solidFill>
                  <a:schemeClr val="bg1"/>
                </a:solidFill>
              </a:rPr>
              <a:t> </a:t>
            </a:r>
            <a:r>
              <a:rPr lang="en-AU" sz="2900" dirty="0" err="1" smtClean="0">
                <a:solidFill>
                  <a:schemeClr val="bg1"/>
                </a:solidFill>
              </a:rPr>
              <a:t>khai</a:t>
            </a:r>
            <a:r>
              <a:rPr lang="en-AU" sz="2900" dirty="0" smtClean="0">
                <a:solidFill>
                  <a:schemeClr val="bg1"/>
                </a:solidFill>
              </a:rPr>
              <a:t> – </a:t>
            </a:r>
            <a:r>
              <a:rPr lang="en-AU" sz="2900" dirty="0" err="1" smtClean="0">
                <a:solidFill>
                  <a:schemeClr val="bg1"/>
                </a:solidFill>
              </a:rPr>
              <a:t>Chuyển</a:t>
            </a:r>
            <a:r>
              <a:rPr lang="en-AU" sz="2900" dirty="0" smtClean="0">
                <a:solidFill>
                  <a:schemeClr val="bg1"/>
                </a:solidFill>
              </a:rPr>
              <a:t> </a:t>
            </a:r>
            <a:r>
              <a:rPr lang="en-AU" sz="2900" dirty="0" err="1" smtClean="0">
                <a:solidFill>
                  <a:schemeClr val="bg1"/>
                </a:solidFill>
              </a:rPr>
              <a:t>mạch</a:t>
            </a:r>
            <a:r>
              <a:rPr lang="en-AU" sz="2900" dirty="0" smtClean="0">
                <a:solidFill>
                  <a:schemeClr val="bg1"/>
                </a:solidFill>
              </a:rPr>
              <a:t> </a:t>
            </a:r>
            <a:r>
              <a:rPr lang="vi-VN" sz="2900" dirty="0" smtClean="0">
                <a:solidFill>
                  <a:schemeClr val="bg1"/>
                </a:solidFill>
              </a:rPr>
              <a:t>QR Cod</a:t>
            </a:r>
            <a:r>
              <a:rPr lang="en-US" sz="2900" dirty="0" smtClean="0">
                <a:solidFill>
                  <a:schemeClr val="bg1"/>
                </a:solidFill>
              </a:rPr>
              <a:t>e</a:t>
            </a:r>
            <a:endParaRPr lang="en-AU" sz="2900" dirty="0">
              <a:solidFill>
                <a:schemeClr val="bg1"/>
              </a:solidFill>
            </a:endParaRPr>
          </a:p>
        </p:txBody>
      </p:sp>
      <p:sp>
        <p:nvSpPr>
          <p:cNvPr id="4" name="Rectangle 3"/>
          <p:cNvSpPr/>
          <p:nvPr/>
        </p:nvSpPr>
        <p:spPr>
          <a:xfrm>
            <a:off x="3744117" y="1195210"/>
            <a:ext cx="7228683" cy="2169825"/>
          </a:xfrm>
          <a:prstGeom prst="rect">
            <a:avLst/>
          </a:prstGeom>
        </p:spPr>
        <p:txBody>
          <a:bodyPr wrap="square">
            <a:spAutoFit/>
          </a:bodyPr>
          <a:lstStyle/>
          <a:p>
            <a:pPr algn="just">
              <a:lnSpc>
                <a:spcPct val="150000"/>
              </a:lnSpc>
            </a:pPr>
            <a:r>
              <a:rPr lang="en-US" sz="1800" b="1" dirty="0" err="1" smtClean="0">
                <a:solidFill>
                  <a:srgbClr val="0A3F7F"/>
                </a:solidFill>
              </a:rPr>
              <a:t>Mục</a:t>
            </a:r>
            <a:r>
              <a:rPr lang="en-US" sz="1800" b="1" dirty="0" smtClean="0">
                <a:solidFill>
                  <a:srgbClr val="0A3F7F"/>
                </a:solidFill>
              </a:rPr>
              <a:t> </a:t>
            </a:r>
            <a:r>
              <a:rPr lang="en-US" sz="1800" b="1" dirty="0" err="1" smtClean="0">
                <a:solidFill>
                  <a:srgbClr val="0A3F7F"/>
                </a:solidFill>
              </a:rPr>
              <a:t>tiêu</a:t>
            </a:r>
            <a:r>
              <a:rPr lang="en-US" sz="1800" b="1" dirty="0" smtClean="0">
                <a:solidFill>
                  <a:srgbClr val="0A3F7F"/>
                </a:solidFill>
              </a:rPr>
              <a:t>: </a:t>
            </a:r>
          </a:p>
          <a:p>
            <a:pPr marL="342900" indent="-342900" algn="just">
              <a:lnSpc>
                <a:spcPct val="150000"/>
              </a:lnSpc>
              <a:buFont typeface="Wingdings" panose="05000000000000000000" pitchFamily="2" charset="2"/>
              <a:buChar char="Ø"/>
            </a:pPr>
            <a:r>
              <a:rPr lang="en-US" sz="1800" dirty="0" err="1" smtClean="0">
                <a:solidFill>
                  <a:srgbClr val="0A3F7F"/>
                </a:solidFill>
              </a:rPr>
              <a:t>Chuyển</a:t>
            </a:r>
            <a:r>
              <a:rPr lang="en-US" sz="1800" dirty="0" smtClean="0">
                <a:solidFill>
                  <a:srgbClr val="0A3F7F"/>
                </a:solidFill>
              </a:rPr>
              <a:t> </a:t>
            </a:r>
            <a:r>
              <a:rPr lang="en-US" sz="1800" dirty="0" err="1">
                <a:solidFill>
                  <a:srgbClr val="0A3F7F"/>
                </a:solidFill>
              </a:rPr>
              <a:t>mạch</a:t>
            </a:r>
            <a:r>
              <a:rPr lang="en-US" sz="1800" dirty="0">
                <a:solidFill>
                  <a:srgbClr val="0A3F7F"/>
                </a:solidFill>
              </a:rPr>
              <a:t> </a:t>
            </a:r>
            <a:r>
              <a:rPr lang="en-US" sz="1800" dirty="0" err="1" smtClean="0">
                <a:solidFill>
                  <a:srgbClr val="0A3F7F"/>
                </a:solidFill>
              </a:rPr>
              <a:t>tài</a:t>
            </a:r>
            <a:r>
              <a:rPr lang="en-US" sz="1800" dirty="0" smtClean="0">
                <a:solidFill>
                  <a:srgbClr val="0A3F7F"/>
                </a:solidFill>
              </a:rPr>
              <a:t> </a:t>
            </a:r>
            <a:r>
              <a:rPr lang="en-US" sz="1800" dirty="0" err="1" smtClean="0">
                <a:solidFill>
                  <a:srgbClr val="0A3F7F"/>
                </a:solidFill>
              </a:rPr>
              <a:t>chính</a:t>
            </a:r>
            <a:r>
              <a:rPr lang="en-US" sz="1800" dirty="0" smtClean="0">
                <a:solidFill>
                  <a:srgbClr val="0A3F7F"/>
                </a:solidFill>
              </a:rPr>
              <a:t> </a:t>
            </a:r>
            <a:r>
              <a:rPr lang="en-US" sz="1800" dirty="0" err="1" smtClean="0">
                <a:solidFill>
                  <a:srgbClr val="0A3F7F"/>
                </a:solidFill>
              </a:rPr>
              <a:t>và</a:t>
            </a:r>
            <a:r>
              <a:rPr lang="en-US" sz="1800" dirty="0" smtClean="0">
                <a:solidFill>
                  <a:srgbClr val="0A3F7F"/>
                </a:solidFill>
              </a:rPr>
              <a:t> </a:t>
            </a:r>
            <a:r>
              <a:rPr lang="en-US" sz="1800" dirty="0" err="1">
                <a:solidFill>
                  <a:srgbClr val="0A3F7F"/>
                </a:solidFill>
              </a:rPr>
              <a:t>bù</a:t>
            </a:r>
            <a:r>
              <a:rPr lang="en-US" sz="1800" dirty="0">
                <a:solidFill>
                  <a:srgbClr val="0A3F7F"/>
                </a:solidFill>
              </a:rPr>
              <a:t> </a:t>
            </a:r>
            <a:r>
              <a:rPr lang="en-US" sz="1800" dirty="0" err="1">
                <a:solidFill>
                  <a:srgbClr val="0A3F7F"/>
                </a:solidFill>
              </a:rPr>
              <a:t>trừ</a:t>
            </a:r>
            <a:r>
              <a:rPr lang="en-US" sz="1800" dirty="0">
                <a:solidFill>
                  <a:srgbClr val="0A3F7F"/>
                </a:solidFill>
              </a:rPr>
              <a:t> </a:t>
            </a:r>
            <a:r>
              <a:rPr lang="en-US" sz="1800" dirty="0" err="1" smtClean="0">
                <a:solidFill>
                  <a:srgbClr val="0A3F7F"/>
                </a:solidFill>
              </a:rPr>
              <a:t>điện</a:t>
            </a:r>
            <a:r>
              <a:rPr lang="en-US" sz="1800" dirty="0" smtClean="0">
                <a:solidFill>
                  <a:srgbClr val="0A3F7F"/>
                </a:solidFill>
              </a:rPr>
              <a:t> </a:t>
            </a:r>
            <a:r>
              <a:rPr lang="en-US" sz="1800" dirty="0" err="1" smtClean="0">
                <a:solidFill>
                  <a:srgbClr val="0A3F7F"/>
                </a:solidFill>
              </a:rPr>
              <a:t>tử</a:t>
            </a:r>
            <a:r>
              <a:rPr lang="en-US" sz="1800" dirty="0" smtClean="0">
                <a:solidFill>
                  <a:srgbClr val="0A3F7F"/>
                </a:solidFill>
              </a:rPr>
              <a:t> </a:t>
            </a:r>
            <a:r>
              <a:rPr lang="vi-VN" sz="1800" dirty="0" smtClean="0">
                <a:solidFill>
                  <a:srgbClr val="0A3F7F"/>
                </a:solidFill>
              </a:rPr>
              <a:t>cho </a:t>
            </a:r>
            <a:r>
              <a:rPr lang="en-US" sz="1800" dirty="0" err="1" smtClean="0">
                <a:solidFill>
                  <a:srgbClr val="0A3F7F"/>
                </a:solidFill>
              </a:rPr>
              <a:t>các</a:t>
            </a:r>
            <a:r>
              <a:rPr lang="en-US" sz="1800" dirty="0" smtClean="0">
                <a:solidFill>
                  <a:srgbClr val="0A3F7F"/>
                </a:solidFill>
              </a:rPr>
              <a:t> </a:t>
            </a:r>
            <a:r>
              <a:rPr lang="vi-VN" sz="1800" dirty="0" smtClean="0">
                <a:solidFill>
                  <a:srgbClr val="0A3F7F"/>
                </a:solidFill>
              </a:rPr>
              <a:t>giao </a:t>
            </a:r>
            <a:r>
              <a:rPr lang="vi-VN" sz="1800" dirty="0">
                <a:solidFill>
                  <a:srgbClr val="0A3F7F"/>
                </a:solidFill>
              </a:rPr>
              <a:t>dịch </a:t>
            </a:r>
            <a:r>
              <a:rPr lang="en-US" sz="1800" dirty="0" err="1" smtClean="0">
                <a:solidFill>
                  <a:srgbClr val="0A3F7F"/>
                </a:solidFill>
              </a:rPr>
              <a:t>bằng</a:t>
            </a:r>
            <a:r>
              <a:rPr lang="en-US" sz="1800" dirty="0" smtClean="0">
                <a:solidFill>
                  <a:srgbClr val="0A3F7F"/>
                </a:solidFill>
              </a:rPr>
              <a:t> </a:t>
            </a:r>
            <a:r>
              <a:rPr lang="vi-VN" sz="1800" dirty="0" smtClean="0">
                <a:solidFill>
                  <a:srgbClr val="0A3F7F"/>
                </a:solidFill>
              </a:rPr>
              <a:t>QR</a:t>
            </a:r>
            <a:r>
              <a:rPr lang="en-US" sz="1800" dirty="0" smtClean="0">
                <a:solidFill>
                  <a:srgbClr val="0A3F7F"/>
                </a:solidFill>
              </a:rPr>
              <a:t> code</a:t>
            </a:r>
          </a:p>
          <a:p>
            <a:pPr marL="342900" indent="-342900" algn="just">
              <a:lnSpc>
                <a:spcPct val="150000"/>
              </a:lnSpc>
              <a:buFont typeface="Wingdings" panose="05000000000000000000" pitchFamily="2" charset="2"/>
              <a:buChar char="Ø"/>
            </a:pPr>
            <a:r>
              <a:rPr lang="en-US" sz="1800" dirty="0" err="1" smtClean="0">
                <a:solidFill>
                  <a:srgbClr val="0A3F7F"/>
                </a:solidFill>
              </a:rPr>
              <a:t>Kết</a:t>
            </a:r>
            <a:r>
              <a:rPr lang="en-US" sz="1800" dirty="0" smtClean="0">
                <a:solidFill>
                  <a:srgbClr val="0A3F7F"/>
                </a:solidFill>
              </a:rPr>
              <a:t> </a:t>
            </a:r>
            <a:r>
              <a:rPr lang="en-US" sz="1800" dirty="0" err="1" smtClean="0">
                <a:solidFill>
                  <a:srgbClr val="0A3F7F"/>
                </a:solidFill>
              </a:rPr>
              <a:t>nối</a:t>
            </a:r>
            <a:r>
              <a:rPr lang="en-US" sz="1800" dirty="0" smtClean="0">
                <a:solidFill>
                  <a:srgbClr val="0A3F7F"/>
                </a:solidFill>
              </a:rPr>
              <a:t>, l</a:t>
            </a:r>
            <a:r>
              <a:rPr lang="vi-VN" sz="1800" dirty="0" smtClean="0">
                <a:solidFill>
                  <a:srgbClr val="0A3F7F"/>
                </a:solidFill>
              </a:rPr>
              <a:t>iên </a:t>
            </a:r>
            <a:r>
              <a:rPr lang="vi-VN" sz="1800" dirty="0">
                <a:solidFill>
                  <a:srgbClr val="0A3F7F"/>
                </a:solidFill>
              </a:rPr>
              <a:t>thông thanh toán </a:t>
            </a:r>
            <a:r>
              <a:rPr lang="en-US" sz="1800" dirty="0" err="1" smtClean="0">
                <a:solidFill>
                  <a:srgbClr val="0A3F7F"/>
                </a:solidFill>
              </a:rPr>
              <a:t>bằng</a:t>
            </a:r>
            <a:r>
              <a:rPr lang="en-US" sz="1800" dirty="0" smtClean="0">
                <a:solidFill>
                  <a:srgbClr val="0A3F7F"/>
                </a:solidFill>
              </a:rPr>
              <a:t> QR code </a:t>
            </a:r>
            <a:r>
              <a:rPr lang="vi-VN" sz="1800" dirty="0" smtClean="0">
                <a:solidFill>
                  <a:srgbClr val="0A3F7F"/>
                </a:solidFill>
              </a:rPr>
              <a:t>giữa </a:t>
            </a:r>
            <a:r>
              <a:rPr lang="vi-VN" sz="1800" dirty="0">
                <a:solidFill>
                  <a:srgbClr val="0A3F7F"/>
                </a:solidFill>
              </a:rPr>
              <a:t>các </a:t>
            </a:r>
            <a:r>
              <a:rPr lang="vi-VN" sz="1800" dirty="0" smtClean="0">
                <a:solidFill>
                  <a:srgbClr val="0A3F7F"/>
                </a:solidFill>
              </a:rPr>
              <a:t>Ngân </a:t>
            </a:r>
            <a:r>
              <a:rPr lang="vi-VN" sz="1800" dirty="0">
                <a:solidFill>
                  <a:srgbClr val="0A3F7F"/>
                </a:solidFill>
              </a:rPr>
              <a:t>hàng và trung gian thanh </a:t>
            </a:r>
            <a:r>
              <a:rPr lang="vi-VN" sz="1800" dirty="0" smtClean="0">
                <a:solidFill>
                  <a:srgbClr val="0A3F7F"/>
                </a:solidFill>
              </a:rPr>
              <a:t>toán</a:t>
            </a:r>
            <a:endParaRPr lang="en-US" sz="1800" dirty="0">
              <a:solidFill>
                <a:srgbClr val="0A3F7F"/>
              </a:solidFill>
            </a:endParaRPr>
          </a:p>
        </p:txBody>
      </p:sp>
      <p:sp>
        <p:nvSpPr>
          <p:cNvPr id="5" name="Rectangle 4"/>
          <p:cNvSpPr/>
          <p:nvPr/>
        </p:nvSpPr>
        <p:spPr>
          <a:xfrm>
            <a:off x="624453" y="3318868"/>
            <a:ext cx="5904236" cy="3250121"/>
          </a:xfrm>
          <a:prstGeom prst="rect">
            <a:avLst/>
          </a:prstGeom>
        </p:spPr>
        <p:txBody>
          <a:bodyPr wrap="square">
            <a:spAutoFit/>
          </a:bodyPr>
          <a:lstStyle/>
          <a:p>
            <a:pPr algn="just">
              <a:lnSpc>
                <a:spcPct val="120000"/>
              </a:lnSpc>
            </a:pPr>
            <a:r>
              <a:rPr lang="en-US" sz="1800" b="1" dirty="0" err="1">
                <a:solidFill>
                  <a:srgbClr val="0A3F7F"/>
                </a:solidFill>
              </a:rPr>
              <a:t>Lợi</a:t>
            </a:r>
            <a:r>
              <a:rPr lang="en-US" sz="1800" b="1" dirty="0">
                <a:solidFill>
                  <a:srgbClr val="0A3F7F"/>
                </a:solidFill>
              </a:rPr>
              <a:t> </a:t>
            </a:r>
            <a:r>
              <a:rPr lang="en-US" sz="1800" b="1" dirty="0" err="1" smtClean="0">
                <a:solidFill>
                  <a:srgbClr val="0A3F7F"/>
                </a:solidFill>
              </a:rPr>
              <a:t>ích</a:t>
            </a:r>
            <a:r>
              <a:rPr lang="en-US" sz="1800" b="1" dirty="0" smtClean="0">
                <a:solidFill>
                  <a:srgbClr val="0A3F7F"/>
                </a:solidFill>
              </a:rPr>
              <a:t>:</a:t>
            </a:r>
            <a:endParaRPr lang="en-US" sz="1800" b="1" dirty="0">
              <a:solidFill>
                <a:srgbClr val="0A3F7F"/>
              </a:solidFill>
            </a:endParaRPr>
          </a:p>
          <a:p>
            <a:pPr marL="342900" indent="-342900" algn="just">
              <a:lnSpc>
                <a:spcPct val="150000"/>
              </a:lnSpc>
              <a:buFont typeface="Wingdings" panose="05000000000000000000" pitchFamily="2" charset="2"/>
              <a:buChar char="Ø"/>
            </a:pPr>
            <a:r>
              <a:rPr lang="en-US" sz="1800" dirty="0" err="1" smtClean="0">
                <a:solidFill>
                  <a:srgbClr val="0A3F7F"/>
                </a:solidFill>
              </a:rPr>
              <a:t>Đáp</a:t>
            </a:r>
            <a:r>
              <a:rPr lang="en-US" sz="1800" dirty="0" smtClean="0">
                <a:solidFill>
                  <a:srgbClr val="0A3F7F"/>
                </a:solidFill>
              </a:rPr>
              <a:t> </a:t>
            </a:r>
            <a:r>
              <a:rPr lang="en-US" sz="1800" dirty="0" err="1" smtClean="0">
                <a:solidFill>
                  <a:srgbClr val="0A3F7F"/>
                </a:solidFill>
              </a:rPr>
              <a:t>ứng</a:t>
            </a:r>
            <a:r>
              <a:rPr lang="en-US" sz="1800" dirty="0" smtClean="0">
                <a:solidFill>
                  <a:srgbClr val="0A3F7F"/>
                </a:solidFill>
              </a:rPr>
              <a:t> </a:t>
            </a:r>
            <a:r>
              <a:rPr lang="en-US" sz="1800" dirty="0" err="1" smtClean="0">
                <a:solidFill>
                  <a:srgbClr val="0A3F7F"/>
                </a:solidFill>
              </a:rPr>
              <a:t>nhu</a:t>
            </a:r>
            <a:r>
              <a:rPr lang="en-US" sz="1800" dirty="0" smtClean="0">
                <a:solidFill>
                  <a:srgbClr val="0A3F7F"/>
                </a:solidFill>
              </a:rPr>
              <a:t> </a:t>
            </a:r>
            <a:r>
              <a:rPr lang="en-US" sz="1800" dirty="0" err="1" smtClean="0">
                <a:solidFill>
                  <a:srgbClr val="0A3F7F"/>
                </a:solidFill>
              </a:rPr>
              <a:t>cầu</a:t>
            </a:r>
            <a:r>
              <a:rPr lang="en-US" sz="1800" dirty="0" smtClean="0">
                <a:solidFill>
                  <a:srgbClr val="0A3F7F"/>
                </a:solidFill>
              </a:rPr>
              <a:t> </a:t>
            </a:r>
            <a:r>
              <a:rPr lang="en-US" sz="1800" dirty="0" err="1" smtClean="0">
                <a:solidFill>
                  <a:srgbClr val="0A3F7F"/>
                </a:solidFill>
              </a:rPr>
              <a:t>liên</a:t>
            </a:r>
            <a:r>
              <a:rPr lang="en-US" sz="1800" dirty="0" smtClean="0">
                <a:solidFill>
                  <a:srgbClr val="0A3F7F"/>
                </a:solidFill>
              </a:rPr>
              <a:t> </a:t>
            </a:r>
            <a:r>
              <a:rPr lang="en-US" sz="1800" dirty="0" err="1" smtClean="0">
                <a:solidFill>
                  <a:srgbClr val="0A3F7F"/>
                </a:solidFill>
              </a:rPr>
              <a:t>thông</a:t>
            </a:r>
            <a:r>
              <a:rPr lang="en-US" sz="1800" dirty="0" smtClean="0">
                <a:solidFill>
                  <a:srgbClr val="0A3F7F"/>
                </a:solidFill>
              </a:rPr>
              <a:t> </a:t>
            </a:r>
            <a:r>
              <a:rPr lang="en-US" sz="1800" dirty="0" err="1" smtClean="0">
                <a:solidFill>
                  <a:srgbClr val="0A3F7F"/>
                </a:solidFill>
              </a:rPr>
              <a:t>thanh</a:t>
            </a:r>
            <a:r>
              <a:rPr lang="en-US" sz="1800" dirty="0" smtClean="0">
                <a:solidFill>
                  <a:srgbClr val="0A3F7F"/>
                </a:solidFill>
              </a:rPr>
              <a:t> </a:t>
            </a:r>
            <a:r>
              <a:rPr lang="en-US" sz="1800" dirty="0" err="1" smtClean="0">
                <a:solidFill>
                  <a:srgbClr val="0A3F7F"/>
                </a:solidFill>
              </a:rPr>
              <a:t>toán</a:t>
            </a:r>
            <a:r>
              <a:rPr lang="en-US" sz="1800" dirty="0" smtClean="0">
                <a:solidFill>
                  <a:srgbClr val="0A3F7F"/>
                </a:solidFill>
              </a:rPr>
              <a:t> QR code, </a:t>
            </a:r>
            <a:r>
              <a:rPr lang="en-US" sz="1800" dirty="0" err="1" smtClean="0">
                <a:solidFill>
                  <a:srgbClr val="0A3F7F"/>
                </a:solidFill>
              </a:rPr>
              <a:t>mở</a:t>
            </a:r>
            <a:r>
              <a:rPr lang="en-US" sz="1800" dirty="0" smtClean="0">
                <a:solidFill>
                  <a:srgbClr val="0A3F7F"/>
                </a:solidFill>
              </a:rPr>
              <a:t> </a:t>
            </a:r>
            <a:r>
              <a:rPr lang="en-US" sz="1800" dirty="0" err="1" smtClean="0">
                <a:solidFill>
                  <a:srgbClr val="0A3F7F"/>
                </a:solidFill>
              </a:rPr>
              <a:t>rộng</a:t>
            </a:r>
            <a:r>
              <a:rPr lang="en-US" sz="1800" dirty="0" smtClean="0">
                <a:solidFill>
                  <a:srgbClr val="0A3F7F"/>
                </a:solidFill>
              </a:rPr>
              <a:t> </a:t>
            </a:r>
            <a:r>
              <a:rPr lang="en-US" sz="1800" dirty="0" err="1" smtClean="0">
                <a:solidFill>
                  <a:srgbClr val="0A3F7F"/>
                </a:solidFill>
              </a:rPr>
              <a:t>mạng</a:t>
            </a:r>
            <a:r>
              <a:rPr lang="en-US" sz="1800" dirty="0" smtClean="0">
                <a:solidFill>
                  <a:srgbClr val="0A3F7F"/>
                </a:solidFill>
              </a:rPr>
              <a:t> </a:t>
            </a:r>
            <a:r>
              <a:rPr lang="en-US" sz="1800" dirty="0" err="1" smtClean="0">
                <a:solidFill>
                  <a:srgbClr val="0A3F7F"/>
                </a:solidFill>
              </a:rPr>
              <a:t>lưới</a:t>
            </a:r>
            <a:r>
              <a:rPr lang="en-US" sz="1800" dirty="0" smtClean="0">
                <a:solidFill>
                  <a:srgbClr val="0A3F7F"/>
                </a:solidFill>
              </a:rPr>
              <a:t> </a:t>
            </a:r>
            <a:r>
              <a:rPr lang="en-US" sz="1800" dirty="0" err="1" smtClean="0">
                <a:solidFill>
                  <a:srgbClr val="0A3F7F"/>
                </a:solidFill>
              </a:rPr>
              <a:t>của</a:t>
            </a:r>
            <a:r>
              <a:rPr lang="en-US" sz="1800" dirty="0" smtClean="0">
                <a:solidFill>
                  <a:srgbClr val="0A3F7F"/>
                </a:solidFill>
              </a:rPr>
              <a:t> </a:t>
            </a:r>
            <a:r>
              <a:rPr lang="en-US" sz="1800" dirty="0" err="1" smtClean="0">
                <a:solidFill>
                  <a:srgbClr val="0A3F7F"/>
                </a:solidFill>
              </a:rPr>
              <a:t>các</a:t>
            </a:r>
            <a:r>
              <a:rPr lang="en-US" sz="1800" dirty="0" smtClean="0">
                <a:solidFill>
                  <a:srgbClr val="0A3F7F"/>
                </a:solidFill>
              </a:rPr>
              <a:t> </a:t>
            </a:r>
            <a:r>
              <a:rPr lang="en-US" sz="1800" dirty="0" err="1" smtClean="0">
                <a:solidFill>
                  <a:srgbClr val="0A3F7F"/>
                </a:solidFill>
              </a:rPr>
              <a:t>ngân</a:t>
            </a:r>
            <a:r>
              <a:rPr lang="en-US" sz="1800" dirty="0" smtClean="0">
                <a:solidFill>
                  <a:srgbClr val="0A3F7F"/>
                </a:solidFill>
              </a:rPr>
              <a:t> </a:t>
            </a:r>
            <a:r>
              <a:rPr lang="en-US" sz="1800" dirty="0" err="1" smtClean="0">
                <a:solidFill>
                  <a:srgbClr val="0A3F7F"/>
                </a:solidFill>
              </a:rPr>
              <a:t>hàng</a:t>
            </a:r>
            <a:r>
              <a:rPr lang="en-US" sz="1800" dirty="0" smtClean="0">
                <a:solidFill>
                  <a:srgbClr val="0A3F7F"/>
                </a:solidFill>
              </a:rPr>
              <a:t> </a:t>
            </a:r>
            <a:r>
              <a:rPr lang="en-US" sz="1800" dirty="0" err="1" smtClean="0">
                <a:solidFill>
                  <a:srgbClr val="0A3F7F"/>
                </a:solidFill>
              </a:rPr>
              <a:t>và</a:t>
            </a:r>
            <a:r>
              <a:rPr lang="en-US" sz="1800" dirty="0" smtClean="0">
                <a:solidFill>
                  <a:srgbClr val="0A3F7F"/>
                </a:solidFill>
              </a:rPr>
              <a:t> TGTT</a:t>
            </a:r>
          </a:p>
          <a:p>
            <a:pPr marL="342900" indent="-342900" algn="just">
              <a:lnSpc>
                <a:spcPct val="150000"/>
              </a:lnSpc>
              <a:buFont typeface="Wingdings" panose="05000000000000000000" pitchFamily="2" charset="2"/>
              <a:buChar char="Ø"/>
            </a:pPr>
            <a:r>
              <a:rPr lang="en-US" sz="1800" dirty="0" err="1" smtClean="0">
                <a:solidFill>
                  <a:srgbClr val="0A3F7F"/>
                </a:solidFill>
              </a:rPr>
              <a:t>Đáp</a:t>
            </a:r>
            <a:r>
              <a:rPr lang="en-US" sz="1800" dirty="0" smtClean="0">
                <a:solidFill>
                  <a:srgbClr val="0A3F7F"/>
                </a:solidFill>
              </a:rPr>
              <a:t> </a:t>
            </a:r>
            <a:r>
              <a:rPr lang="en-US" sz="1800" dirty="0" err="1" smtClean="0">
                <a:solidFill>
                  <a:srgbClr val="0A3F7F"/>
                </a:solidFill>
              </a:rPr>
              <a:t>ứng</a:t>
            </a:r>
            <a:r>
              <a:rPr lang="en-US" sz="1800" dirty="0" smtClean="0">
                <a:solidFill>
                  <a:srgbClr val="0A3F7F"/>
                </a:solidFill>
              </a:rPr>
              <a:t> </a:t>
            </a:r>
            <a:r>
              <a:rPr lang="en-US" sz="1800" dirty="0" err="1" smtClean="0">
                <a:solidFill>
                  <a:srgbClr val="0A3F7F"/>
                </a:solidFill>
              </a:rPr>
              <a:t>nhu</a:t>
            </a:r>
            <a:r>
              <a:rPr lang="en-US" sz="1800" dirty="0" smtClean="0">
                <a:solidFill>
                  <a:srgbClr val="0A3F7F"/>
                </a:solidFill>
              </a:rPr>
              <a:t> </a:t>
            </a:r>
            <a:r>
              <a:rPr lang="en-US" sz="1800" dirty="0" err="1" smtClean="0">
                <a:solidFill>
                  <a:srgbClr val="0A3F7F"/>
                </a:solidFill>
              </a:rPr>
              <a:t>cầu</a:t>
            </a:r>
            <a:r>
              <a:rPr lang="en-US" sz="1800" dirty="0" smtClean="0">
                <a:solidFill>
                  <a:srgbClr val="0A3F7F"/>
                </a:solidFill>
              </a:rPr>
              <a:t> </a:t>
            </a:r>
            <a:r>
              <a:rPr lang="en-US" sz="1800" dirty="0" err="1" smtClean="0">
                <a:solidFill>
                  <a:srgbClr val="0A3F7F"/>
                </a:solidFill>
              </a:rPr>
              <a:t>thanh</a:t>
            </a:r>
            <a:r>
              <a:rPr lang="en-US" sz="1800" dirty="0" smtClean="0">
                <a:solidFill>
                  <a:srgbClr val="0A3F7F"/>
                </a:solidFill>
              </a:rPr>
              <a:t> </a:t>
            </a:r>
            <a:r>
              <a:rPr lang="en-US" sz="1800" dirty="0" err="1" smtClean="0">
                <a:solidFill>
                  <a:srgbClr val="0A3F7F"/>
                </a:solidFill>
              </a:rPr>
              <a:t>toán</a:t>
            </a:r>
            <a:r>
              <a:rPr lang="en-US" sz="1800" dirty="0" smtClean="0">
                <a:solidFill>
                  <a:srgbClr val="0A3F7F"/>
                </a:solidFill>
              </a:rPr>
              <a:t> </a:t>
            </a:r>
            <a:r>
              <a:rPr lang="en-US" sz="1800" dirty="0" err="1" smtClean="0">
                <a:solidFill>
                  <a:srgbClr val="0A3F7F"/>
                </a:solidFill>
              </a:rPr>
              <a:t>nhanh</a:t>
            </a:r>
            <a:r>
              <a:rPr lang="en-US" sz="1800" dirty="0" smtClean="0">
                <a:solidFill>
                  <a:srgbClr val="0A3F7F"/>
                </a:solidFill>
              </a:rPr>
              <a:t> </a:t>
            </a:r>
            <a:r>
              <a:rPr lang="en-US" sz="1800" dirty="0" err="1" smtClean="0">
                <a:solidFill>
                  <a:srgbClr val="0A3F7F"/>
                </a:solidFill>
              </a:rPr>
              <a:t>chóng</a:t>
            </a:r>
            <a:r>
              <a:rPr lang="en-US" sz="1800" dirty="0" smtClean="0">
                <a:solidFill>
                  <a:srgbClr val="0A3F7F"/>
                </a:solidFill>
              </a:rPr>
              <a:t>, </a:t>
            </a:r>
            <a:r>
              <a:rPr lang="en-US" sz="1800" dirty="0" err="1" smtClean="0">
                <a:solidFill>
                  <a:srgbClr val="0A3F7F"/>
                </a:solidFill>
              </a:rPr>
              <a:t>đơn</a:t>
            </a:r>
            <a:r>
              <a:rPr lang="en-US" sz="1800" dirty="0" smtClean="0">
                <a:solidFill>
                  <a:srgbClr val="0A3F7F"/>
                </a:solidFill>
              </a:rPr>
              <a:t> </a:t>
            </a:r>
            <a:r>
              <a:rPr lang="en-US" sz="1800" dirty="0" err="1" smtClean="0">
                <a:solidFill>
                  <a:srgbClr val="0A3F7F"/>
                </a:solidFill>
              </a:rPr>
              <a:t>giản</a:t>
            </a:r>
            <a:r>
              <a:rPr lang="en-US" sz="1800" dirty="0" smtClean="0">
                <a:solidFill>
                  <a:srgbClr val="0A3F7F"/>
                </a:solidFill>
              </a:rPr>
              <a:t> </a:t>
            </a:r>
            <a:r>
              <a:rPr lang="en-US" sz="1800" dirty="0" err="1" smtClean="0">
                <a:solidFill>
                  <a:srgbClr val="0A3F7F"/>
                </a:solidFill>
              </a:rPr>
              <a:t>của</a:t>
            </a:r>
            <a:r>
              <a:rPr lang="en-US" sz="1800" dirty="0" smtClean="0">
                <a:solidFill>
                  <a:srgbClr val="0A3F7F"/>
                </a:solidFill>
              </a:rPr>
              <a:t> </a:t>
            </a:r>
            <a:r>
              <a:rPr lang="en-US" sz="1800" dirty="0" err="1" smtClean="0">
                <a:solidFill>
                  <a:srgbClr val="0A3F7F"/>
                </a:solidFill>
              </a:rPr>
              <a:t>khách</a:t>
            </a:r>
            <a:r>
              <a:rPr lang="en-US" sz="1800" dirty="0" smtClean="0">
                <a:solidFill>
                  <a:srgbClr val="0A3F7F"/>
                </a:solidFill>
              </a:rPr>
              <a:t> </a:t>
            </a:r>
            <a:r>
              <a:rPr lang="en-US" sz="1800" dirty="0" err="1" smtClean="0">
                <a:solidFill>
                  <a:srgbClr val="0A3F7F"/>
                </a:solidFill>
              </a:rPr>
              <a:t>hàng</a:t>
            </a:r>
            <a:r>
              <a:rPr lang="en-US" sz="1800" dirty="0" smtClean="0">
                <a:solidFill>
                  <a:srgbClr val="0A3F7F"/>
                </a:solidFill>
              </a:rPr>
              <a:t>.</a:t>
            </a:r>
            <a:endParaRPr lang="en-US" sz="1800" dirty="0">
              <a:solidFill>
                <a:srgbClr val="0A3F7F"/>
              </a:solidFill>
            </a:endParaRPr>
          </a:p>
          <a:p>
            <a:pPr marL="342900" indent="-342900" algn="just">
              <a:lnSpc>
                <a:spcPct val="150000"/>
              </a:lnSpc>
              <a:buFont typeface="Wingdings" panose="05000000000000000000" pitchFamily="2" charset="2"/>
              <a:buChar char="Ø"/>
            </a:pPr>
            <a:r>
              <a:rPr lang="en-US" sz="1800" dirty="0" err="1" smtClean="0">
                <a:solidFill>
                  <a:srgbClr val="0A3F7F"/>
                </a:solidFill>
              </a:rPr>
              <a:t>Tiết</a:t>
            </a:r>
            <a:r>
              <a:rPr lang="en-US" sz="1800" dirty="0" smtClean="0">
                <a:solidFill>
                  <a:srgbClr val="0A3F7F"/>
                </a:solidFill>
              </a:rPr>
              <a:t> </a:t>
            </a:r>
            <a:r>
              <a:rPr lang="en-US" sz="1800" dirty="0" err="1" smtClean="0">
                <a:solidFill>
                  <a:srgbClr val="0A3F7F"/>
                </a:solidFill>
              </a:rPr>
              <a:t>kiệm</a:t>
            </a:r>
            <a:r>
              <a:rPr lang="en-US" sz="1800" dirty="0" smtClean="0">
                <a:solidFill>
                  <a:srgbClr val="0A3F7F"/>
                </a:solidFill>
              </a:rPr>
              <a:t> </a:t>
            </a:r>
            <a:r>
              <a:rPr lang="en-US" sz="1800" dirty="0" err="1" smtClean="0">
                <a:solidFill>
                  <a:srgbClr val="0A3F7F"/>
                </a:solidFill>
              </a:rPr>
              <a:t>nguồn</a:t>
            </a:r>
            <a:r>
              <a:rPr lang="en-US" sz="1800" dirty="0" smtClean="0">
                <a:solidFill>
                  <a:srgbClr val="0A3F7F"/>
                </a:solidFill>
              </a:rPr>
              <a:t> </a:t>
            </a:r>
            <a:r>
              <a:rPr lang="en-US" sz="1800" dirty="0" err="1" smtClean="0">
                <a:solidFill>
                  <a:srgbClr val="0A3F7F"/>
                </a:solidFill>
              </a:rPr>
              <a:t>lực</a:t>
            </a:r>
            <a:r>
              <a:rPr lang="en-US" sz="1800" dirty="0" smtClean="0">
                <a:solidFill>
                  <a:srgbClr val="0A3F7F"/>
                </a:solidFill>
              </a:rPr>
              <a:t> </a:t>
            </a:r>
            <a:r>
              <a:rPr lang="en-US" sz="1800" dirty="0" err="1" smtClean="0">
                <a:solidFill>
                  <a:srgbClr val="0A3F7F"/>
                </a:solidFill>
              </a:rPr>
              <a:t>phát</a:t>
            </a:r>
            <a:r>
              <a:rPr lang="en-US" sz="1800" dirty="0" smtClean="0">
                <a:solidFill>
                  <a:srgbClr val="0A3F7F"/>
                </a:solidFill>
              </a:rPr>
              <a:t> </a:t>
            </a:r>
            <a:r>
              <a:rPr lang="en-US" sz="1800" dirty="0" err="1" smtClean="0">
                <a:solidFill>
                  <a:srgbClr val="0A3F7F"/>
                </a:solidFill>
              </a:rPr>
              <a:t>triển</a:t>
            </a:r>
            <a:r>
              <a:rPr lang="en-US" sz="1800" dirty="0" smtClean="0">
                <a:solidFill>
                  <a:srgbClr val="0A3F7F"/>
                </a:solidFill>
              </a:rPr>
              <a:t>, </a:t>
            </a:r>
            <a:r>
              <a:rPr lang="en-US" sz="1800" dirty="0" err="1" smtClean="0">
                <a:solidFill>
                  <a:srgbClr val="0A3F7F"/>
                </a:solidFill>
              </a:rPr>
              <a:t>mở</a:t>
            </a:r>
            <a:r>
              <a:rPr lang="en-US" sz="1800" dirty="0" smtClean="0">
                <a:solidFill>
                  <a:srgbClr val="0A3F7F"/>
                </a:solidFill>
              </a:rPr>
              <a:t> </a:t>
            </a:r>
            <a:r>
              <a:rPr lang="en-US" sz="1800" dirty="0" err="1" smtClean="0">
                <a:solidFill>
                  <a:srgbClr val="0A3F7F"/>
                </a:solidFill>
              </a:rPr>
              <a:t>rộng</a:t>
            </a:r>
            <a:r>
              <a:rPr lang="en-US" sz="1800" dirty="0" smtClean="0">
                <a:solidFill>
                  <a:srgbClr val="0A3F7F"/>
                </a:solidFill>
              </a:rPr>
              <a:t> </a:t>
            </a:r>
            <a:r>
              <a:rPr lang="en-US" sz="1800" dirty="0" err="1" smtClean="0">
                <a:solidFill>
                  <a:srgbClr val="0A3F7F"/>
                </a:solidFill>
              </a:rPr>
              <a:t>dịch</a:t>
            </a:r>
            <a:r>
              <a:rPr lang="en-US" sz="1800" dirty="0" smtClean="0">
                <a:solidFill>
                  <a:srgbClr val="0A3F7F"/>
                </a:solidFill>
              </a:rPr>
              <a:t> </a:t>
            </a:r>
            <a:r>
              <a:rPr lang="en-US" sz="1800" dirty="0" err="1" smtClean="0">
                <a:solidFill>
                  <a:srgbClr val="0A3F7F"/>
                </a:solidFill>
              </a:rPr>
              <a:t>vụ</a:t>
            </a:r>
            <a:r>
              <a:rPr lang="en-US" sz="1800" dirty="0" smtClean="0">
                <a:solidFill>
                  <a:srgbClr val="0A3F7F"/>
                </a:solidFill>
              </a:rPr>
              <a:t> </a:t>
            </a:r>
            <a:r>
              <a:rPr lang="en-US" sz="1800" dirty="0" err="1" smtClean="0">
                <a:solidFill>
                  <a:srgbClr val="0A3F7F"/>
                </a:solidFill>
              </a:rPr>
              <a:t>cho</a:t>
            </a:r>
            <a:r>
              <a:rPr lang="en-US" sz="1800" dirty="0" smtClean="0">
                <a:solidFill>
                  <a:srgbClr val="0A3F7F"/>
                </a:solidFill>
              </a:rPr>
              <a:t> </a:t>
            </a:r>
            <a:r>
              <a:rPr lang="en-US" sz="1800" dirty="0" err="1" smtClean="0">
                <a:solidFill>
                  <a:srgbClr val="0A3F7F"/>
                </a:solidFill>
              </a:rPr>
              <a:t>các</a:t>
            </a:r>
            <a:r>
              <a:rPr lang="vi-VN" sz="1800" dirty="0" smtClean="0">
                <a:solidFill>
                  <a:srgbClr val="0A3F7F"/>
                </a:solidFill>
              </a:rPr>
              <a:t> </a:t>
            </a:r>
            <a:r>
              <a:rPr lang="vi-VN" sz="1800" dirty="0">
                <a:solidFill>
                  <a:srgbClr val="0A3F7F"/>
                </a:solidFill>
              </a:rPr>
              <a:t>Ngân hàng và </a:t>
            </a:r>
            <a:r>
              <a:rPr lang="vi-VN" sz="1800" dirty="0" smtClean="0">
                <a:solidFill>
                  <a:srgbClr val="0A3F7F"/>
                </a:solidFill>
              </a:rPr>
              <a:t>TGTT</a:t>
            </a:r>
            <a:endParaRPr lang="en-US" sz="1800" dirty="0" smtClean="0">
              <a:solidFill>
                <a:srgbClr val="0A3F7F"/>
              </a:solidFill>
            </a:endParaRPr>
          </a:p>
          <a:p>
            <a:pPr algn="just">
              <a:lnSpc>
                <a:spcPct val="120000"/>
              </a:lnSpc>
            </a:pPr>
            <a:endParaRPr lang="en-US" sz="1800" dirty="0">
              <a:solidFill>
                <a:srgbClr val="0A3F7F"/>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8113" y="4038576"/>
            <a:ext cx="1615621" cy="1006919"/>
          </a:xfrm>
          <a:prstGeom prst="rect">
            <a:avLst/>
          </a:prstGeom>
        </p:spPr>
      </p:pic>
      <p:sp>
        <p:nvSpPr>
          <p:cNvPr id="13" name="TextBox 12"/>
          <p:cNvSpPr txBox="1"/>
          <p:nvPr/>
        </p:nvSpPr>
        <p:spPr>
          <a:xfrm>
            <a:off x="6802326" y="4038576"/>
            <a:ext cx="1962150" cy="461665"/>
          </a:xfrm>
          <a:prstGeom prst="rect">
            <a:avLst/>
          </a:prstGeom>
          <a:solidFill>
            <a:schemeClr val="accent1">
              <a:lumMod val="40000"/>
              <a:lumOff val="6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1200" b="1" dirty="0" err="1" smtClean="0">
                <a:solidFill>
                  <a:schemeClr val="accent1">
                    <a:lumMod val="50000"/>
                  </a:schemeClr>
                </a:solidFill>
              </a:rPr>
              <a:t>Ứng</a:t>
            </a:r>
            <a:r>
              <a:rPr lang="en-US" sz="1200" b="1" dirty="0" smtClean="0">
                <a:solidFill>
                  <a:schemeClr val="accent1">
                    <a:lumMod val="50000"/>
                  </a:schemeClr>
                </a:solidFill>
              </a:rPr>
              <a:t> </a:t>
            </a:r>
            <a:r>
              <a:rPr lang="en-US" sz="1200" b="1" dirty="0" err="1" smtClean="0">
                <a:solidFill>
                  <a:schemeClr val="accent1">
                    <a:lumMod val="50000"/>
                  </a:schemeClr>
                </a:solidFill>
              </a:rPr>
              <a:t>dụng</a:t>
            </a:r>
            <a:endParaRPr lang="en-US" sz="1200" b="1" dirty="0" smtClean="0">
              <a:solidFill>
                <a:schemeClr val="accent1">
                  <a:lumMod val="50000"/>
                </a:schemeClr>
              </a:solidFill>
            </a:endParaRPr>
          </a:p>
          <a:p>
            <a:pPr algn="ctr"/>
            <a:r>
              <a:rPr lang="en-US" sz="1200" b="1" dirty="0" smtClean="0">
                <a:solidFill>
                  <a:schemeClr val="accent1">
                    <a:lumMod val="50000"/>
                  </a:schemeClr>
                </a:solidFill>
              </a:rPr>
              <a:t>Mobile banking </a:t>
            </a:r>
            <a:r>
              <a:rPr lang="en-US" sz="1200" b="1" dirty="0" err="1" smtClean="0">
                <a:solidFill>
                  <a:schemeClr val="accent1">
                    <a:lumMod val="50000"/>
                  </a:schemeClr>
                </a:solidFill>
              </a:rPr>
              <a:t>của</a:t>
            </a:r>
            <a:r>
              <a:rPr lang="en-US" sz="1200" b="1" dirty="0" smtClean="0">
                <a:solidFill>
                  <a:schemeClr val="accent1">
                    <a:lumMod val="50000"/>
                  </a:schemeClr>
                </a:solidFill>
              </a:rPr>
              <a:t> NH</a:t>
            </a:r>
            <a:endParaRPr lang="en-US" sz="1200" b="1" dirty="0">
              <a:solidFill>
                <a:schemeClr val="accent1">
                  <a:lumMod val="50000"/>
                </a:schemeClr>
              </a:solidFill>
            </a:endParaRPr>
          </a:p>
        </p:txBody>
      </p:sp>
      <p:sp>
        <p:nvSpPr>
          <p:cNvPr id="14" name="TextBox 13"/>
          <p:cNvSpPr txBox="1"/>
          <p:nvPr/>
        </p:nvSpPr>
        <p:spPr>
          <a:xfrm>
            <a:off x="6802326" y="4768496"/>
            <a:ext cx="1962150" cy="276999"/>
          </a:xfrm>
          <a:prstGeom prst="rect">
            <a:avLst/>
          </a:prstGeom>
          <a:solidFill>
            <a:schemeClr val="accent1">
              <a:lumMod val="40000"/>
              <a:lumOff val="6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1200" b="1" dirty="0" err="1" smtClean="0">
                <a:solidFill>
                  <a:schemeClr val="accent1">
                    <a:lumMod val="50000"/>
                  </a:schemeClr>
                </a:solidFill>
              </a:rPr>
              <a:t>Ứng</a:t>
            </a:r>
            <a:r>
              <a:rPr lang="en-US" sz="1200" b="1" dirty="0" smtClean="0">
                <a:solidFill>
                  <a:schemeClr val="accent1">
                    <a:lumMod val="50000"/>
                  </a:schemeClr>
                </a:solidFill>
              </a:rPr>
              <a:t> </a:t>
            </a:r>
            <a:r>
              <a:rPr lang="en-US" sz="1200" b="1" dirty="0" err="1" smtClean="0">
                <a:solidFill>
                  <a:schemeClr val="accent1">
                    <a:lumMod val="50000"/>
                  </a:schemeClr>
                </a:solidFill>
              </a:rPr>
              <a:t>dụng</a:t>
            </a:r>
            <a:r>
              <a:rPr lang="en-US" sz="1200" b="1" dirty="0" smtClean="0">
                <a:solidFill>
                  <a:schemeClr val="accent1">
                    <a:lumMod val="50000"/>
                  </a:schemeClr>
                </a:solidFill>
              </a:rPr>
              <a:t> </a:t>
            </a:r>
            <a:r>
              <a:rPr lang="en-US" sz="1200" b="1" dirty="0" err="1" smtClean="0">
                <a:solidFill>
                  <a:schemeClr val="accent1">
                    <a:lumMod val="50000"/>
                  </a:schemeClr>
                </a:solidFill>
              </a:rPr>
              <a:t>của</a:t>
            </a:r>
            <a:r>
              <a:rPr lang="en-US" sz="1200" b="1" dirty="0" smtClean="0">
                <a:solidFill>
                  <a:schemeClr val="accent1">
                    <a:lumMod val="50000"/>
                  </a:schemeClr>
                </a:solidFill>
              </a:rPr>
              <a:t> TGTT</a:t>
            </a:r>
            <a:endParaRPr lang="en-US" sz="1200" b="1" dirty="0">
              <a:solidFill>
                <a:schemeClr val="accent1">
                  <a:lumMod val="50000"/>
                </a:schemeClr>
              </a:solidFill>
            </a:endParaRPr>
          </a:p>
        </p:txBody>
      </p:sp>
      <p:pic>
        <p:nvPicPr>
          <p:cNvPr id="18" name="Picture 17"/>
          <p:cNvPicPr/>
          <p:nvPr/>
        </p:nvPicPr>
        <p:blipFill rotWithShape="1">
          <a:blip r:embed="rId4"/>
          <a:srcRect l="23718" t="45895" r="65384" b="41277"/>
          <a:stretch/>
        </p:blipFill>
        <p:spPr bwMode="auto">
          <a:xfrm>
            <a:off x="624453" y="1300234"/>
            <a:ext cx="2263890" cy="1501023"/>
          </a:xfrm>
          <a:prstGeom prst="rect">
            <a:avLst/>
          </a:prstGeom>
          <a:ln>
            <a:noFill/>
          </a:ln>
          <a:extLst>
            <a:ext uri="{53640926-AAD7-44D8-BBD7-CCE9431645EC}">
              <a14:shadowObscured xmlns:a14="http://schemas.microsoft.com/office/drawing/2010/main"/>
            </a:ext>
          </a:extLst>
        </p:spPr>
      </p:pic>
      <p:sp>
        <p:nvSpPr>
          <p:cNvPr id="9" name="TextBox 8"/>
          <p:cNvSpPr txBox="1"/>
          <p:nvPr/>
        </p:nvSpPr>
        <p:spPr>
          <a:xfrm>
            <a:off x="9845923" y="5257371"/>
            <a:ext cx="941593" cy="461665"/>
          </a:xfrm>
          <a:prstGeom prst="rect">
            <a:avLst/>
          </a:prstGeom>
          <a:solidFill>
            <a:schemeClr val="accent1">
              <a:lumMod val="40000"/>
              <a:lumOff val="6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1200" b="1" dirty="0" smtClean="0">
                <a:solidFill>
                  <a:schemeClr val="accent1">
                    <a:lumMod val="50000"/>
                  </a:schemeClr>
                </a:solidFill>
              </a:rPr>
              <a:t>ĐVCNTT </a:t>
            </a:r>
            <a:r>
              <a:rPr lang="en-US" sz="1200" b="1" dirty="0" err="1" smtClean="0">
                <a:solidFill>
                  <a:schemeClr val="accent1">
                    <a:lumMod val="50000"/>
                  </a:schemeClr>
                </a:solidFill>
              </a:rPr>
              <a:t>của</a:t>
            </a:r>
            <a:r>
              <a:rPr lang="en-US" sz="1200" b="1" dirty="0" smtClean="0">
                <a:solidFill>
                  <a:schemeClr val="accent1">
                    <a:lumMod val="50000"/>
                  </a:schemeClr>
                </a:solidFill>
              </a:rPr>
              <a:t> TGTT</a:t>
            </a:r>
            <a:endParaRPr lang="en-US" sz="1200" b="1" dirty="0">
              <a:solidFill>
                <a:schemeClr val="accent1">
                  <a:lumMod val="50000"/>
                </a:schemeClr>
              </a:solidFill>
            </a:endParaRPr>
          </a:p>
        </p:txBody>
      </p:sp>
      <p:sp>
        <p:nvSpPr>
          <p:cNvPr id="11" name="TextBox 10"/>
          <p:cNvSpPr txBox="1"/>
          <p:nvPr/>
        </p:nvSpPr>
        <p:spPr>
          <a:xfrm>
            <a:off x="8808746" y="5257370"/>
            <a:ext cx="941593" cy="461665"/>
          </a:xfrm>
          <a:prstGeom prst="rect">
            <a:avLst/>
          </a:prstGeom>
          <a:solidFill>
            <a:schemeClr val="accent1">
              <a:lumMod val="40000"/>
              <a:lumOff val="6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1200" b="1" dirty="0" smtClean="0">
                <a:solidFill>
                  <a:schemeClr val="accent1">
                    <a:lumMod val="50000"/>
                  </a:schemeClr>
                </a:solidFill>
              </a:rPr>
              <a:t>ĐVCNTT </a:t>
            </a:r>
            <a:r>
              <a:rPr lang="en-US" sz="1200" b="1" dirty="0" err="1" smtClean="0">
                <a:solidFill>
                  <a:schemeClr val="accent1">
                    <a:lumMod val="50000"/>
                  </a:schemeClr>
                </a:solidFill>
              </a:rPr>
              <a:t>của</a:t>
            </a:r>
            <a:r>
              <a:rPr lang="en-US" sz="1200" b="1" dirty="0" smtClean="0">
                <a:solidFill>
                  <a:schemeClr val="accent1">
                    <a:lumMod val="50000"/>
                  </a:schemeClr>
                </a:solidFill>
              </a:rPr>
              <a:t> NH</a:t>
            </a:r>
            <a:endParaRPr lang="en-US" sz="1200" b="1" dirty="0">
              <a:solidFill>
                <a:schemeClr val="accent1">
                  <a:lumMod val="50000"/>
                </a:schemeClr>
              </a:solidFill>
            </a:endParaRPr>
          </a:p>
        </p:txBody>
      </p:sp>
    </p:spTree>
    <p:extLst>
      <p:ext uri="{BB962C8B-B14F-4D97-AF65-F5344CB8AC3E}">
        <p14:creationId xmlns:p14="http://schemas.microsoft.com/office/powerpoint/2010/main" val="15994156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77723" y="132968"/>
            <a:ext cx="9875520" cy="722436"/>
          </a:xfrm>
        </p:spPr>
        <p:txBody>
          <a:bodyPr>
            <a:normAutofit/>
          </a:bodyPr>
          <a:lstStyle/>
          <a:p>
            <a:r>
              <a:rPr lang="en-AU" sz="3000" dirty="0" err="1" smtClean="0">
                <a:solidFill>
                  <a:schemeClr val="bg1"/>
                </a:solidFill>
              </a:rPr>
              <a:t>Dự</a:t>
            </a:r>
            <a:r>
              <a:rPr lang="en-AU" sz="3000" dirty="0" smtClean="0">
                <a:solidFill>
                  <a:schemeClr val="bg1"/>
                </a:solidFill>
              </a:rPr>
              <a:t> </a:t>
            </a:r>
            <a:r>
              <a:rPr lang="en-AU" sz="3000" dirty="0" err="1" smtClean="0">
                <a:solidFill>
                  <a:schemeClr val="bg1"/>
                </a:solidFill>
              </a:rPr>
              <a:t>án</a:t>
            </a:r>
            <a:r>
              <a:rPr lang="en-AU" sz="3000" dirty="0" smtClean="0">
                <a:solidFill>
                  <a:schemeClr val="bg1"/>
                </a:solidFill>
              </a:rPr>
              <a:t> </a:t>
            </a:r>
            <a:r>
              <a:rPr lang="en-AU" sz="3000" dirty="0" err="1" smtClean="0">
                <a:solidFill>
                  <a:schemeClr val="bg1"/>
                </a:solidFill>
              </a:rPr>
              <a:t>đang</a:t>
            </a:r>
            <a:r>
              <a:rPr lang="en-AU" sz="3000" dirty="0" smtClean="0">
                <a:solidFill>
                  <a:schemeClr val="bg1"/>
                </a:solidFill>
              </a:rPr>
              <a:t> </a:t>
            </a:r>
            <a:r>
              <a:rPr lang="en-AU" sz="3000" dirty="0" err="1" smtClean="0">
                <a:solidFill>
                  <a:schemeClr val="bg1"/>
                </a:solidFill>
              </a:rPr>
              <a:t>triển</a:t>
            </a:r>
            <a:r>
              <a:rPr lang="en-AU" sz="3000" dirty="0" smtClean="0">
                <a:solidFill>
                  <a:schemeClr val="bg1"/>
                </a:solidFill>
              </a:rPr>
              <a:t> </a:t>
            </a:r>
            <a:r>
              <a:rPr lang="en-AU" sz="3000" dirty="0" err="1" smtClean="0">
                <a:solidFill>
                  <a:schemeClr val="bg1"/>
                </a:solidFill>
              </a:rPr>
              <a:t>khai</a:t>
            </a:r>
            <a:r>
              <a:rPr lang="en-AU" sz="3000" dirty="0" smtClean="0">
                <a:solidFill>
                  <a:schemeClr val="bg1"/>
                </a:solidFill>
              </a:rPr>
              <a:t> – </a:t>
            </a:r>
            <a:r>
              <a:rPr lang="vi-VN" sz="3000" dirty="0" smtClean="0">
                <a:solidFill>
                  <a:schemeClr val="bg1"/>
                </a:solidFill>
              </a:rPr>
              <a:t>POS dùng chung</a:t>
            </a:r>
            <a:endParaRPr lang="en-AU" sz="3000" dirty="0">
              <a:solidFill>
                <a:schemeClr val="bg1"/>
              </a:solidFill>
            </a:endParaRPr>
          </a:p>
        </p:txBody>
      </p:sp>
      <p:sp>
        <p:nvSpPr>
          <p:cNvPr id="3" name="Rectangle 2"/>
          <p:cNvSpPr/>
          <p:nvPr/>
        </p:nvSpPr>
        <p:spPr>
          <a:xfrm>
            <a:off x="468605" y="1372386"/>
            <a:ext cx="10097795" cy="84789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vi-VN" sz="2000" b="1" dirty="0" smtClean="0">
                <a:solidFill>
                  <a:srgbClr val="002060"/>
                </a:solidFill>
              </a:rPr>
              <a:t>Mục tiêu:</a:t>
            </a:r>
            <a:endParaRPr lang="en-US" sz="2000" b="1" dirty="0" smtClean="0">
              <a:solidFill>
                <a:srgbClr val="002060"/>
              </a:solidFill>
            </a:endParaRPr>
          </a:p>
          <a:p>
            <a:pPr algn="just">
              <a:lnSpc>
                <a:spcPct val="150000"/>
              </a:lnSpc>
            </a:pPr>
            <a:r>
              <a:rPr lang="en-US" sz="1800" dirty="0" err="1" smtClean="0">
                <a:solidFill>
                  <a:srgbClr val="002060"/>
                </a:solidFill>
              </a:rPr>
              <a:t>Xây</a:t>
            </a:r>
            <a:r>
              <a:rPr lang="en-US" sz="1800" dirty="0" smtClean="0">
                <a:solidFill>
                  <a:srgbClr val="002060"/>
                </a:solidFill>
              </a:rPr>
              <a:t> </a:t>
            </a:r>
            <a:r>
              <a:rPr lang="en-US" sz="1800" dirty="0" err="1" smtClean="0">
                <a:solidFill>
                  <a:srgbClr val="002060"/>
                </a:solidFill>
              </a:rPr>
              <a:t>dựng</a:t>
            </a:r>
            <a:r>
              <a:rPr lang="en-US" sz="1800" dirty="0" smtClean="0">
                <a:solidFill>
                  <a:srgbClr val="002060"/>
                </a:solidFill>
              </a:rPr>
              <a:t> </a:t>
            </a:r>
            <a:r>
              <a:rPr lang="en-US" sz="1800" dirty="0" err="1" smtClean="0">
                <a:solidFill>
                  <a:srgbClr val="002060"/>
                </a:solidFill>
              </a:rPr>
              <a:t>hạ</a:t>
            </a:r>
            <a:r>
              <a:rPr lang="en-US" sz="1800" dirty="0" smtClean="0">
                <a:solidFill>
                  <a:srgbClr val="002060"/>
                </a:solidFill>
              </a:rPr>
              <a:t> </a:t>
            </a:r>
            <a:r>
              <a:rPr lang="en-US" sz="1800" dirty="0" err="1" smtClean="0">
                <a:solidFill>
                  <a:srgbClr val="002060"/>
                </a:solidFill>
              </a:rPr>
              <a:t>tầng</a:t>
            </a:r>
            <a:r>
              <a:rPr lang="en-US" sz="1800" dirty="0" smtClean="0">
                <a:solidFill>
                  <a:srgbClr val="002060"/>
                </a:solidFill>
              </a:rPr>
              <a:t> POS </a:t>
            </a:r>
            <a:r>
              <a:rPr lang="en-US" sz="1800" dirty="0" err="1" smtClean="0">
                <a:solidFill>
                  <a:srgbClr val="002060"/>
                </a:solidFill>
              </a:rPr>
              <a:t>dùng</a:t>
            </a:r>
            <a:r>
              <a:rPr lang="en-US" sz="1800" dirty="0" smtClean="0">
                <a:solidFill>
                  <a:srgbClr val="002060"/>
                </a:solidFill>
              </a:rPr>
              <a:t> </a:t>
            </a:r>
            <a:r>
              <a:rPr lang="en-US" sz="1800" dirty="0" err="1" smtClean="0">
                <a:solidFill>
                  <a:srgbClr val="002060"/>
                </a:solidFill>
              </a:rPr>
              <a:t>chung</a:t>
            </a:r>
            <a:r>
              <a:rPr lang="en-US" sz="1800" dirty="0" smtClean="0">
                <a:solidFill>
                  <a:srgbClr val="002060"/>
                </a:solidFill>
              </a:rPr>
              <a:t>, </a:t>
            </a:r>
            <a:r>
              <a:rPr lang="en-US" sz="1800" dirty="0" err="1" smtClean="0">
                <a:solidFill>
                  <a:srgbClr val="002060"/>
                </a:solidFill>
              </a:rPr>
              <a:t>giúp</a:t>
            </a:r>
            <a:r>
              <a:rPr lang="en-US" sz="1800" dirty="0" smtClean="0">
                <a:solidFill>
                  <a:srgbClr val="002060"/>
                </a:solidFill>
              </a:rPr>
              <a:t> </a:t>
            </a:r>
            <a:r>
              <a:rPr lang="en-US" sz="1800" dirty="0" err="1" smtClean="0">
                <a:solidFill>
                  <a:srgbClr val="002060"/>
                </a:solidFill>
              </a:rPr>
              <a:t>tối</a:t>
            </a:r>
            <a:r>
              <a:rPr lang="en-US" sz="1800" dirty="0" smtClean="0">
                <a:solidFill>
                  <a:srgbClr val="002060"/>
                </a:solidFill>
              </a:rPr>
              <a:t> </a:t>
            </a:r>
            <a:r>
              <a:rPr lang="en-US" sz="1800" dirty="0" err="1" smtClean="0">
                <a:solidFill>
                  <a:srgbClr val="002060"/>
                </a:solidFill>
              </a:rPr>
              <a:t>ưu</a:t>
            </a:r>
            <a:r>
              <a:rPr lang="en-US" sz="1800" dirty="0" smtClean="0">
                <a:solidFill>
                  <a:srgbClr val="002060"/>
                </a:solidFill>
              </a:rPr>
              <a:t> </a:t>
            </a:r>
            <a:r>
              <a:rPr lang="en-US" sz="1800" dirty="0" err="1" smtClean="0">
                <a:solidFill>
                  <a:srgbClr val="002060"/>
                </a:solidFill>
              </a:rPr>
              <a:t>hóa</a:t>
            </a:r>
            <a:r>
              <a:rPr lang="en-US" sz="1800" dirty="0" smtClean="0">
                <a:solidFill>
                  <a:srgbClr val="002060"/>
                </a:solidFill>
              </a:rPr>
              <a:t> </a:t>
            </a:r>
            <a:r>
              <a:rPr lang="en-US" sz="1800" dirty="0" err="1" smtClean="0">
                <a:solidFill>
                  <a:srgbClr val="002060"/>
                </a:solidFill>
              </a:rPr>
              <a:t>đầu</a:t>
            </a:r>
            <a:r>
              <a:rPr lang="en-US" sz="1800" dirty="0" smtClean="0">
                <a:solidFill>
                  <a:srgbClr val="002060"/>
                </a:solidFill>
              </a:rPr>
              <a:t> </a:t>
            </a:r>
            <a:r>
              <a:rPr lang="en-US" sz="1800" dirty="0" err="1" smtClean="0">
                <a:solidFill>
                  <a:srgbClr val="002060"/>
                </a:solidFill>
              </a:rPr>
              <a:t>tư</a:t>
            </a:r>
            <a:r>
              <a:rPr lang="en-US" sz="1800" dirty="0" smtClean="0">
                <a:solidFill>
                  <a:srgbClr val="002060"/>
                </a:solidFill>
              </a:rPr>
              <a:t> </a:t>
            </a:r>
            <a:r>
              <a:rPr lang="en-US" sz="1800" dirty="0" err="1" smtClean="0">
                <a:solidFill>
                  <a:srgbClr val="002060"/>
                </a:solidFill>
              </a:rPr>
              <a:t>của</a:t>
            </a:r>
            <a:r>
              <a:rPr lang="en-US" sz="1800" dirty="0" smtClean="0">
                <a:solidFill>
                  <a:srgbClr val="002060"/>
                </a:solidFill>
              </a:rPr>
              <a:t> </a:t>
            </a:r>
            <a:r>
              <a:rPr lang="en-US" sz="1800" dirty="0" err="1" smtClean="0">
                <a:solidFill>
                  <a:srgbClr val="002060"/>
                </a:solidFill>
              </a:rPr>
              <a:t>các</a:t>
            </a:r>
            <a:r>
              <a:rPr lang="en-US" sz="1800" dirty="0" smtClean="0">
                <a:solidFill>
                  <a:srgbClr val="002060"/>
                </a:solidFill>
              </a:rPr>
              <a:t> </a:t>
            </a:r>
            <a:r>
              <a:rPr lang="en-US" sz="1800" dirty="0" err="1" smtClean="0">
                <a:solidFill>
                  <a:srgbClr val="002060"/>
                </a:solidFill>
              </a:rPr>
              <a:t>ngân</a:t>
            </a:r>
            <a:r>
              <a:rPr lang="en-US" sz="1800" dirty="0" smtClean="0">
                <a:solidFill>
                  <a:srgbClr val="002060"/>
                </a:solidFill>
              </a:rPr>
              <a:t> </a:t>
            </a:r>
            <a:r>
              <a:rPr lang="en-US" sz="1800" dirty="0" err="1" smtClean="0">
                <a:solidFill>
                  <a:srgbClr val="002060"/>
                </a:solidFill>
              </a:rPr>
              <a:t>hàng</a:t>
            </a:r>
            <a:r>
              <a:rPr lang="en-US" sz="1800" dirty="0" smtClean="0">
                <a:solidFill>
                  <a:srgbClr val="002060"/>
                </a:solidFill>
              </a:rPr>
              <a:t> </a:t>
            </a:r>
            <a:r>
              <a:rPr lang="en-US" sz="1800" dirty="0" err="1" smtClean="0">
                <a:solidFill>
                  <a:srgbClr val="002060"/>
                </a:solidFill>
              </a:rPr>
              <a:t>trong</a:t>
            </a:r>
            <a:r>
              <a:rPr lang="en-US" sz="1800" dirty="0" smtClean="0">
                <a:solidFill>
                  <a:srgbClr val="002060"/>
                </a:solidFill>
              </a:rPr>
              <a:t> </a:t>
            </a:r>
            <a:r>
              <a:rPr lang="en-US" sz="1800" dirty="0" err="1" smtClean="0">
                <a:solidFill>
                  <a:srgbClr val="002060"/>
                </a:solidFill>
              </a:rPr>
              <a:t>khi</a:t>
            </a:r>
            <a:r>
              <a:rPr lang="en-US" sz="1800" dirty="0" smtClean="0">
                <a:solidFill>
                  <a:srgbClr val="002060"/>
                </a:solidFill>
              </a:rPr>
              <a:t> </a:t>
            </a:r>
            <a:r>
              <a:rPr lang="en-US" sz="1800" dirty="0" err="1" smtClean="0">
                <a:solidFill>
                  <a:srgbClr val="002060"/>
                </a:solidFill>
              </a:rPr>
              <a:t>mở</a:t>
            </a:r>
            <a:r>
              <a:rPr lang="en-US" sz="1800" dirty="0" smtClean="0">
                <a:solidFill>
                  <a:srgbClr val="002060"/>
                </a:solidFill>
              </a:rPr>
              <a:t> </a:t>
            </a:r>
            <a:r>
              <a:rPr lang="en-US" sz="1800" dirty="0" err="1" smtClean="0">
                <a:solidFill>
                  <a:srgbClr val="002060"/>
                </a:solidFill>
              </a:rPr>
              <a:t>rộng</a:t>
            </a:r>
            <a:r>
              <a:rPr lang="en-US" sz="1800" dirty="0" smtClean="0">
                <a:solidFill>
                  <a:srgbClr val="002060"/>
                </a:solidFill>
              </a:rPr>
              <a:t> </a:t>
            </a:r>
            <a:r>
              <a:rPr lang="en-US" sz="1800" dirty="0" err="1" smtClean="0">
                <a:solidFill>
                  <a:srgbClr val="002060"/>
                </a:solidFill>
              </a:rPr>
              <a:t>mạng</a:t>
            </a:r>
            <a:r>
              <a:rPr lang="en-US" sz="1800" dirty="0" smtClean="0">
                <a:solidFill>
                  <a:srgbClr val="002060"/>
                </a:solidFill>
              </a:rPr>
              <a:t> </a:t>
            </a:r>
            <a:r>
              <a:rPr lang="en-US" sz="1800" dirty="0" err="1" smtClean="0">
                <a:solidFill>
                  <a:srgbClr val="002060"/>
                </a:solidFill>
              </a:rPr>
              <a:t>lưới</a:t>
            </a:r>
            <a:r>
              <a:rPr lang="en-US" sz="1800" dirty="0" smtClean="0">
                <a:solidFill>
                  <a:srgbClr val="002060"/>
                </a:solidFill>
              </a:rPr>
              <a:t> </a:t>
            </a:r>
            <a:r>
              <a:rPr lang="en-US" sz="1800" dirty="0" err="1" smtClean="0">
                <a:solidFill>
                  <a:srgbClr val="002060"/>
                </a:solidFill>
              </a:rPr>
              <a:t>thanh</a:t>
            </a:r>
            <a:r>
              <a:rPr lang="en-US" sz="1800" dirty="0" smtClean="0">
                <a:solidFill>
                  <a:srgbClr val="002060"/>
                </a:solidFill>
              </a:rPr>
              <a:t> </a:t>
            </a:r>
            <a:r>
              <a:rPr lang="en-US" sz="1800" dirty="0" err="1" smtClean="0">
                <a:solidFill>
                  <a:srgbClr val="002060"/>
                </a:solidFill>
              </a:rPr>
              <a:t>toán</a:t>
            </a:r>
            <a:r>
              <a:rPr lang="en-US" sz="1800" dirty="0" smtClean="0">
                <a:solidFill>
                  <a:srgbClr val="002060"/>
                </a:solidFill>
              </a:rPr>
              <a:t>, </a:t>
            </a:r>
            <a:r>
              <a:rPr lang="en-US" sz="1800" dirty="0" err="1" smtClean="0">
                <a:solidFill>
                  <a:srgbClr val="002060"/>
                </a:solidFill>
              </a:rPr>
              <a:t>góp</a:t>
            </a:r>
            <a:r>
              <a:rPr lang="en-US" sz="1800" dirty="0" smtClean="0">
                <a:solidFill>
                  <a:srgbClr val="002060"/>
                </a:solidFill>
              </a:rPr>
              <a:t> </a:t>
            </a:r>
            <a:r>
              <a:rPr lang="en-US" sz="1800" dirty="0" err="1" smtClean="0">
                <a:solidFill>
                  <a:srgbClr val="002060"/>
                </a:solidFill>
              </a:rPr>
              <a:t>phần</a:t>
            </a:r>
            <a:r>
              <a:rPr lang="en-US" sz="1800" dirty="0" smtClean="0">
                <a:solidFill>
                  <a:srgbClr val="002060"/>
                </a:solidFill>
              </a:rPr>
              <a:t> </a:t>
            </a:r>
            <a:r>
              <a:rPr lang="en-US" sz="1800" dirty="0" err="1" smtClean="0">
                <a:solidFill>
                  <a:srgbClr val="002060"/>
                </a:solidFill>
              </a:rPr>
              <a:t>phát</a:t>
            </a:r>
            <a:r>
              <a:rPr lang="en-US" sz="1800" dirty="0" smtClean="0">
                <a:solidFill>
                  <a:srgbClr val="002060"/>
                </a:solidFill>
              </a:rPr>
              <a:t> </a:t>
            </a:r>
            <a:r>
              <a:rPr lang="en-US" sz="1800" dirty="0" err="1" smtClean="0">
                <a:solidFill>
                  <a:srgbClr val="002060"/>
                </a:solidFill>
              </a:rPr>
              <a:t>triển</a:t>
            </a:r>
            <a:r>
              <a:rPr lang="en-US" sz="1800" dirty="0" smtClean="0">
                <a:solidFill>
                  <a:srgbClr val="002060"/>
                </a:solidFill>
              </a:rPr>
              <a:t> </a:t>
            </a:r>
            <a:r>
              <a:rPr lang="en-US" sz="1800" dirty="0" err="1" smtClean="0">
                <a:solidFill>
                  <a:srgbClr val="002060"/>
                </a:solidFill>
              </a:rPr>
              <a:t>thanh</a:t>
            </a:r>
            <a:r>
              <a:rPr lang="en-US" sz="1800" dirty="0" smtClean="0">
                <a:solidFill>
                  <a:srgbClr val="002060"/>
                </a:solidFill>
              </a:rPr>
              <a:t> </a:t>
            </a:r>
            <a:r>
              <a:rPr lang="en-US" sz="1800" dirty="0" err="1" smtClean="0">
                <a:solidFill>
                  <a:srgbClr val="002060"/>
                </a:solidFill>
              </a:rPr>
              <a:t>toán</a:t>
            </a:r>
            <a:r>
              <a:rPr lang="en-US" sz="1800" dirty="0" smtClean="0">
                <a:solidFill>
                  <a:srgbClr val="002060"/>
                </a:solidFill>
              </a:rPr>
              <a:t> </a:t>
            </a:r>
            <a:r>
              <a:rPr lang="en-US" sz="1800" dirty="0" err="1" smtClean="0">
                <a:solidFill>
                  <a:srgbClr val="002060"/>
                </a:solidFill>
              </a:rPr>
              <a:t>thẻ</a:t>
            </a:r>
            <a:r>
              <a:rPr lang="en-US" sz="1800" dirty="0" smtClean="0">
                <a:solidFill>
                  <a:srgbClr val="002060"/>
                </a:solidFill>
              </a:rPr>
              <a:t> </a:t>
            </a:r>
            <a:r>
              <a:rPr lang="en-US" sz="1800" dirty="0" err="1" smtClean="0">
                <a:solidFill>
                  <a:srgbClr val="002060"/>
                </a:solidFill>
              </a:rPr>
              <a:t>theo</a:t>
            </a:r>
            <a:r>
              <a:rPr lang="en-US" sz="1800" dirty="0" smtClean="0">
                <a:solidFill>
                  <a:srgbClr val="002060"/>
                </a:solidFill>
              </a:rPr>
              <a:t> </a:t>
            </a:r>
            <a:r>
              <a:rPr lang="en-US" sz="1800" dirty="0" err="1" smtClean="0">
                <a:solidFill>
                  <a:srgbClr val="002060"/>
                </a:solidFill>
              </a:rPr>
              <a:t>đúng</a:t>
            </a:r>
            <a:r>
              <a:rPr lang="en-US" sz="1800" dirty="0" smtClean="0">
                <a:solidFill>
                  <a:srgbClr val="002060"/>
                </a:solidFill>
              </a:rPr>
              <a:t> </a:t>
            </a:r>
            <a:r>
              <a:rPr lang="en-US" sz="1800" dirty="0" err="1" smtClean="0">
                <a:solidFill>
                  <a:srgbClr val="002060"/>
                </a:solidFill>
              </a:rPr>
              <a:t>định</a:t>
            </a:r>
            <a:r>
              <a:rPr lang="en-US" sz="1800" dirty="0" smtClean="0">
                <a:solidFill>
                  <a:srgbClr val="002060"/>
                </a:solidFill>
              </a:rPr>
              <a:t> </a:t>
            </a:r>
            <a:r>
              <a:rPr lang="en-US" sz="1800" dirty="0" err="1" smtClean="0">
                <a:solidFill>
                  <a:srgbClr val="002060"/>
                </a:solidFill>
              </a:rPr>
              <a:t>hướng</a:t>
            </a:r>
            <a:r>
              <a:rPr lang="en-US" sz="1800" dirty="0" smtClean="0">
                <a:solidFill>
                  <a:srgbClr val="002060"/>
                </a:solidFill>
              </a:rPr>
              <a:t> </a:t>
            </a:r>
            <a:r>
              <a:rPr lang="en-US" sz="1800" dirty="0" err="1" smtClean="0">
                <a:solidFill>
                  <a:srgbClr val="002060"/>
                </a:solidFill>
              </a:rPr>
              <a:t>của</a:t>
            </a:r>
            <a:r>
              <a:rPr lang="en-US" sz="1800" dirty="0" smtClean="0">
                <a:solidFill>
                  <a:srgbClr val="002060"/>
                </a:solidFill>
              </a:rPr>
              <a:t> NHNN</a:t>
            </a:r>
          </a:p>
          <a:p>
            <a:pPr algn="just"/>
            <a:endParaRPr lang="en-US" sz="2000" dirty="0">
              <a:solidFill>
                <a:srgbClr val="002060"/>
              </a:solidFill>
            </a:endParaRPr>
          </a:p>
        </p:txBody>
      </p:sp>
      <p:sp>
        <p:nvSpPr>
          <p:cNvPr id="12" name="Rectangle 11"/>
          <p:cNvSpPr/>
          <p:nvPr/>
        </p:nvSpPr>
        <p:spPr>
          <a:xfrm>
            <a:off x="468604" y="3261556"/>
            <a:ext cx="9584639" cy="319117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pPr>
            <a:r>
              <a:rPr lang="en-US" sz="2000" b="1" dirty="0" err="1">
                <a:solidFill>
                  <a:schemeClr val="accent5">
                    <a:lumMod val="50000"/>
                  </a:schemeClr>
                </a:solidFill>
              </a:rPr>
              <a:t>Lợi</a:t>
            </a:r>
            <a:r>
              <a:rPr lang="en-US" sz="2000" b="1" dirty="0">
                <a:solidFill>
                  <a:schemeClr val="accent5">
                    <a:lumMod val="50000"/>
                  </a:schemeClr>
                </a:solidFill>
              </a:rPr>
              <a:t> </a:t>
            </a:r>
            <a:r>
              <a:rPr lang="en-US" sz="2000" b="1" dirty="0" err="1">
                <a:solidFill>
                  <a:schemeClr val="accent5">
                    <a:lumMod val="50000"/>
                  </a:schemeClr>
                </a:solidFill>
              </a:rPr>
              <a:t>ích</a:t>
            </a:r>
            <a:r>
              <a:rPr lang="en-US" sz="2000" b="1" dirty="0">
                <a:solidFill>
                  <a:schemeClr val="accent5">
                    <a:lumMod val="50000"/>
                  </a:schemeClr>
                </a:solidFill>
              </a:rPr>
              <a:t>:</a:t>
            </a:r>
          </a:p>
          <a:p>
            <a:pPr marL="285750" indent="-285750" algn="just">
              <a:lnSpc>
                <a:spcPct val="150000"/>
              </a:lnSpc>
              <a:buFont typeface="Wingdings" charset="2"/>
              <a:buChar char="Ø"/>
            </a:pPr>
            <a:r>
              <a:rPr lang="vi-VN" sz="1800" b="1" dirty="0" smtClean="0">
                <a:solidFill>
                  <a:schemeClr val="accent5">
                    <a:lumMod val="50000"/>
                  </a:schemeClr>
                </a:solidFill>
              </a:rPr>
              <a:t>Mở rộng mạng lưới </a:t>
            </a:r>
            <a:r>
              <a:rPr lang="vi-VN" sz="1800" dirty="0" smtClean="0">
                <a:solidFill>
                  <a:schemeClr val="accent5">
                    <a:lumMod val="50000"/>
                  </a:schemeClr>
                </a:solidFill>
              </a:rPr>
              <a:t>chấp nhận thẻ </a:t>
            </a:r>
            <a:r>
              <a:rPr lang="vi-VN" sz="1800" b="1" dirty="0" smtClean="0">
                <a:solidFill>
                  <a:schemeClr val="accent5">
                    <a:lumMod val="50000"/>
                  </a:schemeClr>
                </a:solidFill>
              </a:rPr>
              <a:t>nhanh và mạnh</a:t>
            </a:r>
          </a:p>
          <a:p>
            <a:pPr marL="285750" indent="-285750" algn="just">
              <a:lnSpc>
                <a:spcPct val="150000"/>
              </a:lnSpc>
              <a:buFont typeface="Wingdings" charset="2"/>
              <a:buChar char="Ø"/>
            </a:pPr>
            <a:r>
              <a:rPr lang="vi-VN" sz="1800" b="1" dirty="0" smtClean="0">
                <a:solidFill>
                  <a:schemeClr val="accent5">
                    <a:lumMod val="50000"/>
                  </a:schemeClr>
                </a:solidFill>
              </a:rPr>
              <a:t>Tiết kiệm nguồn lực </a:t>
            </a:r>
            <a:r>
              <a:rPr lang="vi-VN" sz="1800" dirty="0" smtClean="0">
                <a:solidFill>
                  <a:schemeClr val="accent5">
                    <a:lumMod val="50000"/>
                  </a:schemeClr>
                </a:solidFill>
              </a:rPr>
              <a:t>cho các tổ chức thanh toán trong việc vận hành dịch vụ POS </a:t>
            </a:r>
          </a:p>
          <a:p>
            <a:pPr marL="285750" indent="-285750" algn="just">
              <a:lnSpc>
                <a:spcPct val="150000"/>
              </a:lnSpc>
              <a:buFont typeface="Wingdings" charset="2"/>
              <a:buChar char="Ø"/>
            </a:pPr>
            <a:r>
              <a:rPr lang="vi-VN" sz="1800" dirty="0" smtClean="0">
                <a:solidFill>
                  <a:schemeClr val="accent5">
                    <a:lumMod val="50000"/>
                  </a:schemeClr>
                </a:solidFill>
              </a:rPr>
              <a:t>Đảm bảo </a:t>
            </a:r>
            <a:r>
              <a:rPr lang="vi-VN" sz="1800" b="1" dirty="0" smtClean="0">
                <a:solidFill>
                  <a:schemeClr val="accent5">
                    <a:lumMod val="50000"/>
                  </a:schemeClr>
                </a:solidFill>
              </a:rPr>
              <a:t>tính hiệu quả</a:t>
            </a:r>
            <a:r>
              <a:rPr lang="vi-VN" sz="1800" dirty="0" smtClean="0">
                <a:solidFill>
                  <a:schemeClr val="accent5">
                    <a:lumMod val="50000"/>
                  </a:schemeClr>
                </a:solidFill>
              </a:rPr>
              <a:t> đối với ĐVCNT, tránh tình trạng làm việc với nhiều đơn vị cung cấp, gây lãng phí </a:t>
            </a:r>
          </a:p>
          <a:p>
            <a:pPr marL="285750" indent="-285750" algn="just">
              <a:lnSpc>
                <a:spcPct val="150000"/>
              </a:lnSpc>
              <a:buFont typeface="Wingdings" charset="2"/>
              <a:buChar char="Ø"/>
            </a:pPr>
            <a:r>
              <a:rPr lang="vi-VN" sz="1800" dirty="0" smtClean="0">
                <a:solidFill>
                  <a:schemeClr val="accent5">
                    <a:lumMod val="50000"/>
                  </a:schemeClr>
                </a:solidFill>
              </a:rPr>
              <a:t>Đẩy mạnh triển khai các </a:t>
            </a:r>
            <a:r>
              <a:rPr lang="vi-VN" sz="1800" b="1" dirty="0" smtClean="0">
                <a:solidFill>
                  <a:schemeClr val="accent5">
                    <a:lumMod val="50000"/>
                  </a:schemeClr>
                </a:solidFill>
              </a:rPr>
              <a:t>công nghệ mới </a:t>
            </a:r>
            <a:r>
              <a:rPr lang="vi-VN" sz="1800" dirty="0" smtClean="0">
                <a:solidFill>
                  <a:schemeClr val="accent5">
                    <a:lumMod val="50000"/>
                  </a:schemeClr>
                </a:solidFill>
              </a:rPr>
              <a:t>thuận lợi hơn, phù hợp cới xu hướng phát triển của thế giới</a:t>
            </a:r>
          </a:p>
          <a:p>
            <a:pPr marL="285750" indent="-285750" algn="just">
              <a:lnSpc>
                <a:spcPct val="150000"/>
              </a:lnSpc>
              <a:buFont typeface="Wingdings" charset="2"/>
              <a:buChar char="Ø"/>
            </a:pPr>
            <a:endParaRPr lang="en-US" sz="1800" dirty="0">
              <a:solidFill>
                <a:schemeClr val="accent5">
                  <a:lumMod val="50000"/>
                </a:schemeClr>
              </a:solidFill>
            </a:endParaRPr>
          </a:p>
          <a:p>
            <a:pPr algn="just">
              <a:lnSpc>
                <a:spcPct val="150000"/>
              </a:lnSpc>
            </a:pPr>
            <a:endParaRPr lang="en-US" sz="1800" b="1" dirty="0" smtClean="0">
              <a:solidFill>
                <a:schemeClr val="accent5">
                  <a:lumMod val="50000"/>
                </a:schemeClr>
              </a:solidFill>
            </a:endParaRPr>
          </a:p>
          <a:p>
            <a:pPr algn="just">
              <a:lnSpc>
                <a:spcPct val="150000"/>
              </a:lnSpc>
            </a:pPr>
            <a:endParaRPr lang="en-AU" sz="1800" b="1" dirty="0">
              <a:solidFill>
                <a:schemeClr val="accent5">
                  <a:lumMod val="50000"/>
                </a:schemeClr>
              </a:solidFill>
            </a:endParaRPr>
          </a:p>
        </p:txBody>
      </p:sp>
      <p:cxnSp>
        <p:nvCxnSpPr>
          <p:cNvPr id="9" name="Straight Connector 8"/>
          <p:cNvCxnSpPr/>
          <p:nvPr/>
        </p:nvCxnSpPr>
        <p:spPr>
          <a:xfrm flipV="1">
            <a:off x="468605" y="2538692"/>
            <a:ext cx="8694748" cy="16933"/>
          </a:xfrm>
          <a:prstGeom prst="line">
            <a:avLst/>
          </a:prstGeom>
          <a:ln>
            <a:solidFill>
              <a:srgbClr val="0A3F7F"/>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12228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6909" y="1156184"/>
            <a:ext cx="8120490" cy="923330"/>
          </a:xfrm>
          <a:prstGeom prst="rect">
            <a:avLst/>
          </a:prstGeom>
          <a:noFill/>
        </p:spPr>
        <p:txBody>
          <a:bodyPr wrap="square" rtlCol="0">
            <a:spAutoFit/>
          </a:bodyPr>
          <a:lstStyle/>
          <a:p>
            <a:pPr algn="just">
              <a:lnSpc>
                <a:spcPct val="150000"/>
              </a:lnSpc>
              <a:spcBef>
                <a:spcPts val="576"/>
              </a:spcBef>
              <a:spcAft>
                <a:spcPts val="576"/>
              </a:spcAft>
            </a:pPr>
            <a:r>
              <a:rPr lang="en-US" sz="1800" b="1" dirty="0" err="1" smtClean="0">
                <a:solidFill>
                  <a:schemeClr val="accent5">
                    <a:lumMod val="50000"/>
                  </a:schemeClr>
                </a:solidFill>
              </a:rPr>
              <a:t>Số</a:t>
            </a:r>
            <a:r>
              <a:rPr lang="en-US" sz="1800" b="1" dirty="0" smtClean="0">
                <a:solidFill>
                  <a:schemeClr val="accent5">
                    <a:lumMod val="50000"/>
                  </a:schemeClr>
                </a:solidFill>
              </a:rPr>
              <a:t> </a:t>
            </a:r>
            <a:r>
              <a:rPr lang="en-US" sz="1800" b="1" dirty="0" err="1">
                <a:solidFill>
                  <a:schemeClr val="accent5">
                    <a:lumMod val="50000"/>
                  </a:schemeClr>
                </a:solidFill>
              </a:rPr>
              <a:t>hóa</a:t>
            </a:r>
            <a:r>
              <a:rPr lang="en-US" sz="1800" b="1" dirty="0">
                <a:solidFill>
                  <a:schemeClr val="accent5">
                    <a:lumMod val="50000"/>
                  </a:schemeClr>
                </a:solidFill>
              </a:rPr>
              <a:t> </a:t>
            </a:r>
            <a:r>
              <a:rPr lang="en-US" sz="1800" b="1" dirty="0" err="1">
                <a:solidFill>
                  <a:schemeClr val="accent5">
                    <a:lumMod val="50000"/>
                  </a:schemeClr>
                </a:solidFill>
              </a:rPr>
              <a:t>thẻ</a:t>
            </a:r>
            <a:r>
              <a:rPr lang="en-US" sz="1800" b="1" dirty="0">
                <a:solidFill>
                  <a:schemeClr val="accent5">
                    <a:lumMod val="50000"/>
                  </a:schemeClr>
                </a:solidFill>
              </a:rPr>
              <a:t> </a:t>
            </a:r>
            <a:r>
              <a:rPr lang="en-US" sz="1800" b="1" dirty="0" err="1">
                <a:solidFill>
                  <a:schemeClr val="accent5">
                    <a:lumMod val="50000"/>
                  </a:schemeClr>
                </a:solidFill>
              </a:rPr>
              <a:t>thanh</a:t>
            </a:r>
            <a:r>
              <a:rPr lang="en-US" sz="1800" b="1" dirty="0">
                <a:solidFill>
                  <a:schemeClr val="accent5">
                    <a:lumMod val="50000"/>
                  </a:schemeClr>
                </a:solidFill>
              </a:rPr>
              <a:t> </a:t>
            </a:r>
            <a:r>
              <a:rPr lang="en-US" sz="1800" b="1" dirty="0" err="1">
                <a:solidFill>
                  <a:schemeClr val="accent5">
                    <a:lumMod val="50000"/>
                  </a:schemeClr>
                </a:solidFill>
              </a:rPr>
              <a:t>toán</a:t>
            </a:r>
            <a:r>
              <a:rPr lang="en-US" sz="1800" b="1" dirty="0">
                <a:solidFill>
                  <a:schemeClr val="accent5">
                    <a:lumMod val="50000"/>
                  </a:schemeClr>
                </a:solidFill>
              </a:rPr>
              <a:t> </a:t>
            </a:r>
            <a:r>
              <a:rPr lang="en-US" sz="1800" dirty="0">
                <a:solidFill>
                  <a:schemeClr val="accent5">
                    <a:lumMod val="50000"/>
                  </a:schemeClr>
                </a:solidFill>
              </a:rPr>
              <a:t>(tokenization) </a:t>
            </a:r>
            <a:r>
              <a:rPr lang="en-US" sz="1800" dirty="0" err="1">
                <a:solidFill>
                  <a:schemeClr val="accent5">
                    <a:lumMod val="50000"/>
                  </a:schemeClr>
                </a:solidFill>
              </a:rPr>
              <a:t>là</a:t>
            </a:r>
            <a:r>
              <a:rPr lang="en-US" sz="1800" dirty="0">
                <a:solidFill>
                  <a:schemeClr val="accent5">
                    <a:lumMod val="50000"/>
                  </a:schemeClr>
                </a:solidFill>
              </a:rPr>
              <a:t> </a:t>
            </a:r>
            <a:r>
              <a:rPr lang="en-US" sz="1800" dirty="0" err="1">
                <a:solidFill>
                  <a:schemeClr val="accent5">
                    <a:lumMod val="50000"/>
                  </a:schemeClr>
                </a:solidFill>
              </a:rPr>
              <a:t>quá</a:t>
            </a:r>
            <a:r>
              <a:rPr lang="en-US" sz="1800" dirty="0">
                <a:solidFill>
                  <a:schemeClr val="accent5">
                    <a:lumMod val="50000"/>
                  </a:schemeClr>
                </a:solidFill>
              </a:rPr>
              <a:t> </a:t>
            </a:r>
            <a:r>
              <a:rPr lang="en-US" sz="1800" dirty="0" err="1">
                <a:solidFill>
                  <a:schemeClr val="accent5">
                    <a:lumMod val="50000"/>
                  </a:schemeClr>
                </a:solidFill>
              </a:rPr>
              <a:t>trình</a:t>
            </a:r>
            <a:r>
              <a:rPr lang="en-US" sz="1800" dirty="0">
                <a:solidFill>
                  <a:schemeClr val="accent5">
                    <a:lumMod val="50000"/>
                  </a:schemeClr>
                </a:solidFill>
              </a:rPr>
              <a:t> </a:t>
            </a:r>
            <a:r>
              <a:rPr lang="en-US" sz="1800" dirty="0" err="1">
                <a:solidFill>
                  <a:schemeClr val="accent5">
                    <a:lumMod val="50000"/>
                  </a:schemeClr>
                </a:solidFill>
              </a:rPr>
              <a:t>thay</a:t>
            </a:r>
            <a:r>
              <a:rPr lang="en-US" sz="1800" dirty="0">
                <a:solidFill>
                  <a:schemeClr val="accent5">
                    <a:lumMod val="50000"/>
                  </a:schemeClr>
                </a:solidFill>
              </a:rPr>
              <a:t> </a:t>
            </a:r>
            <a:r>
              <a:rPr lang="en-US" sz="1800" dirty="0" err="1">
                <a:solidFill>
                  <a:schemeClr val="accent5">
                    <a:lumMod val="50000"/>
                  </a:schemeClr>
                </a:solidFill>
              </a:rPr>
              <a:t>thế</a:t>
            </a:r>
            <a:r>
              <a:rPr lang="en-US" sz="1800" dirty="0">
                <a:solidFill>
                  <a:schemeClr val="accent5">
                    <a:lumMod val="50000"/>
                  </a:schemeClr>
                </a:solidFill>
              </a:rPr>
              <a:t> </a:t>
            </a:r>
            <a:r>
              <a:rPr lang="en-US" sz="1800" dirty="0" err="1">
                <a:solidFill>
                  <a:schemeClr val="accent5">
                    <a:lumMod val="50000"/>
                  </a:schemeClr>
                </a:solidFill>
              </a:rPr>
              <a:t>số</a:t>
            </a:r>
            <a:r>
              <a:rPr lang="en-US" sz="1800" dirty="0">
                <a:solidFill>
                  <a:schemeClr val="accent5">
                    <a:lumMod val="50000"/>
                  </a:schemeClr>
                </a:solidFill>
              </a:rPr>
              <a:t> </a:t>
            </a:r>
            <a:r>
              <a:rPr lang="en-US" sz="1800" dirty="0" err="1">
                <a:solidFill>
                  <a:schemeClr val="accent5">
                    <a:lumMod val="50000"/>
                  </a:schemeClr>
                </a:solidFill>
              </a:rPr>
              <a:t>thẻ</a:t>
            </a:r>
            <a:r>
              <a:rPr lang="en-US" sz="1800" dirty="0">
                <a:solidFill>
                  <a:schemeClr val="accent5">
                    <a:lumMod val="50000"/>
                  </a:schemeClr>
                </a:solidFill>
              </a:rPr>
              <a:t>/</a:t>
            </a:r>
            <a:r>
              <a:rPr lang="en-US" sz="1800" dirty="0" err="1">
                <a:solidFill>
                  <a:schemeClr val="accent5">
                    <a:lumMod val="50000"/>
                  </a:schemeClr>
                </a:solidFill>
              </a:rPr>
              <a:t>số</a:t>
            </a:r>
            <a:r>
              <a:rPr lang="en-US" sz="1800" dirty="0">
                <a:solidFill>
                  <a:schemeClr val="accent5">
                    <a:lumMod val="50000"/>
                  </a:schemeClr>
                </a:solidFill>
              </a:rPr>
              <a:t> </a:t>
            </a:r>
            <a:r>
              <a:rPr lang="en-US" sz="1800" dirty="0" err="1">
                <a:solidFill>
                  <a:schemeClr val="accent5">
                    <a:lumMod val="50000"/>
                  </a:schemeClr>
                </a:solidFill>
              </a:rPr>
              <a:t>tài</a:t>
            </a:r>
            <a:r>
              <a:rPr lang="en-US" sz="1800" dirty="0">
                <a:solidFill>
                  <a:schemeClr val="accent5">
                    <a:lumMod val="50000"/>
                  </a:schemeClr>
                </a:solidFill>
              </a:rPr>
              <a:t> </a:t>
            </a:r>
            <a:r>
              <a:rPr lang="en-US" sz="1800" dirty="0" err="1">
                <a:solidFill>
                  <a:schemeClr val="accent5">
                    <a:lumMod val="50000"/>
                  </a:schemeClr>
                </a:solidFill>
              </a:rPr>
              <a:t>khoản</a:t>
            </a:r>
            <a:r>
              <a:rPr lang="en-US" sz="1800" dirty="0">
                <a:solidFill>
                  <a:schemeClr val="accent5">
                    <a:lumMod val="50000"/>
                  </a:schemeClr>
                </a:solidFill>
              </a:rPr>
              <a:t> bằng </a:t>
            </a:r>
            <a:r>
              <a:rPr lang="en-US" sz="1800" dirty="0" err="1">
                <a:solidFill>
                  <a:schemeClr val="accent5">
                    <a:lumMod val="50000"/>
                  </a:schemeClr>
                </a:solidFill>
              </a:rPr>
              <a:t>giá</a:t>
            </a:r>
            <a:r>
              <a:rPr lang="en-US" sz="1800" dirty="0">
                <a:solidFill>
                  <a:schemeClr val="accent5">
                    <a:lumMod val="50000"/>
                  </a:schemeClr>
                </a:solidFill>
              </a:rPr>
              <a:t> </a:t>
            </a:r>
            <a:r>
              <a:rPr lang="en-US" sz="1800" dirty="0" err="1">
                <a:solidFill>
                  <a:schemeClr val="accent5">
                    <a:lumMod val="50000"/>
                  </a:schemeClr>
                </a:solidFill>
              </a:rPr>
              <a:t>trị</a:t>
            </a:r>
            <a:r>
              <a:rPr lang="en-US" sz="1800" dirty="0">
                <a:solidFill>
                  <a:schemeClr val="accent5">
                    <a:lumMod val="50000"/>
                  </a:schemeClr>
                </a:solidFill>
              </a:rPr>
              <a:t> </a:t>
            </a:r>
            <a:r>
              <a:rPr lang="en-US" sz="1800" dirty="0" err="1">
                <a:solidFill>
                  <a:schemeClr val="accent5">
                    <a:lumMod val="50000"/>
                  </a:schemeClr>
                </a:solidFill>
              </a:rPr>
              <a:t>thay</a:t>
            </a:r>
            <a:r>
              <a:rPr lang="en-US" sz="1800" dirty="0">
                <a:solidFill>
                  <a:schemeClr val="accent5">
                    <a:lumMod val="50000"/>
                  </a:schemeClr>
                </a:solidFill>
              </a:rPr>
              <a:t> </a:t>
            </a:r>
            <a:r>
              <a:rPr lang="en-US" sz="1800" dirty="0" err="1">
                <a:solidFill>
                  <a:schemeClr val="accent5">
                    <a:lumMod val="50000"/>
                  </a:schemeClr>
                </a:solidFill>
              </a:rPr>
              <a:t>thế</a:t>
            </a:r>
            <a:r>
              <a:rPr lang="en-US" sz="1800" dirty="0">
                <a:solidFill>
                  <a:schemeClr val="accent5">
                    <a:lumMod val="50000"/>
                  </a:schemeClr>
                </a:solidFill>
              </a:rPr>
              <a:t> </a:t>
            </a:r>
            <a:r>
              <a:rPr lang="en-US" sz="1800" dirty="0" err="1">
                <a:solidFill>
                  <a:schemeClr val="accent5">
                    <a:lumMod val="50000"/>
                  </a:schemeClr>
                </a:solidFill>
              </a:rPr>
              <a:t>tương</a:t>
            </a:r>
            <a:r>
              <a:rPr lang="en-US" sz="1800" dirty="0">
                <a:solidFill>
                  <a:schemeClr val="accent5">
                    <a:lumMod val="50000"/>
                  </a:schemeClr>
                </a:solidFill>
              </a:rPr>
              <a:t> </a:t>
            </a:r>
            <a:r>
              <a:rPr lang="en-US" sz="1800" dirty="0" err="1">
                <a:solidFill>
                  <a:schemeClr val="accent5">
                    <a:lumMod val="50000"/>
                  </a:schemeClr>
                </a:solidFill>
              </a:rPr>
              <a:t>ứng</a:t>
            </a:r>
            <a:r>
              <a:rPr lang="en-US" sz="1800" dirty="0">
                <a:solidFill>
                  <a:schemeClr val="accent5">
                    <a:lumMod val="50000"/>
                  </a:schemeClr>
                </a:solidFill>
              </a:rPr>
              <a:t>, </a:t>
            </a:r>
            <a:r>
              <a:rPr lang="en-US" sz="1800" dirty="0" err="1">
                <a:solidFill>
                  <a:schemeClr val="accent5">
                    <a:lumMod val="50000"/>
                  </a:schemeClr>
                </a:solidFill>
              </a:rPr>
              <a:t>được</a:t>
            </a:r>
            <a:r>
              <a:rPr lang="en-US" sz="1800" dirty="0">
                <a:solidFill>
                  <a:schemeClr val="accent5">
                    <a:lumMod val="50000"/>
                  </a:schemeClr>
                </a:solidFill>
              </a:rPr>
              <a:t> </a:t>
            </a:r>
            <a:r>
              <a:rPr lang="en-US" sz="1800" dirty="0" err="1">
                <a:solidFill>
                  <a:schemeClr val="accent5">
                    <a:lumMod val="50000"/>
                  </a:schemeClr>
                </a:solidFill>
              </a:rPr>
              <a:t>gọi</a:t>
            </a:r>
            <a:r>
              <a:rPr lang="en-US" sz="1800" dirty="0">
                <a:solidFill>
                  <a:schemeClr val="accent5">
                    <a:lumMod val="50000"/>
                  </a:schemeClr>
                </a:solidFill>
              </a:rPr>
              <a:t> </a:t>
            </a:r>
            <a:r>
              <a:rPr lang="en-US" sz="1800" dirty="0" err="1">
                <a:solidFill>
                  <a:schemeClr val="accent5">
                    <a:lumMod val="50000"/>
                  </a:schemeClr>
                </a:solidFill>
              </a:rPr>
              <a:t>là</a:t>
            </a:r>
            <a:r>
              <a:rPr lang="en-US" sz="1800" dirty="0">
                <a:solidFill>
                  <a:schemeClr val="accent5">
                    <a:lumMod val="50000"/>
                  </a:schemeClr>
                </a:solidFill>
              </a:rPr>
              <a:t> </a:t>
            </a:r>
            <a:r>
              <a:rPr lang="en-US" sz="1800" dirty="0" err="1">
                <a:solidFill>
                  <a:schemeClr val="accent5">
                    <a:lumMod val="50000"/>
                  </a:schemeClr>
                </a:solidFill>
              </a:rPr>
              <a:t>số</a:t>
            </a:r>
            <a:r>
              <a:rPr lang="en-US" sz="1800" dirty="0">
                <a:solidFill>
                  <a:schemeClr val="accent5">
                    <a:lumMod val="50000"/>
                  </a:schemeClr>
                </a:solidFill>
              </a:rPr>
              <a:t> token. </a:t>
            </a:r>
          </a:p>
        </p:txBody>
      </p:sp>
      <p:sp>
        <p:nvSpPr>
          <p:cNvPr id="4" name="Slide Number Placeholder 3"/>
          <p:cNvSpPr>
            <a:spLocks noGrp="1"/>
          </p:cNvSpPr>
          <p:nvPr>
            <p:ph type="sldNum" sz="quarter" idx="12"/>
          </p:nvPr>
        </p:nvSpPr>
        <p:spPr/>
        <p:txBody>
          <a:bodyPr/>
          <a:lstStyle/>
          <a:p>
            <a:fld id="{09337C73-6FA9-45D2-9AFC-0B7166467F7F}" type="slidenum">
              <a:rPr lang="en-US" smtClean="0"/>
              <a:pPr/>
              <a:t>21</a:t>
            </a:fld>
            <a:endParaRPr lang="en-US"/>
          </a:p>
        </p:txBody>
      </p:sp>
      <p:sp>
        <p:nvSpPr>
          <p:cNvPr id="9" name="TextBox 8"/>
          <p:cNvSpPr txBox="1"/>
          <p:nvPr/>
        </p:nvSpPr>
        <p:spPr>
          <a:xfrm>
            <a:off x="393856" y="2298874"/>
            <a:ext cx="9258144" cy="2142125"/>
          </a:xfrm>
          <a:prstGeom prst="rect">
            <a:avLst/>
          </a:prstGeom>
          <a:noFill/>
        </p:spPr>
        <p:txBody>
          <a:bodyPr wrap="square" rtlCol="0">
            <a:spAutoFit/>
          </a:bodyPr>
          <a:lstStyle/>
          <a:p>
            <a:pPr algn="just">
              <a:lnSpc>
                <a:spcPct val="120000"/>
              </a:lnSpc>
              <a:spcBef>
                <a:spcPts val="576"/>
              </a:spcBef>
              <a:spcAft>
                <a:spcPts val="576"/>
              </a:spcAft>
            </a:pPr>
            <a:r>
              <a:rPr lang="en-US" sz="1800" b="1" dirty="0" err="1" smtClean="0">
                <a:solidFill>
                  <a:schemeClr val="accent5">
                    <a:lumMod val="50000"/>
                  </a:schemeClr>
                </a:solidFill>
              </a:rPr>
              <a:t>Lợi</a:t>
            </a:r>
            <a:r>
              <a:rPr lang="en-US" sz="1800" b="1" dirty="0" smtClean="0">
                <a:solidFill>
                  <a:schemeClr val="accent5">
                    <a:lumMod val="50000"/>
                  </a:schemeClr>
                </a:solidFill>
              </a:rPr>
              <a:t> </a:t>
            </a:r>
            <a:r>
              <a:rPr lang="en-US" sz="1800" b="1" dirty="0" err="1" smtClean="0">
                <a:solidFill>
                  <a:schemeClr val="accent5">
                    <a:lumMod val="50000"/>
                  </a:schemeClr>
                </a:solidFill>
              </a:rPr>
              <a:t>ích</a:t>
            </a:r>
            <a:r>
              <a:rPr lang="en-US" sz="1800" b="1" dirty="0" smtClean="0">
                <a:solidFill>
                  <a:schemeClr val="accent5">
                    <a:lumMod val="50000"/>
                  </a:schemeClr>
                </a:solidFill>
              </a:rPr>
              <a:t>:</a:t>
            </a:r>
          </a:p>
          <a:p>
            <a:pPr marL="285750" indent="-285750" algn="just">
              <a:lnSpc>
                <a:spcPct val="120000"/>
              </a:lnSpc>
              <a:spcBef>
                <a:spcPts val="576"/>
              </a:spcBef>
              <a:spcAft>
                <a:spcPts val="576"/>
              </a:spcAft>
              <a:buFont typeface="Wingdings" panose="05000000000000000000" pitchFamily="2" charset="2"/>
              <a:buChar char="Ø"/>
            </a:pPr>
            <a:r>
              <a:rPr lang="en-US" sz="1800" dirty="0" smtClean="0">
                <a:solidFill>
                  <a:schemeClr val="accent5">
                    <a:lumMod val="50000"/>
                  </a:schemeClr>
                </a:solidFill>
              </a:rPr>
              <a:t>Tokenization </a:t>
            </a:r>
            <a:r>
              <a:rPr lang="en-US" sz="1800" dirty="0" err="1">
                <a:solidFill>
                  <a:schemeClr val="accent5">
                    <a:lumMod val="50000"/>
                  </a:schemeClr>
                </a:solidFill>
              </a:rPr>
              <a:t>là</a:t>
            </a:r>
            <a:r>
              <a:rPr lang="en-US" sz="1800" dirty="0">
                <a:solidFill>
                  <a:schemeClr val="accent5">
                    <a:lumMod val="50000"/>
                  </a:schemeClr>
                </a:solidFill>
              </a:rPr>
              <a:t> </a:t>
            </a:r>
            <a:r>
              <a:rPr lang="en-US" sz="1800" dirty="0" err="1">
                <a:solidFill>
                  <a:schemeClr val="accent5">
                    <a:lumMod val="50000"/>
                  </a:schemeClr>
                </a:solidFill>
              </a:rPr>
              <a:t>giải</a:t>
            </a:r>
            <a:r>
              <a:rPr lang="en-US" sz="1800" dirty="0">
                <a:solidFill>
                  <a:schemeClr val="accent5">
                    <a:lumMod val="50000"/>
                  </a:schemeClr>
                </a:solidFill>
              </a:rPr>
              <a:t> </a:t>
            </a:r>
            <a:r>
              <a:rPr lang="en-US" sz="1800" dirty="0" err="1">
                <a:solidFill>
                  <a:schemeClr val="accent5">
                    <a:lumMod val="50000"/>
                  </a:schemeClr>
                </a:solidFill>
              </a:rPr>
              <a:t>pháp</a:t>
            </a:r>
            <a:r>
              <a:rPr lang="en-US" sz="1800" dirty="0">
                <a:solidFill>
                  <a:schemeClr val="accent5">
                    <a:lumMod val="50000"/>
                  </a:schemeClr>
                </a:solidFill>
              </a:rPr>
              <a:t> </a:t>
            </a:r>
            <a:r>
              <a:rPr lang="en-US" sz="1800" dirty="0" err="1">
                <a:solidFill>
                  <a:schemeClr val="accent5">
                    <a:lumMod val="50000"/>
                  </a:schemeClr>
                </a:solidFill>
              </a:rPr>
              <a:t>quan</a:t>
            </a:r>
            <a:r>
              <a:rPr lang="en-US" sz="1800" dirty="0">
                <a:solidFill>
                  <a:schemeClr val="accent5">
                    <a:lumMod val="50000"/>
                  </a:schemeClr>
                </a:solidFill>
              </a:rPr>
              <a:t> </a:t>
            </a:r>
            <a:r>
              <a:rPr lang="en-US" sz="1800" dirty="0" err="1">
                <a:solidFill>
                  <a:schemeClr val="accent5">
                    <a:lumMod val="50000"/>
                  </a:schemeClr>
                </a:solidFill>
              </a:rPr>
              <a:t>trọng</a:t>
            </a:r>
            <a:r>
              <a:rPr lang="en-US" sz="1800" dirty="0">
                <a:solidFill>
                  <a:schemeClr val="accent5">
                    <a:lumMod val="50000"/>
                  </a:schemeClr>
                </a:solidFill>
              </a:rPr>
              <a:t> </a:t>
            </a:r>
            <a:r>
              <a:rPr lang="en-US" sz="1800" dirty="0" err="1">
                <a:solidFill>
                  <a:schemeClr val="accent5">
                    <a:lumMod val="50000"/>
                  </a:schemeClr>
                </a:solidFill>
              </a:rPr>
              <a:t>để</a:t>
            </a:r>
            <a:r>
              <a:rPr lang="en-US" sz="1800" dirty="0">
                <a:solidFill>
                  <a:schemeClr val="accent5">
                    <a:lumMod val="50000"/>
                  </a:schemeClr>
                </a:solidFill>
              </a:rPr>
              <a:t> </a:t>
            </a:r>
            <a:r>
              <a:rPr lang="en-US" sz="1800" dirty="0" err="1">
                <a:solidFill>
                  <a:schemeClr val="accent5">
                    <a:lumMod val="50000"/>
                  </a:schemeClr>
                </a:solidFill>
              </a:rPr>
              <a:t>bảo</a:t>
            </a:r>
            <a:r>
              <a:rPr lang="en-US" sz="1800" dirty="0">
                <a:solidFill>
                  <a:schemeClr val="accent5">
                    <a:lumMod val="50000"/>
                  </a:schemeClr>
                </a:solidFill>
              </a:rPr>
              <a:t> </a:t>
            </a:r>
            <a:r>
              <a:rPr lang="en-US" sz="1800" dirty="0" err="1">
                <a:solidFill>
                  <a:schemeClr val="accent5">
                    <a:lumMod val="50000"/>
                  </a:schemeClr>
                </a:solidFill>
              </a:rPr>
              <a:t>mật</a:t>
            </a:r>
            <a:r>
              <a:rPr lang="en-US" sz="1800" dirty="0">
                <a:solidFill>
                  <a:schemeClr val="accent5">
                    <a:lumMod val="50000"/>
                  </a:schemeClr>
                </a:solidFill>
              </a:rPr>
              <a:t> </a:t>
            </a:r>
            <a:r>
              <a:rPr lang="en-US" sz="1800" dirty="0" err="1">
                <a:solidFill>
                  <a:schemeClr val="accent5">
                    <a:lumMod val="50000"/>
                  </a:schemeClr>
                </a:solidFill>
              </a:rPr>
              <a:t>cho</a:t>
            </a:r>
            <a:r>
              <a:rPr lang="en-US" sz="1800" dirty="0">
                <a:solidFill>
                  <a:schemeClr val="accent5">
                    <a:lumMod val="50000"/>
                  </a:schemeClr>
                </a:solidFill>
              </a:rPr>
              <a:t> </a:t>
            </a:r>
            <a:r>
              <a:rPr lang="en-US" sz="1800" dirty="0" err="1">
                <a:solidFill>
                  <a:schemeClr val="accent5">
                    <a:lumMod val="50000"/>
                  </a:schemeClr>
                </a:solidFill>
              </a:rPr>
              <a:t>các</a:t>
            </a:r>
            <a:r>
              <a:rPr lang="en-US" sz="1800" dirty="0">
                <a:solidFill>
                  <a:schemeClr val="accent5">
                    <a:lumMod val="50000"/>
                  </a:schemeClr>
                </a:solidFill>
              </a:rPr>
              <a:t> </a:t>
            </a:r>
            <a:r>
              <a:rPr lang="en-US" sz="1800" dirty="0" err="1">
                <a:solidFill>
                  <a:schemeClr val="accent5">
                    <a:lumMod val="50000"/>
                  </a:schemeClr>
                </a:solidFill>
              </a:rPr>
              <a:t>giao</a:t>
            </a:r>
            <a:r>
              <a:rPr lang="en-US" sz="1800" dirty="0">
                <a:solidFill>
                  <a:schemeClr val="accent5">
                    <a:lumMod val="50000"/>
                  </a:schemeClr>
                </a:solidFill>
              </a:rPr>
              <a:t> </a:t>
            </a:r>
            <a:r>
              <a:rPr lang="en-US" sz="1800" b="1" dirty="0" err="1">
                <a:solidFill>
                  <a:schemeClr val="accent5">
                    <a:lumMod val="50000"/>
                  </a:schemeClr>
                </a:solidFill>
              </a:rPr>
              <a:t>dịch</a:t>
            </a:r>
            <a:r>
              <a:rPr lang="en-US" sz="1800" b="1" dirty="0">
                <a:solidFill>
                  <a:schemeClr val="accent5">
                    <a:lumMod val="50000"/>
                  </a:schemeClr>
                </a:solidFill>
              </a:rPr>
              <a:t> </a:t>
            </a:r>
            <a:r>
              <a:rPr lang="en-US" sz="1800" b="1" dirty="0" err="1">
                <a:solidFill>
                  <a:schemeClr val="accent5">
                    <a:lumMod val="50000"/>
                  </a:schemeClr>
                </a:solidFill>
              </a:rPr>
              <a:t>thanh</a:t>
            </a:r>
            <a:r>
              <a:rPr lang="en-US" sz="1800" b="1" dirty="0">
                <a:solidFill>
                  <a:schemeClr val="accent5">
                    <a:lumMod val="50000"/>
                  </a:schemeClr>
                </a:solidFill>
              </a:rPr>
              <a:t> </a:t>
            </a:r>
            <a:r>
              <a:rPr lang="en-US" sz="1800" b="1" dirty="0" err="1">
                <a:solidFill>
                  <a:schemeClr val="accent5">
                    <a:lumMod val="50000"/>
                  </a:schemeClr>
                </a:solidFill>
              </a:rPr>
              <a:t>toán</a:t>
            </a:r>
            <a:r>
              <a:rPr lang="en-US" sz="1800" b="1" dirty="0">
                <a:solidFill>
                  <a:schemeClr val="accent5">
                    <a:lumMod val="50000"/>
                  </a:schemeClr>
                </a:solidFill>
              </a:rPr>
              <a:t> </a:t>
            </a:r>
            <a:r>
              <a:rPr lang="en-US" sz="1800" b="1" dirty="0" err="1">
                <a:solidFill>
                  <a:schemeClr val="accent5">
                    <a:lumMod val="50000"/>
                  </a:schemeClr>
                </a:solidFill>
              </a:rPr>
              <a:t>trên</a:t>
            </a:r>
            <a:r>
              <a:rPr lang="en-US" sz="1800" b="1" dirty="0">
                <a:solidFill>
                  <a:schemeClr val="accent5">
                    <a:lumMod val="50000"/>
                  </a:schemeClr>
                </a:solidFill>
              </a:rPr>
              <a:t> </a:t>
            </a:r>
            <a:r>
              <a:rPr lang="en-US" sz="1800" b="1" dirty="0" err="1">
                <a:solidFill>
                  <a:schemeClr val="accent5">
                    <a:lumMod val="50000"/>
                  </a:schemeClr>
                </a:solidFill>
              </a:rPr>
              <a:t>ứng</a:t>
            </a:r>
            <a:r>
              <a:rPr lang="en-US" sz="1800" b="1" dirty="0">
                <a:solidFill>
                  <a:schemeClr val="accent5">
                    <a:lumMod val="50000"/>
                  </a:schemeClr>
                </a:solidFill>
              </a:rPr>
              <a:t> </a:t>
            </a:r>
            <a:r>
              <a:rPr lang="en-US" sz="1800" b="1" dirty="0" err="1">
                <a:solidFill>
                  <a:schemeClr val="accent5">
                    <a:lumMod val="50000"/>
                  </a:schemeClr>
                </a:solidFill>
              </a:rPr>
              <a:t>dụng</a:t>
            </a:r>
            <a:r>
              <a:rPr lang="en-US" sz="1800" b="1" dirty="0">
                <a:solidFill>
                  <a:schemeClr val="accent5">
                    <a:lumMod val="50000"/>
                  </a:schemeClr>
                </a:solidFill>
              </a:rPr>
              <a:t> di </a:t>
            </a:r>
            <a:r>
              <a:rPr lang="en-US" sz="1800" b="1" dirty="0" err="1">
                <a:solidFill>
                  <a:schemeClr val="accent5">
                    <a:lumMod val="50000"/>
                  </a:schemeClr>
                </a:solidFill>
              </a:rPr>
              <a:t>động</a:t>
            </a:r>
            <a:r>
              <a:rPr lang="en-US" sz="1800" b="1" dirty="0">
                <a:solidFill>
                  <a:schemeClr val="accent5">
                    <a:lumMod val="50000"/>
                  </a:schemeClr>
                </a:solidFill>
              </a:rPr>
              <a:t> </a:t>
            </a:r>
            <a:r>
              <a:rPr lang="en-US" sz="1800" dirty="0" err="1">
                <a:solidFill>
                  <a:schemeClr val="accent5">
                    <a:lumMod val="50000"/>
                  </a:schemeClr>
                </a:solidFill>
              </a:rPr>
              <a:t>và</a:t>
            </a:r>
            <a:r>
              <a:rPr lang="en-US" sz="1800" b="1" dirty="0">
                <a:solidFill>
                  <a:schemeClr val="accent5">
                    <a:lumMod val="50000"/>
                  </a:schemeClr>
                </a:solidFill>
              </a:rPr>
              <a:t> TMĐT</a:t>
            </a:r>
            <a:r>
              <a:rPr lang="en-US" sz="1800" b="1" dirty="0" smtClean="0">
                <a:solidFill>
                  <a:schemeClr val="accent5">
                    <a:lumMod val="50000"/>
                  </a:schemeClr>
                </a:solidFill>
              </a:rPr>
              <a:t>.</a:t>
            </a:r>
          </a:p>
          <a:p>
            <a:pPr marL="285750" indent="-285750" algn="just">
              <a:lnSpc>
                <a:spcPct val="120000"/>
              </a:lnSpc>
              <a:spcBef>
                <a:spcPts val="576"/>
              </a:spcBef>
              <a:spcAft>
                <a:spcPts val="576"/>
              </a:spcAft>
              <a:buFont typeface="Wingdings" panose="05000000000000000000" pitchFamily="2" charset="2"/>
              <a:buChar char="Ø"/>
            </a:pPr>
            <a:r>
              <a:rPr lang="en-US" sz="1800" dirty="0" err="1">
                <a:solidFill>
                  <a:schemeClr val="accent5">
                    <a:lumMod val="50000"/>
                  </a:schemeClr>
                </a:solidFill>
              </a:rPr>
              <a:t>Giải</a:t>
            </a:r>
            <a:r>
              <a:rPr lang="en-US" sz="1800" dirty="0">
                <a:solidFill>
                  <a:schemeClr val="accent5">
                    <a:lumMod val="50000"/>
                  </a:schemeClr>
                </a:solidFill>
              </a:rPr>
              <a:t> </a:t>
            </a:r>
            <a:r>
              <a:rPr lang="en-US" sz="1800" dirty="0" err="1">
                <a:solidFill>
                  <a:schemeClr val="accent5">
                    <a:lumMod val="50000"/>
                  </a:schemeClr>
                </a:solidFill>
              </a:rPr>
              <a:t>pháp</a:t>
            </a:r>
            <a:r>
              <a:rPr lang="en-US" sz="1800" dirty="0">
                <a:solidFill>
                  <a:schemeClr val="accent5">
                    <a:lumMod val="50000"/>
                  </a:schemeClr>
                </a:solidFill>
              </a:rPr>
              <a:t> tokenization </a:t>
            </a:r>
            <a:r>
              <a:rPr lang="en-US" sz="1800" b="1" dirty="0" err="1">
                <a:solidFill>
                  <a:schemeClr val="accent5">
                    <a:lumMod val="50000"/>
                  </a:schemeClr>
                </a:solidFill>
              </a:rPr>
              <a:t>là</a:t>
            </a:r>
            <a:r>
              <a:rPr lang="en-US" sz="1800" b="1" dirty="0">
                <a:solidFill>
                  <a:schemeClr val="accent5">
                    <a:lumMod val="50000"/>
                  </a:schemeClr>
                </a:solidFill>
              </a:rPr>
              <a:t> </a:t>
            </a:r>
            <a:r>
              <a:rPr lang="en-US" sz="1800" b="1" dirty="0" err="1">
                <a:solidFill>
                  <a:schemeClr val="accent5">
                    <a:lumMod val="50000"/>
                  </a:schemeClr>
                </a:solidFill>
              </a:rPr>
              <a:t>nền</a:t>
            </a:r>
            <a:r>
              <a:rPr lang="en-US" sz="1800" b="1" dirty="0">
                <a:solidFill>
                  <a:schemeClr val="accent5">
                    <a:lumMod val="50000"/>
                  </a:schemeClr>
                </a:solidFill>
              </a:rPr>
              <a:t> </a:t>
            </a:r>
            <a:r>
              <a:rPr lang="en-US" sz="1800" b="1" dirty="0" err="1">
                <a:solidFill>
                  <a:schemeClr val="accent5">
                    <a:lumMod val="50000"/>
                  </a:schemeClr>
                </a:solidFill>
              </a:rPr>
              <a:t>tảng</a:t>
            </a:r>
            <a:r>
              <a:rPr lang="en-US" sz="1800" b="1" dirty="0">
                <a:solidFill>
                  <a:schemeClr val="accent5">
                    <a:lumMod val="50000"/>
                  </a:schemeClr>
                </a:solidFill>
              </a:rPr>
              <a:t> </a:t>
            </a:r>
            <a:r>
              <a:rPr lang="en-US" sz="1800" b="1" dirty="0" err="1">
                <a:solidFill>
                  <a:schemeClr val="accent5">
                    <a:lumMod val="50000"/>
                  </a:schemeClr>
                </a:solidFill>
              </a:rPr>
              <a:t>để</a:t>
            </a:r>
            <a:r>
              <a:rPr lang="en-US" sz="1800" b="1" dirty="0">
                <a:solidFill>
                  <a:schemeClr val="accent5">
                    <a:lumMod val="50000"/>
                  </a:schemeClr>
                </a:solidFill>
              </a:rPr>
              <a:t> </a:t>
            </a:r>
            <a:r>
              <a:rPr lang="en-US" sz="1800" b="1" dirty="0" err="1">
                <a:solidFill>
                  <a:schemeClr val="accent5">
                    <a:lumMod val="50000"/>
                  </a:schemeClr>
                </a:solidFill>
              </a:rPr>
              <a:t>phát</a:t>
            </a:r>
            <a:r>
              <a:rPr lang="en-US" sz="1800" b="1" dirty="0">
                <a:solidFill>
                  <a:schemeClr val="accent5">
                    <a:lumMod val="50000"/>
                  </a:schemeClr>
                </a:solidFill>
              </a:rPr>
              <a:t> </a:t>
            </a:r>
            <a:r>
              <a:rPr lang="en-US" sz="1800" b="1" dirty="0" err="1">
                <a:solidFill>
                  <a:schemeClr val="accent5">
                    <a:lumMod val="50000"/>
                  </a:schemeClr>
                </a:solidFill>
              </a:rPr>
              <a:t>triển</a:t>
            </a:r>
            <a:r>
              <a:rPr lang="en-US" sz="1800" b="1" dirty="0">
                <a:solidFill>
                  <a:schemeClr val="accent5">
                    <a:lumMod val="50000"/>
                  </a:schemeClr>
                </a:solidFill>
              </a:rPr>
              <a:t> </a:t>
            </a:r>
            <a:r>
              <a:rPr lang="en-US" sz="1800" b="1" dirty="0" err="1">
                <a:solidFill>
                  <a:schemeClr val="accent5">
                    <a:lumMod val="50000"/>
                  </a:schemeClr>
                </a:solidFill>
              </a:rPr>
              <a:t>các</a:t>
            </a:r>
            <a:r>
              <a:rPr lang="en-US" sz="1800" b="1" dirty="0">
                <a:solidFill>
                  <a:schemeClr val="accent5">
                    <a:lumMod val="50000"/>
                  </a:schemeClr>
                </a:solidFill>
              </a:rPr>
              <a:t> </a:t>
            </a:r>
            <a:r>
              <a:rPr lang="en-US" sz="1800" b="1" dirty="0" err="1">
                <a:solidFill>
                  <a:schemeClr val="accent5">
                    <a:lumMod val="50000"/>
                  </a:schemeClr>
                </a:solidFill>
              </a:rPr>
              <a:t>hình</a:t>
            </a:r>
            <a:r>
              <a:rPr lang="en-US" sz="1800" b="1" dirty="0">
                <a:solidFill>
                  <a:schemeClr val="accent5">
                    <a:lumMod val="50000"/>
                  </a:schemeClr>
                </a:solidFill>
              </a:rPr>
              <a:t> </a:t>
            </a:r>
            <a:r>
              <a:rPr lang="en-US" sz="1800" b="1" dirty="0" err="1">
                <a:solidFill>
                  <a:schemeClr val="accent5">
                    <a:lumMod val="50000"/>
                  </a:schemeClr>
                </a:solidFill>
              </a:rPr>
              <a:t>thức</a:t>
            </a:r>
            <a:r>
              <a:rPr lang="en-US" sz="1800" b="1" dirty="0">
                <a:solidFill>
                  <a:schemeClr val="accent5">
                    <a:lumMod val="50000"/>
                  </a:schemeClr>
                </a:solidFill>
              </a:rPr>
              <a:t> </a:t>
            </a:r>
            <a:r>
              <a:rPr lang="en-US" sz="1800" b="1" dirty="0" err="1">
                <a:solidFill>
                  <a:schemeClr val="accent5">
                    <a:lumMod val="50000"/>
                  </a:schemeClr>
                </a:solidFill>
              </a:rPr>
              <a:t>thanh</a:t>
            </a:r>
            <a:r>
              <a:rPr lang="en-US" sz="1800" b="1" dirty="0">
                <a:solidFill>
                  <a:schemeClr val="accent5">
                    <a:lumMod val="50000"/>
                  </a:schemeClr>
                </a:solidFill>
              </a:rPr>
              <a:t> </a:t>
            </a:r>
            <a:r>
              <a:rPr lang="en-US" sz="1800" b="1" dirty="0" err="1">
                <a:solidFill>
                  <a:schemeClr val="accent5">
                    <a:lumMod val="50000"/>
                  </a:schemeClr>
                </a:solidFill>
              </a:rPr>
              <a:t>toán</a:t>
            </a:r>
            <a:r>
              <a:rPr lang="en-US" sz="1800" b="1" dirty="0">
                <a:solidFill>
                  <a:schemeClr val="accent5">
                    <a:lumMod val="50000"/>
                  </a:schemeClr>
                </a:solidFill>
              </a:rPr>
              <a:t> </a:t>
            </a:r>
            <a:r>
              <a:rPr lang="en-US" sz="1800" b="1" dirty="0" err="1" smtClean="0">
                <a:solidFill>
                  <a:schemeClr val="accent5">
                    <a:lumMod val="50000"/>
                  </a:schemeClr>
                </a:solidFill>
              </a:rPr>
              <a:t>mới</a:t>
            </a:r>
            <a:endParaRPr lang="en-US" sz="1800" b="1" dirty="0">
              <a:solidFill>
                <a:schemeClr val="accent5">
                  <a:lumMod val="50000"/>
                </a:schemeClr>
              </a:solidFill>
            </a:endParaRPr>
          </a:p>
          <a:p>
            <a:pPr algn="just">
              <a:lnSpc>
                <a:spcPct val="120000"/>
              </a:lnSpc>
              <a:spcBef>
                <a:spcPts val="576"/>
              </a:spcBef>
              <a:spcAft>
                <a:spcPts val="576"/>
              </a:spcAft>
            </a:pPr>
            <a:endParaRPr lang="en-US" sz="1400" dirty="0">
              <a:solidFill>
                <a:schemeClr val="accent5">
                  <a:lumMod val="50000"/>
                </a:schemeClr>
              </a:solidFill>
            </a:endParaRPr>
          </a:p>
        </p:txBody>
      </p:sp>
      <p:cxnSp>
        <p:nvCxnSpPr>
          <p:cNvPr id="10" name="Straight Connector 9"/>
          <p:cNvCxnSpPr/>
          <p:nvPr/>
        </p:nvCxnSpPr>
        <p:spPr>
          <a:xfrm>
            <a:off x="393856" y="2305007"/>
            <a:ext cx="646497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705346" y="5244229"/>
            <a:ext cx="2152154" cy="954107"/>
          </a:xfrm>
          <a:prstGeom prst="rect">
            <a:avLst/>
          </a:prstGeom>
        </p:spPr>
        <p:txBody>
          <a:bodyPr wrap="square">
            <a:spAutoFit/>
          </a:bodyPr>
          <a:lstStyle/>
          <a:p>
            <a:pPr algn="ctr"/>
            <a:r>
              <a:rPr lang="en-US" sz="1400" b="1" dirty="0" err="1">
                <a:solidFill>
                  <a:schemeClr val="accent5">
                    <a:lumMod val="50000"/>
                  </a:schemeClr>
                </a:solidFill>
              </a:rPr>
              <a:t>Chuẩn</a:t>
            </a:r>
            <a:r>
              <a:rPr lang="en-US" sz="1400" b="1" dirty="0">
                <a:solidFill>
                  <a:schemeClr val="accent5">
                    <a:lumMod val="50000"/>
                  </a:schemeClr>
                </a:solidFill>
              </a:rPr>
              <a:t> </a:t>
            </a:r>
            <a:r>
              <a:rPr lang="en-US" sz="1400" b="1" dirty="0" err="1">
                <a:solidFill>
                  <a:schemeClr val="accent5">
                    <a:lumMod val="50000"/>
                  </a:schemeClr>
                </a:solidFill>
              </a:rPr>
              <a:t>hóa</a:t>
            </a:r>
            <a:r>
              <a:rPr lang="en-US" sz="1400" b="1" dirty="0">
                <a:solidFill>
                  <a:schemeClr val="accent5">
                    <a:lumMod val="50000"/>
                  </a:schemeClr>
                </a:solidFill>
              </a:rPr>
              <a:t> </a:t>
            </a:r>
            <a:r>
              <a:rPr lang="en-US" sz="1400" dirty="0" err="1" smtClean="0">
                <a:solidFill>
                  <a:schemeClr val="accent5">
                    <a:lumMod val="50000"/>
                  </a:schemeClr>
                </a:solidFill>
              </a:rPr>
              <a:t>phương</a:t>
            </a:r>
            <a:r>
              <a:rPr lang="en-US" sz="1400" dirty="0" smtClean="0">
                <a:solidFill>
                  <a:schemeClr val="accent5">
                    <a:lumMod val="50000"/>
                  </a:schemeClr>
                </a:solidFill>
              </a:rPr>
              <a:t> </a:t>
            </a:r>
            <a:r>
              <a:rPr lang="en-US" sz="1400" dirty="0" err="1">
                <a:solidFill>
                  <a:schemeClr val="accent5">
                    <a:lumMod val="50000"/>
                  </a:schemeClr>
                </a:solidFill>
              </a:rPr>
              <a:t>thức</a:t>
            </a:r>
            <a:r>
              <a:rPr lang="en-US" sz="1400" dirty="0">
                <a:solidFill>
                  <a:schemeClr val="accent5">
                    <a:lumMod val="50000"/>
                  </a:schemeClr>
                </a:solidFill>
              </a:rPr>
              <a:t> </a:t>
            </a:r>
            <a:r>
              <a:rPr lang="en-US" sz="1400" dirty="0" err="1">
                <a:solidFill>
                  <a:schemeClr val="accent5">
                    <a:lumMod val="50000"/>
                  </a:schemeClr>
                </a:solidFill>
              </a:rPr>
              <a:t>xử</a:t>
            </a:r>
            <a:r>
              <a:rPr lang="en-US" sz="1400" dirty="0">
                <a:solidFill>
                  <a:schemeClr val="accent5">
                    <a:lumMod val="50000"/>
                  </a:schemeClr>
                </a:solidFill>
              </a:rPr>
              <a:t> </a:t>
            </a:r>
            <a:r>
              <a:rPr lang="en-US" sz="1400" dirty="0" err="1">
                <a:solidFill>
                  <a:schemeClr val="accent5">
                    <a:lumMod val="50000"/>
                  </a:schemeClr>
                </a:solidFill>
              </a:rPr>
              <a:t>lý</a:t>
            </a:r>
            <a:r>
              <a:rPr lang="en-US" sz="1400" dirty="0">
                <a:solidFill>
                  <a:schemeClr val="accent5">
                    <a:lumMod val="50000"/>
                  </a:schemeClr>
                </a:solidFill>
              </a:rPr>
              <a:t> </a:t>
            </a:r>
            <a:r>
              <a:rPr lang="en-US" sz="1400" dirty="0" err="1">
                <a:solidFill>
                  <a:schemeClr val="accent5">
                    <a:lumMod val="50000"/>
                  </a:schemeClr>
                </a:solidFill>
              </a:rPr>
              <a:t>các</a:t>
            </a:r>
            <a:r>
              <a:rPr lang="en-US" sz="1400" dirty="0">
                <a:solidFill>
                  <a:schemeClr val="accent5">
                    <a:lumMod val="50000"/>
                  </a:schemeClr>
                </a:solidFill>
              </a:rPr>
              <a:t> </a:t>
            </a:r>
            <a:r>
              <a:rPr lang="en-US" sz="1400" dirty="0" err="1">
                <a:solidFill>
                  <a:schemeClr val="accent5">
                    <a:lumMod val="50000"/>
                  </a:schemeClr>
                </a:solidFill>
              </a:rPr>
              <a:t>giao</a:t>
            </a:r>
            <a:r>
              <a:rPr lang="en-US" sz="1400" dirty="0">
                <a:solidFill>
                  <a:schemeClr val="accent5">
                    <a:lumMod val="50000"/>
                  </a:schemeClr>
                </a:solidFill>
              </a:rPr>
              <a:t> </a:t>
            </a:r>
            <a:r>
              <a:rPr lang="en-US" sz="1400" dirty="0" err="1">
                <a:solidFill>
                  <a:schemeClr val="accent5">
                    <a:lumMod val="50000"/>
                  </a:schemeClr>
                </a:solidFill>
              </a:rPr>
              <a:t>dịch</a:t>
            </a:r>
            <a:r>
              <a:rPr lang="en-US" sz="1400" dirty="0">
                <a:solidFill>
                  <a:schemeClr val="accent5">
                    <a:lumMod val="50000"/>
                  </a:schemeClr>
                </a:solidFill>
              </a:rPr>
              <a:t> </a:t>
            </a:r>
            <a:r>
              <a:rPr lang="en-US" sz="1400" dirty="0" err="1">
                <a:solidFill>
                  <a:schemeClr val="accent5">
                    <a:lumMod val="50000"/>
                  </a:schemeClr>
                </a:solidFill>
              </a:rPr>
              <a:t>số</a:t>
            </a:r>
            <a:r>
              <a:rPr lang="en-US" sz="1400" dirty="0">
                <a:solidFill>
                  <a:schemeClr val="accent5">
                    <a:lumMod val="50000"/>
                  </a:schemeClr>
                </a:solidFill>
              </a:rPr>
              <a:t> </a:t>
            </a:r>
            <a:r>
              <a:rPr lang="en-US" sz="1400" dirty="0" err="1">
                <a:solidFill>
                  <a:schemeClr val="accent5">
                    <a:lumMod val="50000"/>
                  </a:schemeClr>
                </a:solidFill>
              </a:rPr>
              <a:t>hóa</a:t>
            </a:r>
            <a:r>
              <a:rPr lang="en-US" sz="1400" dirty="0">
                <a:solidFill>
                  <a:schemeClr val="accent5">
                    <a:lumMod val="50000"/>
                  </a:schemeClr>
                </a:solidFill>
              </a:rPr>
              <a:t> </a:t>
            </a:r>
            <a:r>
              <a:rPr lang="en-US" sz="1400" dirty="0" err="1">
                <a:solidFill>
                  <a:schemeClr val="accent5">
                    <a:lumMod val="50000"/>
                  </a:schemeClr>
                </a:solidFill>
              </a:rPr>
              <a:t>nhằm</a:t>
            </a:r>
            <a:r>
              <a:rPr lang="en-US" sz="1400" dirty="0">
                <a:solidFill>
                  <a:schemeClr val="accent5">
                    <a:lumMod val="50000"/>
                  </a:schemeClr>
                </a:solidFill>
              </a:rPr>
              <a:t> </a:t>
            </a:r>
            <a:r>
              <a:rPr lang="en-US" sz="1400" dirty="0" err="1">
                <a:solidFill>
                  <a:schemeClr val="accent5">
                    <a:lumMod val="50000"/>
                  </a:schemeClr>
                </a:solidFill>
              </a:rPr>
              <a:t>nâng</a:t>
            </a:r>
            <a:r>
              <a:rPr lang="en-US" sz="1400" dirty="0">
                <a:solidFill>
                  <a:schemeClr val="accent5">
                    <a:lumMod val="50000"/>
                  </a:schemeClr>
                </a:solidFill>
              </a:rPr>
              <a:t> </a:t>
            </a:r>
            <a:r>
              <a:rPr lang="en-US" sz="1400" dirty="0" err="1">
                <a:solidFill>
                  <a:schemeClr val="accent5">
                    <a:lumMod val="50000"/>
                  </a:schemeClr>
                </a:solidFill>
              </a:rPr>
              <a:t>cao</a:t>
            </a:r>
            <a:r>
              <a:rPr lang="en-US" sz="1400" dirty="0">
                <a:solidFill>
                  <a:schemeClr val="accent5">
                    <a:lumMod val="50000"/>
                  </a:schemeClr>
                </a:solidFill>
              </a:rPr>
              <a:t> </a:t>
            </a:r>
            <a:r>
              <a:rPr lang="en-US" sz="1400" dirty="0" err="1">
                <a:solidFill>
                  <a:schemeClr val="accent5">
                    <a:lumMod val="50000"/>
                  </a:schemeClr>
                </a:solidFill>
              </a:rPr>
              <a:t>trải</a:t>
            </a:r>
            <a:r>
              <a:rPr lang="en-US" sz="1400" dirty="0">
                <a:solidFill>
                  <a:schemeClr val="accent5">
                    <a:lumMod val="50000"/>
                  </a:schemeClr>
                </a:solidFill>
              </a:rPr>
              <a:t> </a:t>
            </a:r>
            <a:r>
              <a:rPr lang="en-US" sz="1400" dirty="0" err="1">
                <a:solidFill>
                  <a:schemeClr val="accent5">
                    <a:lumMod val="50000"/>
                  </a:schemeClr>
                </a:solidFill>
              </a:rPr>
              <a:t>nghiệm</a:t>
            </a:r>
            <a:r>
              <a:rPr lang="en-US" sz="1400" dirty="0">
                <a:solidFill>
                  <a:schemeClr val="accent5">
                    <a:lumMod val="50000"/>
                  </a:schemeClr>
                </a:solidFill>
              </a:rPr>
              <a:t> </a:t>
            </a:r>
            <a:r>
              <a:rPr lang="en-US" sz="1400" dirty="0" err="1">
                <a:solidFill>
                  <a:schemeClr val="accent5">
                    <a:lumMod val="50000"/>
                  </a:schemeClr>
                </a:solidFill>
              </a:rPr>
              <a:t>khách</a:t>
            </a:r>
            <a:r>
              <a:rPr lang="en-US" sz="1400" dirty="0">
                <a:solidFill>
                  <a:schemeClr val="accent5">
                    <a:lumMod val="50000"/>
                  </a:schemeClr>
                </a:solidFill>
              </a:rPr>
              <a:t> </a:t>
            </a:r>
            <a:r>
              <a:rPr lang="en-US" sz="1400" dirty="0" err="1">
                <a:solidFill>
                  <a:schemeClr val="accent5">
                    <a:lumMod val="50000"/>
                  </a:schemeClr>
                </a:solidFill>
              </a:rPr>
              <a:t>hàng</a:t>
            </a:r>
            <a:r>
              <a:rPr lang="en-US" sz="1400" dirty="0">
                <a:solidFill>
                  <a:schemeClr val="accent5">
                    <a:lumMod val="50000"/>
                  </a:schemeClr>
                </a:solidFill>
              </a:rPr>
              <a:t>.</a:t>
            </a:r>
          </a:p>
        </p:txBody>
      </p:sp>
      <p:sp>
        <p:nvSpPr>
          <p:cNvPr id="17" name="Rectangle 16"/>
          <p:cNvSpPr/>
          <p:nvPr/>
        </p:nvSpPr>
        <p:spPr>
          <a:xfrm>
            <a:off x="3337436" y="5244229"/>
            <a:ext cx="2290500" cy="1169551"/>
          </a:xfrm>
          <a:prstGeom prst="rect">
            <a:avLst/>
          </a:prstGeom>
        </p:spPr>
        <p:txBody>
          <a:bodyPr wrap="square">
            <a:spAutoFit/>
          </a:bodyPr>
          <a:lstStyle/>
          <a:p>
            <a:pPr algn="ctr"/>
            <a:r>
              <a:rPr lang="en-US" sz="1400" dirty="0" err="1">
                <a:solidFill>
                  <a:schemeClr val="accent5">
                    <a:lumMod val="50000"/>
                  </a:schemeClr>
                </a:solidFill>
              </a:rPr>
              <a:t>Tận</a:t>
            </a:r>
            <a:r>
              <a:rPr lang="en-US" sz="1400" dirty="0">
                <a:solidFill>
                  <a:schemeClr val="accent5">
                    <a:lumMod val="50000"/>
                  </a:schemeClr>
                </a:solidFill>
              </a:rPr>
              <a:t> </a:t>
            </a:r>
            <a:r>
              <a:rPr lang="en-US" sz="1400" dirty="0" err="1">
                <a:solidFill>
                  <a:schemeClr val="accent5">
                    <a:lumMod val="50000"/>
                  </a:schemeClr>
                </a:solidFill>
              </a:rPr>
              <a:t>dụng</a:t>
            </a:r>
            <a:r>
              <a:rPr lang="en-US" sz="1400" dirty="0">
                <a:solidFill>
                  <a:schemeClr val="accent5">
                    <a:lumMod val="50000"/>
                  </a:schemeClr>
                </a:solidFill>
              </a:rPr>
              <a:t> </a:t>
            </a:r>
            <a:r>
              <a:rPr lang="en-US" sz="1400" dirty="0" err="1">
                <a:solidFill>
                  <a:schemeClr val="accent5">
                    <a:lumMod val="50000"/>
                  </a:schemeClr>
                </a:solidFill>
              </a:rPr>
              <a:t>công</a:t>
            </a:r>
            <a:r>
              <a:rPr lang="en-US" sz="1400" dirty="0">
                <a:solidFill>
                  <a:schemeClr val="accent5">
                    <a:lumMod val="50000"/>
                  </a:schemeClr>
                </a:solidFill>
              </a:rPr>
              <a:t> </a:t>
            </a:r>
            <a:r>
              <a:rPr lang="en-US" sz="1400" dirty="0" err="1">
                <a:solidFill>
                  <a:schemeClr val="accent5">
                    <a:lumMod val="50000"/>
                  </a:schemeClr>
                </a:solidFill>
              </a:rPr>
              <a:t>nghệ</a:t>
            </a:r>
            <a:r>
              <a:rPr lang="en-US" sz="1400" dirty="0">
                <a:solidFill>
                  <a:schemeClr val="accent5">
                    <a:lumMod val="50000"/>
                  </a:schemeClr>
                </a:solidFill>
              </a:rPr>
              <a:t> </a:t>
            </a:r>
            <a:r>
              <a:rPr lang="en-US" sz="1400" dirty="0" err="1">
                <a:solidFill>
                  <a:schemeClr val="accent5">
                    <a:lumMod val="50000"/>
                  </a:schemeClr>
                </a:solidFill>
              </a:rPr>
              <a:t>mới</a:t>
            </a:r>
            <a:r>
              <a:rPr lang="en-US" sz="1400" dirty="0">
                <a:solidFill>
                  <a:schemeClr val="accent5">
                    <a:lumMod val="50000"/>
                  </a:schemeClr>
                </a:solidFill>
              </a:rPr>
              <a:t> </a:t>
            </a:r>
            <a:r>
              <a:rPr lang="en-US" sz="1400" dirty="0" err="1" smtClean="0">
                <a:solidFill>
                  <a:schemeClr val="accent5">
                    <a:lumMod val="50000"/>
                  </a:schemeClr>
                </a:solidFill>
              </a:rPr>
              <a:t>đem</a:t>
            </a:r>
            <a:r>
              <a:rPr lang="en-US" sz="1400" dirty="0" smtClean="0">
                <a:solidFill>
                  <a:schemeClr val="accent5">
                    <a:lumMod val="50000"/>
                  </a:schemeClr>
                </a:solidFill>
              </a:rPr>
              <a:t> </a:t>
            </a:r>
            <a:r>
              <a:rPr lang="en-US" sz="1400" dirty="0" err="1">
                <a:solidFill>
                  <a:schemeClr val="accent5">
                    <a:lumMod val="50000"/>
                  </a:schemeClr>
                </a:solidFill>
              </a:rPr>
              <a:t>lại</a:t>
            </a:r>
            <a:r>
              <a:rPr lang="en-US" sz="1400" dirty="0">
                <a:solidFill>
                  <a:schemeClr val="accent5">
                    <a:lumMod val="50000"/>
                  </a:schemeClr>
                </a:solidFill>
              </a:rPr>
              <a:t> </a:t>
            </a:r>
            <a:r>
              <a:rPr lang="en-US" sz="1400" dirty="0" err="1">
                <a:solidFill>
                  <a:schemeClr val="accent5">
                    <a:lumMod val="50000"/>
                  </a:schemeClr>
                </a:solidFill>
              </a:rPr>
              <a:t>dịch</a:t>
            </a:r>
            <a:r>
              <a:rPr lang="en-US" sz="1400" dirty="0">
                <a:solidFill>
                  <a:schemeClr val="accent5">
                    <a:lumMod val="50000"/>
                  </a:schemeClr>
                </a:solidFill>
              </a:rPr>
              <a:t> </a:t>
            </a:r>
            <a:r>
              <a:rPr lang="en-US" sz="1400" dirty="0" err="1">
                <a:solidFill>
                  <a:schemeClr val="accent5">
                    <a:lumMod val="50000"/>
                  </a:schemeClr>
                </a:solidFill>
              </a:rPr>
              <a:t>vụ</a:t>
            </a:r>
            <a:r>
              <a:rPr lang="en-US" sz="1400" dirty="0">
                <a:solidFill>
                  <a:schemeClr val="accent5">
                    <a:lumMod val="50000"/>
                  </a:schemeClr>
                </a:solidFill>
              </a:rPr>
              <a:t> </a:t>
            </a:r>
            <a:r>
              <a:rPr lang="en-US" sz="1400" dirty="0" err="1">
                <a:solidFill>
                  <a:schemeClr val="accent5">
                    <a:lumMod val="50000"/>
                  </a:schemeClr>
                </a:solidFill>
              </a:rPr>
              <a:t>thanh</a:t>
            </a:r>
            <a:r>
              <a:rPr lang="en-US" sz="1400" dirty="0">
                <a:solidFill>
                  <a:schemeClr val="accent5">
                    <a:lumMod val="50000"/>
                  </a:schemeClr>
                </a:solidFill>
              </a:rPr>
              <a:t> </a:t>
            </a:r>
            <a:r>
              <a:rPr lang="en-US" sz="1400" dirty="0" err="1">
                <a:solidFill>
                  <a:schemeClr val="accent5">
                    <a:lumMod val="50000"/>
                  </a:schemeClr>
                </a:solidFill>
              </a:rPr>
              <a:t>toán</a:t>
            </a:r>
            <a:r>
              <a:rPr lang="en-US" sz="1400" dirty="0">
                <a:solidFill>
                  <a:schemeClr val="accent5">
                    <a:lumMod val="50000"/>
                  </a:schemeClr>
                </a:solidFill>
              </a:rPr>
              <a:t> </a:t>
            </a:r>
            <a:r>
              <a:rPr lang="en-US" sz="1400" b="1" dirty="0">
                <a:solidFill>
                  <a:schemeClr val="accent5">
                    <a:lumMod val="50000"/>
                  </a:schemeClr>
                </a:solidFill>
              </a:rPr>
              <a:t>an </a:t>
            </a:r>
            <a:r>
              <a:rPr lang="en-US" sz="1400" b="1" dirty="0" err="1">
                <a:solidFill>
                  <a:schemeClr val="accent5">
                    <a:lumMod val="50000"/>
                  </a:schemeClr>
                </a:solidFill>
              </a:rPr>
              <a:t>toàn</a:t>
            </a:r>
            <a:r>
              <a:rPr lang="en-US" sz="1400" b="1" dirty="0">
                <a:solidFill>
                  <a:schemeClr val="accent5">
                    <a:lumMod val="50000"/>
                  </a:schemeClr>
                </a:solidFill>
              </a:rPr>
              <a:t>, </a:t>
            </a:r>
            <a:r>
              <a:rPr lang="en-US" sz="1400" b="1" dirty="0" err="1">
                <a:solidFill>
                  <a:schemeClr val="accent5">
                    <a:lumMod val="50000"/>
                  </a:schemeClr>
                </a:solidFill>
              </a:rPr>
              <a:t>bảo</a:t>
            </a:r>
            <a:r>
              <a:rPr lang="en-US" sz="1400" b="1" dirty="0">
                <a:solidFill>
                  <a:schemeClr val="accent5">
                    <a:lumMod val="50000"/>
                  </a:schemeClr>
                </a:solidFill>
              </a:rPr>
              <a:t> </a:t>
            </a:r>
            <a:r>
              <a:rPr lang="en-US" sz="1400" b="1" dirty="0" err="1">
                <a:solidFill>
                  <a:schemeClr val="accent5">
                    <a:lumMod val="50000"/>
                  </a:schemeClr>
                </a:solidFill>
              </a:rPr>
              <a:t>mật</a:t>
            </a:r>
            <a:r>
              <a:rPr lang="en-US" sz="1400" dirty="0">
                <a:solidFill>
                  <a:schemeClr val="accent5">
                    <a:lumMod val="50000"/>
                  </a:schemeClr>
                </a:solidFill>
              </a:rPr>
              <a:t> </a:t>
            </a:r>
            <a:r>
              <a:rPr lang="en-US" sz="1400" dirty="0" err="1">
                <a:solidFill>
                  <a:schemeClr val="accent5">
                    <a:lumMod val="50000"/>
                  </a:schemeClr>
                </a:solidFill>
              </a:rPr>
              <a:t>phù</a:t>
            </a:r>
            <a:r>
              <a:rPr lang="en-US" sz="1400" dirty="0">
                <a:solidFill>
                  <a:schemeClr val="accent5">
                    <a:lumMod val="50000"/>
                  </a:schemeClr>
                </a:solidFill>
              </a:rPr>
              <a:t> </a:t>
            </a:r>
            <a:r>
              <a:rPr lang="en-US" sz="1400" dirty="0" err="1">
                <a:solidFill>
                  <a:schemeClr val="accent5">
                    <a:lumMod val="50000"/>
                  </a:schemeClr>
                </a:solidFill>
              </a:rPr>
              <a:t>hợp</a:t>
            </a:r>
            <a:r>
              <a:rPr lang="en-US" sz="1400" dirty="0">
                <a:solidFill>
                  <a:schemeClr val="accent5">
                    <a:lumMod val="50000"/>
                  </a:schemeClr>
                </a:solidFill>
              </a:rPr>
              <a:t> với </a:t>
            </a:r>
            <a:r>
              <a:rPr lang="en-US" sz="1400" dirty="0" err="1">
                <a:solidFill>
                  <a:schemeClr val="accent5">
                    <a:lumMod val="50000"/>
                  </a:schemeClr>
                </a:solidFill>
              </a:rPr>
              <a:t>sự</a:t>
            </a:r>
            <a:r>
              <a:rPr lang="en-US" sz="1400" dirty="0">
                <a:solidFill>
                  <a:schemeClr val="accent5">
                    <a:lumMod val="50000"/>
                  </a:schemeClr>
                </a:solidFill>
              </a:rPr>
              <a:t> </a:t>
            </a:r>
            <a:r>
              <a:rPr lang="en-US" sz="1400" dirty="0" err="1">
                <a:solidFill>
                  <a:schemeClr val="accent5">
                    <a:lumMod val="50000"/>
                  </a:schemeClr>
                </a:solidFill>
              </a:rPr>
              <a:t>phát</a:t>
            </a:r>
            <a:r>
              <a:rPr lang="en-US" sz="1400" dirty="0">
                <a:solidFill>
                  <a:schemeClr val="accent5">
                    <a:lumMod val="50000"/>
                  </a:schemeClr>
                </a:solidFill>
              </a:rPr>
              <a:t> triển </a:t>
            </a:r>
            <a:r>
              <a:rPr lang="en-US" sz="1400" dirty="0" err="1">
                <a:solidFill>
                  <a:schemeClr val="accent5">
                    <a:lumMod val="50000"/>
                  </a:schemeClr>
                </a:solidFill>
              </a:rPr>
              <a:t>của</a:t>
            </a:r>
            <a:r>
              <a:rPr lang="en-US" sz="1400" dirty="0">
                <a:solidFill>
                  <a:schemeClr val="accent5">
                    <a:lumMod val="50000"/>
                  </a:schemeClr>
                </a:solidFill>
              </a:rPr>
              <a:t> </a:t>
            </a:r>
            <a:r>
              <a:rPr lang="en-US" sz="1400" dirty="0" err="1">
                <a:solidFill>
                  <a:schemeClr val="accent5">
                    <a:lumMod val="50000"/>
                  </a:schemeClr>
                </a:solidFill>
              </a:rPr>
              <a:t>thị</a:t>
            </a:r>
            <a:r>
              <a:rPr lang="en-US" sz="1400" dirty="0">
                <a:solidFill>
                  <a:schemeClr val="accent5">
                    <a:lumMod val="50000"/>
                  </a:schemeClr>
                </a:solidFill>
              </a:rPr>
              <a:t> </a:t>
            </a:r>
            <a:r>
              <a:rPr lang="en-US" sz="1400" dirty="0" err="1">
                <a:solidFill>
                  <a:schemeClr val="accent5">
                    <a:lumMod val="50000"/>
                  </a:schemeClr>
                </a:solidFill>
              </a:rPr>
              <a:t>trường</a:t>
            </a:r>
            <a:r>
              <a:rPr lang="en-US" sz="1400" dirty="0">
                <a:solidFill>
                  <a:schemeClr val="accent5">
                    <a:lumMod val="50000"/>
                  </a:schemeClr>
                </a:solidFill>
              </a:rPr>
              <a:t>.</a:t>
            </a:r>
          </a:p>
        </p:txBody>
      </p:sp>
      <p:sp>
        <p:nvSpPr>
          <p:cNvPr id="19" name="Rectangle 18"/>
          <p:cNvSpPr/>
          <p:nvPr/>
        </p:nvSpPr>
        <p:spPr>
          <a:xfrm>
            <a:off x="6107872" y="5244229"/>
            <a:ext cx="2299527" cy="1169551"/>
          </a:xfrm>
          <a:prstGeom prst="rect">
            <a:avLst/>
          </a:prstGeom>
        </p:spPr>
        <p:txBody>
          <a:bodyPr wrap="square">
            <a:spAutoFit/>
          </a:bodyPr>
          <a:lstStyle/>
          <a:p>
            <a:pPr algn="ctr"/>
            <a:r>
              <a:rPr lang="en-US" sz="1400" dirty="0" err="1">
                <a:solidFill>
                  <a:schemeClr val="accent5">
                    <a:lumMod val="50000"/>
                  </a:schemeClr>
                </a:solidFill>
              </a:rPr>
              <a:t>Phối</a:t>
            </a:r>
            <a:r>
              <a:rPr lang="en-US" sz="1400" dirty="0">
                <a:solidFill>
                  <a:schemeClr val="accent5">
                    <a:lumMod val="50000"/>
                  </a:schemeClr>
                </a:solidFill>
              </a:rPr>
              <a:t> </a:t>
            </a:r>
            <a:r>
              <a:rPr lang="en-US" sz="1400" dirty="0" err="1">
                <a:solidFill>
                  <a:schemeClr val="accent5">
                    <a:lumMod val="50000"/>
                  </a:schemeClr>
                </a:solidFill>
              </a:rPr>
              <a:t>hợp</a:t>
            </a:r>
            <a:r>
              <a:rPr lang="en-US" sz="1400" dirty="0">
                <a:solidFill>
                  <a:schemeClr val="accent5">
                    <a:lumMod val="50000"/>
                  </a:schemeClr>
                </a:solidFill>
              </a:rPr>
              <a:t> </a:t>
            </a:r>
            <a:r>
              <a:rPr lang="en-US" sz="1400" dirty="0" err="1">
                <a:solidFill>
                  <a:schemeClr val="accent5">
                    <a:lumMod val="50000"/>
                  </a:schemeClr>
                </a:solidFill>
              </a:rPr>
              <a:t>cùng</a:t>
            </a:r>
            <a:r>
              <a:rPr lang="en-US" sz="1400" dirty="0">
                <a:solidFill>
                  <a:schemeClr val="accent5">
                    <a:lumMod val="50000"/>
                  </a:schemeClr>
                </a:solidFill>
              </a:rPr>
              <a:t> </a:t>
            </a:r>
            <a:r>
              <a:rPr lang="en-US" sz="1400" dirty="0" err="1">
                <a:solidFill>
                  <a:schemeClr val="accent5">
                    <a:lumMod val="50000"/>
                  </a:schemeClr>
                </a:solidFill>
              </a:rPr>
              <a:t>với</a:t>
            </a:r>
            <a:r>
              <a:rPr lang="en-US" sz="1400" dirty="0">
                <a:solidFill>
                  <a:schemeClr val="accent5">
                    <a:lumMod val="50000"/>
                  </a:schemeClr>
                </a:solidFill>
              </a:rPr>
              <a:t> </a:t>
            </a:r>
            <a:r>
              <a:rPr lang="en-US" sz="1400" dirty="0" err="1">
                <a:solidFill>
                  <a:schemeClr val="accent5">
                    <a:lumMod val="50000"/>
                  </a:schemeClr>
                </a:solidFill>
              </a:rPr>
              <a:t>các</a:t>
            </a:r>
            <a:r>
              <a:rPr lang="en-US" sz="1400" dirty="0">
                <a:solidFill>
                  <a:schemeClr val="accent5">
                    <a:lumMod val="50000"/>
                  </a:schemeClr>
                </a:solidFill>
              </a:rPr>
              <a:t> </a:t>
            </a:r>
            <a:r>
              <a:rPr lang="en-US" sz="1400" dirty="0" err="1">
                <a:solidFill>
                  <a:schemeClr val="accent5">
                    <a:lumMod val="50000"/>
                  </a:schemeClr>
                </a:solidFill>
              </a:rPr>
              <a:t>đối</a:t>
            </a:r>
            <a:r>
              <a:rPr lang="en-US" sz="1400" dirty="0">
                <a:solidFill>
                  <a:schemeClr val="accent5">
                    <a:lumMod val="50000"/>
                  </a:schemeClr>
                </a:solidFill>
              </a:rPr>
              <a:t> </a:t>
            </a:r>
            <a:r>
              <a:rPr lang="en-US" sz="1400" dirty="0" err="1">
                <a:solidFill>
                  <a:schemeClr val="accent5">
                    <a:lumMod val="50000"/>
                  </a:schemeClr>
                </a:solidFill>
              </a:rPr>
              <a:t>tác</a:t>
            </a:r>
            <a:r>
              <a:rPr lang="en-US" sz="1400" dirty="0">
                <a:solidFill>
                  <a:schemeClr val="accent5">
                    <a:lumMod val="50000"/>
                  </a:schemeClr>
                </a:solidFill>
              </a:rPr>
              <a:t> </a:t>
            </a:r>
            <a:r>
              <a:rPr lang="en-US" sz="1400" dirty="0" err="1">
                <a:solidFill>
                  <a:schemeClr val="accent5">
                    <a:lumMod val="50000"/>
                  </a:schemeClr>
                </a:solidFill>
              </a:rPr>
              <a:t>nhằm</a:t>
            </a:r>
            <a:r>
              <a:rPr lang="en-US" sz="1400" dirty="0">
                <a:solidFill>
                  <a:schemeClr val="accent5">
                    <a:lumMod val="50000"/>
                  </a:schemeClr>
                </a:solidFill>
              </a:rPr>
              <a:t> </a:t>
            </a:r>
            <a:r>
              <a:rPr lang="en-US" sz="1400" dirty="0" err="1">
                <a:solidFill>
                  <a:schemeClr val="accent5">
                    <a:lumMod val="50000"/>
                  </a:schemeClr>
                </a:solidFill>
              </a:rPr>
              <a:t>cung</a:t>
            </a:r>
            <a:r>
              <a:rPr lang="en-US" sz="1400" dirty="0">
                <a:solidFill>
                  <a:schemeClr val="accent5">
                    <a:lumMod val="50000"/>
                  </a:schemeClr>
                </a:solidFill>
              </a:rPr>
              <a:t> </a:t>
            </a:r>
            <a:r>
              <a:rPr lang="en-US" sz="1400" dirty="0" err="1">
                <a:solidFill>
                  <a:schemeClr val="accent5">
                    <a:lumMod val="50000"/>
                  </a:schemeClr>
                </a:solidFill>
              </a:rPr>
              <a:t>cấp</a:t>
            </a:r>
            <a:r>
              <a:rPr lang="en-US" sz="1400" dirty="0">
                <a:solidFill>
                  <a:schemeClr val="accent5">
                    <a:lumMod val="50000"/>
                  </a:schemeClr>
                </a:solidFill>
              </a:rPr>
              <a:t> </a:t>
            </a:r>
            <a:r>
              <a:rPr lang="en-US" sz="1400" b="1" dirty="0" err="1">
                <a:solidFill>
                  <a:schemeClr val="accent5">
                    <a:lumMod val="50000"/>
                  </a:schemeClr>
                </a:solidFill>
              </a:rPr>
              <a:t>phương</a:t>
            </a:r>
            <a:r>
              <a:rPr lang="en-US" sz="1400" b="1" dirty="0">
                <a:solidFill>
                  <a:schemeClr val="accent5">
                    <a:lumMod val="50000"/>
                  </a:schemeClr>
                </a:solidFill>
              </a:rPr>
              <a:t> </a:t>
            </a:r>
            <a:r>
              <a:rPr lang="en-US" sz="1400" b="1" dirty="0" err="1">
                <a:solidFill>
                  <a:schemeClr val="accent5">
                    <a:lumMod val="50000"/>
                  </a:schemeClr>
                </a:solidFill>
              </a:rPr>
              <a:t>thức</a:t>
            </a:r>
            <a:r>
              <a:rPr lang="en-US" sz="1400" b="1" dirty="0">
                <a:solidFill>
                  <a:schemeClr val="accent5">
                    <a:lumMod val="50000"/>
                  </a:schemeClr>
                </a:solidFill>
              </a:rPr>
              <a:t> </a:t>
            </a:r>
            <a:r>
              <a:rPr lang="en-US" sz="1400" b="1" dirty="0" err="1">
                <a:solidFill>
                  <a:schemeClr val="accent5">
                    <a:lumMod val="50000"/>
                  </a:schemeClr>
                </a:solidFill>
              </a:rPr>
              <a:t>thanh</a:t>
            </a:r>
            <a:r>
              <a:rPr lang="en-US" sz="1400" b="1" dirty="0">
                <a:solidFill>
                  <a:schemeClr val="accent5">
                    <a:lumMod val="50000"/>
                  </a:schemeClr>
                </a:solidFill>
              </a:rPr>
              <a:t> </a:t>
            </a:r>
            <a:r>
              <a:rPr lang="en-US" sz="1400" b="1" dirty="0" err="1">
                <a:solidFill>
                  <a:schemeClr val="accent5">
                    <a:lumMod val="50000"/>
                  </a:schemeClr>
                </a:solidFill>
              </a:rPr>
              <a:t>toán</a:t>
            </a:r>
            <a:r>
              <a:rPr lang="en-US" sz="1400" b="1" dirty="0">
                <a:solidFill>
                  <a:schemeClr val="accent5">
                    <a:lumMod val="50000"/>
                  </a:schemeClr>
                </a:solidFill>
              </a:rPr>
              <a:t> </a:t>
            </a:r>
            <a:r>
              <a:rPr lang="en-US" sz="1400" b="1" dirty="0" err="1">
                <a:solidFill>
                  <a:schemeClr val="accent5">
                    <a:lumMod val="50000"/>
                  </a:schemeClr>
                </a:solidFill>
              </a:rPr>
              <a:t>đổi</a:t>
            </a:r>
            <a:r>
              <a:rPr lang="en-US" sz="1400" b="1" dirty="0">
                <a:solidFill>
                  <a:schemeClr val="accent5">
                    <a:lumMod val="50000"/>
                  </a:schemeClr>
                </a:solidFill>
              </a:rPr>
              <a:t> </a:t>
            </a:r>
            <a:r>
              <a:rPr lang="en-US" sz="1400" b="1" dirty="0" err="1">
                <a:solidFill>
                  <a:schemeClr val="accent5">
                    <a:lumMod val="50000"/>
                  </a:schemeClr>
                </a:solidFill>
              </a:rPr>
              <a:t>mới</a:t>
            </a:r>
            <a:r>
              <a:rPr lang="en-US" sz="1400" b="1" dirty="0">
                <a:solidFill>
                  <a:schemeClr val="accent5">
                    <a:lumMod val="50000"/>
                  </a:schemeClr>
                </a:solidFill>
              </a:rPr>
              <a:t>, </a:t>
            </a:r>
            <a:r>
              <a:rPr lang="en-US" sz="1400" b="1" dirty="0" err="1">
                <a:solidFill>
                  <a:schemeClr val="accent5">
                    <a:lumMod val="50000"/>
                  </a:schemeClr>
                </a:solidFill>
              </a:rPr>
              <a:t>sáng</a:t>
            </a:r>
            <a:r>
              <a:rPr lang="en-US" sz="1400" b="1" dirty="0">
                <a:solidFill>
                  <a:schemeClr val="accent5">
                    <a:lumMod val="50000"/>
                  </a:schemeClr>
                </a:solidFill>
              </a:rPr>
              <a:t> </a:t>
            </a:r>
            <a:r>
              <a:rPr lang="en-US" sz="1400" b="1" dirty="0" err="1">
                <a:solidFill>
                  <a:schemeClr val="accent5">
                    <a:lumMod val="50000"/>
                  </a:schemeClr>
                </a:solidFill>
              </a:rPr>
              <a:t>tạo</a:t>
            </a:r>
            <a:r>
              <a:rPr lang="en-US" sz="1400" b="1" dirty="0">
                <a:solidFill>
                  <a:schemeClr val="accent5">
                    <a:lumMod val="50000"/>
                  </a:schemeClr>
                </a:solidFill>
              </a:rPr>
              <a:t> (innovation)</a:t>
            </a:r>
          </a:p>
        </p:txBody>
      </p:sp>
      <p:sp>
        <p:nvSpPr>
          <p:cNvPr id="23" name="Title 1"/>
          <p:cNvSpPr txBox="1">
            <a:spLocks/>
          </p:cNvSpPr>
          <p:nvPr/>
        </p:nvSpPr>
        <p:spPr>
          <a:xfrm>
            <a:off x="177723" y="132968"/>
            <a:ext cx="9875520" cy="722436"/>
          </a:xfrm>
          <a:prstGeom prst="rect">
            <a:avLst/>
          </a:prstGeom>
        </p:spPr>
        <p:txBody>
          <a:bodyPr anchor="t">
            <a:normAutofit/>
          </a:bodyPr>
          <a:lstStyle>
            <a:lvl1pPr algn="l" defTabSz="1097280" rtl="0" eaLnBrk="1" latinLnBrk="0" hangingPunct="1">
              <a:lnSpc>
                <a:spcPct val="100000"/>
              </a:lnSpc>
              <a:spcBef>
                <a:spcPct val="0"/>
              </a:spcBef>
              <a:buNone/>
              <a:defRPr sz="3840" b="1" kern="1200" baseline="0">
                <a:solidFill>
                  <a:srgbClr val="E97F02"/>
                </a:solidFill>
                <a:latin typeface="Helvetica" pitchFamily="2" charset="0"/>
                <a:ea typeface="Helvetica" pitchFamily="2" charset="0"/>
                <a:cs typeface="Helvetica" pitchFamily="2" charset="0"/>
              </a:defRPr>
            </a:lvl1pPr>
          </a:lstStyle>
          <a:p>
            <a:r>
              <a:rPr lang="en-US" sz="3000" dirty="0" err="1" smtClean="0">
                <a:solidFill>
                  <a:schemeClr val="bg1"/>
                </a:solidFill>
              </a:rPr>
              <a:t>Số</a:t>
            </a:r>
            <a:r>
              <a:rPr lang="en-US" sz="3000" dirty="0" smtClean="0">
                <a:solidFill>
                  <a:schemeClr val="bg1"/>
                </a:solidFill>
              </a:rPr>
              <a:t> </a:t>
            </a:r>
            <a:r>
              <a:rPr lang="en-US" sz="3000" dirty="0" err="1" smtClean="0">
                <a:solidFill>
                  <a:schemeClr val="bg1"/>
                </a:solidFill>
              </a:rPr>
              <a:t>hóa</a:t>
            </a:r>
            <a:r>
              <a:rPr lang="en-US" sz="3000" dirty="0" smtClean="0">
                <a:solidFill>
                  <a:schemeClr val="bg1"/>
                </a:solidFill>
              </a:rPr>
              <a:t> (tokenization)</a:t>
            </a:r>
            <a:endParaRPr lang="en-AU" sz="3000" dirty="0">
              <a:solidFill>
                <a:schemeClr val="bg1"/>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6632" y="1108881"/>
            <a:ext cx="1703972" cy="1407328"/>
          </a:xfrm>
          <a:prstGeom prst="rect">
            <a:avLst/>
          </a:prstGeom>
        </p:spPr>
      </p:pic>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1079" y="4416677"/>
            <a:ext cx="690825" cy="690825"/>
          </a:xfrm>
          <a:prstGeom prst="rect">
            <a:avLst/>
          </a:prstGeom>
        </p:spPr>
      </p:pic>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7696" y="4335353"/>
            <a:ext cx="772149" cy="772149"/>
          </a:xfrm>
          <a:prstGeom prst="rect">
            <a:avLst/>
          </a:prstGeom>
        </p:spPr>
      </p:pic>
      <p:pic>
        <p:nvPicPr>
          <p:cNvPr id="29" name="Picture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62683" y="4246932"/>
            <a:ext cx="860570" cy="860570"/>
          </a:xfrm>
          <a:prstGeom prst="rect">
            <a:avLst/>
          </a:prstGeom>
        </p:spPr>
      </p:pic>
    </p:spTree>
    <p:extLst>
      <p:ext uri="{BB962C8B-B14F-4D97-AF65-F5344CB8AC3E}">
        <p14:creationId xmlns:p14="http://schemas.microsoft.com/office/powerpoint/2010/main" val="30531518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4371" y="140833"/>
            <a:ext cx="9875520" cy="632489"/>
          </a:xfrm>
        </p:spPr>
        <p:txBody>
          <a:bodyPr>
            <a:normAutofit/>
          </a:bodyPr>
          <a:lstStyle/>
          <a:p>
            <a:r>
              <a:rPr lang="en-US" sz="3000" dirty="0" err="1" smtClean="0">
                <a:solidFill>
                  <a:schemeClr val="bg1"/>
                </a:solidFill>
              </a:rPr>
              <a:t>Hệ</a:t>
            </a:r>
            <a:r>
              <a:rPr lang="en-US" sz="3000" dirty="0" smtClean="0">
                <a:solidFill>
                  <a:schemeClr val="bg1"/>
                </a:solidFill>
              </a:rPr>
              <a:t> </a:t>
            </a:r>
            <a:r>
              <a:rPr lang="en-US" sz="3000" dirty="0" err="1" smtClean="0">
                <a:solidFill>
                  <a:schemeClr val="bg1"/>
                </a:solidFill>
              </a:rPr>
              <a:t>sinh</a:t>
            </a:r>
            <a:r>
              <a:rPr lang="en-US" sz="3000" dirty="0" smtClean="0">
                <a:solidFill>
                  <a:schemeClr val="bg1"/>
                </a:solidFill>
              </a:rPr>
              <a:t> </a:t>
            </a:r>
            <a:r>
              <a:rPr lang="en-US" sz="3000" dirty="0" err="1" smtClean="0">
                <a:solidFill>
                  <a:schemeClr val="bg1"/>
                </a:solidFill>
              </a:rPr>
              <a:t>thái</a:t>
            </a:r>
            <a:r>
              <a:rPr lang="en-US" sz="3000" dirty="0" smtClean="0">
                <a:solidFill>
                  <a:schemeClr val="bg1"/>
                </a:solidFill>
              </a:rPr>
              <a:t> </a:t>
            </a:r>
            <a:r>
              <a:rPr lang="en-US" sz="3000" dirty="0" err="1" smtClean="0">
                <a:solidFill>
                  <a:schemeClr val="bg1"/>
                </a:solidFill>
              </a:rPr>
              <a:t>số</a:t>
            </a:r>
            <a:r>
              <a:rPr lang="en-US" sz="3000" dirty="0" smtClean="0">
                <a:solidFill>
                  <a:schemeClr val="bg1"/>
                </a:solidFill>
              </a:rPr>
              <a:t> </a:t>
            </a:r>
            <a:r>
              <a:rPr lang="en-US" sz="3000" dirty="0" err="1" smtClean="0">
                <a:solidFill>
                  <a:schemeClr val="bg1"/>
                </a:solidFill>
              </a:rPr>
              <a:t>hóa</a:t>
            </a:r>
            <a:endParaRPr lang="en-AU" sz="3000" dirty="0">
              <a:solidFill>
                <a:schemeClr val="bg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3021" y="3961720"/>
            <a:ext cx="798415" cy="798415"/>
          </a:xfrm>
          <a:prstGeom prst="rect">
            <a:avLst/>
          </a:prstGeom>
        </p:spPr>
      </p:pic>
      <p:sp>
        <p:nvSpPr>
          <p:cNvPr id="23" name="Rectangle 22"/>
          <p:cNvSpPr/>
          <p:nvPr/>
        </p:nvSpPr>
        <p:spPr>
          <a:xfrm>
            <a:off x="3667801" y="2515412"/>
            <a:ext cx="2898465" cy="85769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err="1" smtClean="0">
                <a:solidFill>
                  <a:srgbClr val="0A0000"/>
                </a:solidFill>
              </a:rPr>
              <a:t>Hạ</a:t>
            </a:r>
            <a:r>
              <a:rPr lang="en-US" sz="1600" b="1" dirty="0" smtClean="0">
                <a:solidFill>
                  <a:srgbClr val="0A0000"/>
                </a:solidFill>
              </a:rPr>
              <a:t> </a:t>
            </a:r>
            <a:r>
              <a:rPr lang="en-US" sz="1600" b="1" dirty="0" err="1" smtClean="0">
                <a:solidFill>
                  <a:srgbClr val="0A0000"/>
                </a:solidFill>
              </a:rPr>
              <a:t>tầng</a:t>
            </a:r>
            <a:r>
              <a:rPr lang="en-US" sz="1600" b="1" dirty="0" smtClean="0">
                <a:solidFill>
                  <a:srgbClr val="0A0000"/>
                </a:solidFill>
              </a:rPr>
              <a:t> </a:t>
            </a:r>
            <a:r>
              <a:rPr lang="en-US" sz="1600" b="1" dirty="0" err="1" smtClean="0">
                <a:solidFill>
                  <a:srgbClr val="0A0000"/>
                </a:solidFill>
              </a:rPr>
              <a:t>số</a:t>
            </a:r>
            <a:r>
              <a:rPr lang="en-US" sz="1600" b="1" dirty="0" smtClean="0">
                <a:solidFill>
                  <a:srgbClr val="0A0000"/>
                </a:solidFill>
              </a:rPr>
              <a:t> </a:t>
            </a:r>
            <a:r>
              <a:rPr lang="en-US" sz="1600" b="1" dirty="0" err="1" smtClean="0">
                <a:solidFill>
                  <a:srgbClr val="0A0000"/>
                </a:solidFill>
              </a:rPr>
              <a:t>hóa</a:t>
            </a:r>
            <a:endParaRPr lang="vi-VN" sz="1600" b="1" dirty="0">
              <a:solidFill>
                <a:srgbClr val="0A0000"/>
              </a:solidFill>
            </a:endParaRPr>
          </a:p>
        </p:txBody>
      </p:sp>
      <p:sp>
        <p:nvSpPr>
          <p:cNvPr id="39" name="TextBox 38"/>
          <p:cNvSpPr txBox="1"/>
          <p:nvPr/>
        </p:nvSpPr>
        <p:spPr>
          <a:xfrm>
            <a:off x="7122821" y="4896506"/>
            <a:ext cx="1815737" cy="307777"/>
          </a:xfrm>
          <a:prstGeom prst="rect">
            <a:avLst/>
          </a:prstGeom>
          <a:noFill/>
        </p:spPr>
        <p:txBody>
          <a:bodyPr wrap="square" rtlCol="0">
            <a:spAutoFit/>
          </a:bodyPr>
          <a:lstStyle/>
          <a:p>
            <a:pPr algn="ctr"/>
            <a:r>
              <a:rPr lang="en-US" sz="1400" b="1" dirty="0" smtClean="0"/>
              <a:t>NAPAS Switch</a:t>
            </a:r>
            <a:endParaRPr lang="vi-VN" sz="1400" b="1" dirty="0"/>
          </a:p>
        </p:txBody>
      </p:sp>
      <p:sp>
        <p:nvSpPr>
          <p:cNvPr id="40" name="TextBox 39"/>
          <p:cNvSpPr txBox="1"/>
          <p:nvPr/>
        </p:nvSpPr>
        <p:spPr>
          <a:xfrm>
            <a:off x="8945067" y="4764683"/>
            <a:ext cx="1815737" cy="307777"/>
          </a:xfrm>
          <a:prstGeom prst="rect">
            <a:avLst/>
          </a:prstGeom>
          <a:noFill/>
        </p:spPr>
        <p:txBody>
          <a:bodyPr wrap="square" rtlCol="0">
            <a:spAutoFit/>
          </a:bodyPr>
          <a:lstStyle/>
          <a:p>
            <a:pPr algn="ctr"/>
            <a:r>
              <a:rPr lang="en-US" sz="1400" b="1" dirty="0" smtClean="0"/>
              <a:t>TCPHT</a:t>
            </a:r>
            <a:endParaRPr lang="vi-VN" sz="1400" b="1" dirty="0"/>
          </a:p>
        </p:txBody>
      </p:sp>
      <p:grpSp>
        <p:nvGrpSpPr>
          <p:cNvPr id="41" name="Group 40"/>
          <p:cNvGrpSpPr/>
          <p:nvPr/>
        </p:nvGrpSpPr>
        <p:grpSpPr>
          <a:xfrm>
            <a:off x="3711281" y="4007734"/>
            <a:ext cx="671978" cy="675515"/>
            <a:chOff x="3637806" y="3749005"/>
            <a:chExt cx="1154113" cy="1025525"/>
          </a:xfrm>
        </p:grpSpPr>
        <p:sp>
          <p:nvSpPr>
            <p:cNvPr id="42" name="Freeform 168"/>
            <p:cNvSpPr>
              <a:spLocks/>
            </p:cNvSpPr>
            <p:nvPr/>
          </p:nvSpPr>
          <p:spPr bwMode="auto">
            <a:xfrm>
              <a:off x="3890219" y="4725317"/>
              <a:ext cx="147638" cy="49213"/>
            </a:xfrm>
            <a:custGeom>
              <a:avLst/>
              <a:gdLst/>
              <a:ahLst/>
              <a:cxnLst>
                <a:cxn ang="0">
                  <a:pos x="70" y="34"/>
                </a:cxn>
                <a:cxn ang="0">
                  <a:pos x="103" y="2"/>
                </a:cxn>
                <a:cxn ang="0">
                  <a:pos x="103" y="0"/>
                </a:cxn>
                <a:cxn ang="0">
                  <a:pos x="0" y="0"/>
                </a:cxn>
                <a:cxn ang="0">
                  <a:pos x="0" y="2"/>
                </a:cxn>
                <a:cxn ang="0">
                  <a:pos x="32" y="34"/>
                </a:cxn>
                <a:cxn ang="0">
                  <a:pos x="70" y="34"/>
                </a:cxn>
              </a:cxnLst>
              <a:rect l="0" t="0" r="r" b="b"/>
              <a:pathLst>
                <a:path w="103" h="34">
                  <a:moveTo>
                    <a:pt x="70" y="34"/>
                  </a:moveTo>
                  <a:cubicBezTo>
                    <a:pt x="88" y="34"/>
                    <a:pt x="103" y="20"/>
                    <a:pt x="103" y="2"/>
                  </a:cubicBezTo>
                  <a:cubicBezTo>
                    <a:pt x="103" y="0"/>
                    <a:pt x="103" y="0"/>
                    <a:pt x="103" y="0"/>
                  </a:cubicBezTo>
                  <a:cubicBezTo>
                    <a:pt x="0" y="0"/>
                    <a:pt x="0" y="0"/>
                    <a:pt x="0" y="0"/>
                  </a:cubicBezTo>
                  <a:cubicBezTo>
                    <a:pt x="0" y="2"/>
                    <a:pt x="0" y="2"/>
                    <a:pt x="0" y="2"/>
                  </a:cubicBezTo>
                  <a:cubicBezTo>
                    <a:pt x="0" y="19"/>
                    <a:pt x="15" y="34"/>
                    <a:pt x="32" y="34"/>
                  </a:cubicBezTo>
                  <a:lnTo>
                    <a:pt x="70" y="34"/>
                  </a:lnTo>
                  <a:close/>
                </a:path>
              </a:pathLst>
            </a:custGeom>
            <a:solidFill>
              <a:srgbClr val="97989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69"/>
            <p:cNvSpPr>
              <a:spLocks/>
            </p:cNvSpPr>
            <p:nvPr/>
          </p:nvSpPr>
          <p:spPr bwMode="auto">
            <a:xfrm>
              <a:off x="4455369" y="4725317"/>
              <a:ext cx="146050" cy="49213"/>
            </a:xfrm>
            <a:custGeom>
              <a:avLst/>
              <a:gdLst/>
              <a:ahLst/>
              <a:cxnLst>
                <a:cxn ang="0">
                  <a:pos x="70" y="34"/>
                </a:cxn>
                <a:cxn ang="0">
                  <a:pos x="102" y="2"/>
                </a:cxn>
                <a:cxn ang="0">
                  <a:pos x="102" y="0"/>
                </a:cxn>
                <a:cxn ang="0">
                  <a:pos x="0" y="0"/>
                </a:cxn>
                <a:cxn ang="0">
                  <a:pos x="0" y="2"/>
                </a:cxn>
                <a:cxn ang="0">
                  <a:pos x="32" y="34"/>
                </a:cxn>
                <a:cxn ang="0">
                  <a:pos x="70" y="34"/>
                </a:cxn>
              </a:cxnLst>
              <a:rect l="0" t="0" r="r" b="b"/>
              <a:pathLst>
                <a:path w="102" h="34">
                  <a:moveTo>
                    <a:pt x="70" y="34"/>
                  </a:moveTo>
                  <a:cubicBezTo>
                    <a:pt x="88" y="34"/>
                    <a:pt x="102" y="20"/>
                    <a:pt x="102" y="2"/>
                  </a:cubicBezTo>
                  <a:cubicBezTo>
                    <a:pt x="102" y="0"/>
                    <a:pt x="102" y="0"/>
                    <a:pt x="102" y="0"/>
                  </a:cubicBezTo>
                  <a:cubicBezTo>
                    <a:pt x="0" y="0"/>
                    <a:pt x="0" y="0"/>
                    <a:pt x="0" y="0"/>
                  </a:cubicBezTo>
                  <a:cubicBezTo>
                    <a:pt x="0" y="2"/>
                    <a:pt x="0" y="2"/>
                    <a:pt x="0" y="2"/>
                  </a:cubicBezTo>
                  <a:cubicBezTo>
                    <a:pt x="0" y="20"/>
                    <a:pt x="14" y="34"/>
                    <a:pt x="32" y="34"/>
                  </a:cubicBezTo>
                  <a:lnTo>
                    <a:pt x="70" y="34"/>
                  </a:lnTo>
                  <a:close/>
                </a:path>
              </a:pathLst>
            </a:custGeom>
            <a:solidFill>
              <a:srgbClr val="97989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170"/>
            <p:cNvSpPr>
              <a:spLocks/>
            </p:cNvSpPr>
            <p:nvPr/>
          </p:nvSpPr>
          <p:spPr bwMode="auto">
            <a:xfrm>
              <a:off x="3777506" y="4153817"/>
              <a:ext cx="84138" cy="131763"/>
            </a:xfrm>
            <a:custGeom>
              <a:avLst/>
              <a:gdLst/>
              <a:ahLst/>
              <a:cxnLst>
                <a:cxn ang="0">
                  <a:pos x="53" y="0"/>
                </a:cxn>
                <a:cxn ang="0">
                  <a:pos x="0" y="0"/>
                </a:cxn>
                <a:cxn ang="0">
                  <a:pos x="0" y="83"/>
                </a:cxn>
                <a:cxn ang="0">
                  <a:pos x="53" y="83"/>
                </a:cxn>
                <a:cxn ang="0">
                  <a:pos x="53" y="64"/>
                </a:cxn>
                <a:cxn ang="0">
                  <a:pos x="53" y="0"/>
                </a:cxn>
              </a:cxnLst>
              <a:rect l="0" t="0" r="r" b="b"/>
              <a:pathLst>
                <a:path w="53" h="83">
                  <a:moveTo>
                    <a:pt x="53" y="0"/>
                  </a:moveTo>
                  <a:lnTo>
                    <a:pt x="0" y="0"/>
                  </a:lnTo>
                  <a:lnTo>
                    <a:pt x="0" y="83"/>
                  </a:lnTo>
                  <a:lnTo>
                    <a:pt x="53" y="83"/>
                  </a:lnTo>
                  <a:lnTo>
                    <a:pt x="53" y="64"/>
                  </a:lnTo>
                  <a:lnTo>
                    <a:pt x="53" y="0"/>
                  </a:lnTo>
                  <a:close/>
                </a:path>
              </a:pathLst>
            </a:custGeom>
            <a:solidFill>
              <a:srgbClr val="97989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171"/>
            <p:cNvSpPr>
              <a:spLocks/>
            </p:cNvSpPr>
            <p:nvPr/>
          </p:nvSpPr>
          <p:spPr bwMode="auto">
            <a:xfrm>
              <a:off x="3777506" y="3749005"/>
              <a:ext cx="1014413" cy="939800"/>
            </a:xfrm>
            <a:custGeom>
              <a:avLst/>
              <a:gdLst/>
              <a:ahLst/>
              <a:cxnLst>
                <a:cxn ang="0">
                  <a:pos x="692" y="150"/>
                </a:cxn>
                <a:cxn ang="0">
                  <a:pos x="653" y="131"/>
                </a:cxn>
                <a:cxn ang="0">
                  <a:pos x="653" y="28"/>
                </a:cxn>
                <a:cxn ang="0">
                  <a:pos x="624" y="0"/>
                </a:cxn>
                <a:cxn ang="0">
                  <a:pos x="28" y="0"/>
                </a:cxn>
                <a:cxn ang="0">
                  <a:pos x="0" y="28"/>
                </a:cxn>
                <a:cxn ang="0">
                  <a:pos x="0" y="150"/>
                </a:cxn>
                <a:cxn ang="0">
                  <a:pos x="64" y="150"/>
                </a:cxn>
                <a:cxn ang="0">
                  <a:pos x="64" y="128"/>
                </a:cxn>
                <a:cxn ang="0">
                  <a:pos x="96" y="96"/>
                </a:cxn>
                <a:cxn ang="0">
                  <a:pos x="110" y="96"/>
                </a:cxn>
                <a:cxn ang="0">
                  <a:pos x="110" y="96"/>
                </a:cxn>
                <a:cxn ang="0">
                  <a:pos x="542" y="96"/>
                </a:cxn>
                <a:cxn ang="0">
                  <a:pos x="557" y="110"/>
                </a:cxn>
                <a:cxn ang="0">
                  <a:pos x="557" y="542"/>
                </a:cxn>
                <a:cxn ang="0">
                  <a:pos x="542" y="557"/>
                </a:cxn>
                <a:cxn ang="0">
                  <a:pos x="247" y="557"/>
                </a:cxn>
                <a:cxn ang="0">
                  <a:pos x="239" y="558"/>
                </a:cxn>
                <a:cxn ang="0">
                  <a:pos x="96" y="558"/>
                </a:cxn>
                <a:cxn ang="0">
                  <a:pos x="64" y="525"/>
                </a:cxn>
                <a:cxn ang="0">
                  <a:pos x="64" y="504"/>
                </a:cxn>
                <a:cxn ang="0">
                  <a:pos x="0" y="504"/>
                </a:cxn>
                <a:cxn ang="0">
                  <a:pos x="0" y="624"/>
                </a:cxn>
                <a:cxn ang="0">
                  <a:pos x="28" y="653"/>
                </a:cxn>
                <a:cxn ang="0">
                  <a:pos x="68" y="653"/>
                </a:cxn>
                <a:cxn ang="0">
                  <a:pos x="80" y="653"/>
                </a:cxn>
                <a:cxn ang="0">
                  <a:pos x="179" y="653"/>
                </a:cxn>
                <a:cxn ang="0">
                  <a:pos x="472" y="653"/>
                </a:cxn>
                <a:cxn ang="0">
                  <a:pos x="571" y="653"/>
                </a:cxn>
                <a:cxn ang="0">
                  <a:pos x="578" y="653"/>
                </a:cxn>
                <a:cxn ang="0">
                  <a:pos x="624" y="653"/>
                </a:cxn>
                <a:cxn ang="0">
                  <a:pos x="653" y="624"/>
                </a:cxn>
                <a:cxn ang="0">
                  <a:pos x="653" y="495"/>
                </a:cxn>
                <a:cxn ang="0">
                  <a:pos x="692" y="476"/>
                </a:cxn>
                <a:cxn ang="0">
                  <a:pos x="705" y="455"/>
                </a:cxn>
                <a:cxn ang="0">
                  <a:pos x="705" y="171"/>
                </a:cxn>
                <a:cxn ang="0">
                  <a:pos x="692" y="150"/>
                </a:cxn>
              </a:cxnLst>
              <a:rect l="0" t="0" r="r" b="b"/>
              <a:pathLst>
                <a:path w="705" h="653">
                  <a:moveTo>
                    <a:pt x="692" y="150"/>
                  </a:moveTo>
                  <a:cubicBezTo>
                    <a:pt x="653" y="131"/>
                    <a:pt x="653" y="131"/>
                    <a:pt x="653" y="131"/>
                  </a:cubicBezTo>
                  <a:cubicBezTo>
                    <a:pt x="653" y="28"/>
                    <a:pt x="653" y="28"/>
                    <a:pt x="653" y="28"/>
                  </a:cubicBezTo>
                  <a:cubicBezTo>
                    <a:pt x="653" y="13"/>
                    <a:pt x="640" y="0"/>
                    <a:pt x="624" y="0"/>
                  </a:cubicBezTo>
                  <a:cubicBezTo>
                    <a:pt x="28" y="0"/>
                    <a:pt x="28" y="0"/>
                    <a:pt x="28" y="0"/>
                  </a:cubicBezTo>
                  <a:cubicBezTo>
                    <a:pt x="12" y="0"/>
                    <a:pt x="0" y="13"/>
                    <a:pt x="0" y="28"/>
                  </a:cubicBezTo>
                  <a:cubicBezTo>
                    <a:pt x="0" y="150"/>
                    <a:pt x="0" y="150"/>
                    <a:pt x="0" y="150"/>
                  </a:cubicBezTo>
                  <a:cubicBezTo>
                    <a:pt x="64" y="150"/>
                    <a:pt x="64" y="150"/>
                    <a:pt x="64" y="150"/>
                  </a:cubicBezTo>
                  <a:cubicBezTo>
                    <a:pt x="64" y="128"/>
                    <a:pt x="64" y="128"/>
                    <a:pt x="64" y="128"/>
                  </a:cubicBezTo>
                  <a:cubicBezTo>
                    <a:pt x="64" y="111"/>
                    <a:pt x="78" y="96"/>
                    <a:pt x="96" y="96"/>
                  </a:cubicBezTo>
                  <a:cubicBezTo>
                    <a:pt x="110" y="96"/>
                    <a:pt x="110" y="96"/>
                    <a:pt x="110" y="96"/>
                  </a:cubicBezTo>
                  <a:cubicBezTo>
                    <a:pt x="110" y="96"/>
                    <a:pt x="110" y="96"/>
                    <a:pt x="110" y="96"/>
                  </a:cubicBezTo>
                  <a:cubicBezTo>
                    <a:pt x="542" y="96"/>
                    <a:pt x="542" y="96"/>
                    <a:pt x="542" y="96"/>
                  </a:cubicBezTo>
                  <a:cubicBezTo>
                    <a:pt x="550" y="96"/>
                    <a:pt x="557" y="102"/>
                    <a:pt x="557" y="110"/>
                  </a:cubicBezTo>
                  <a:cubicBezTo>
                    <a:pt x="557" y="542"/>
                    <a:pt x="557" y="542"/>
                    <a:pt x="557" y="542"/>
                  </a:cubicBezTo>
                  <a:cubicBezTo>
                    <a:pt x="557" y="550"/>
                    <a:pt x="550" y="557"/>
                    <a:pt x="542" y="557"/>
                  </a:cubicBezTo>
                  <a:cubicBezTo>
                    <a:pt x="247" y="557"/>
                    <a:pt x="247" y="557"/>
                    <a:pt x="247" y="557"/>
                  </a:cubicBezTo>
                  <a:cubicBezTo>
                    <a:pt x="244" y="557"/>
                    <a:pt x="242" y="558"/>
                    <a:pt x="239" y="558"/>
                  </a:cubicBezTo>
                  <a:cubicBezTo>
                    <a:pt x="96" y="558"/>
                    <a:pt x="96" y="558"/>
                    <a:pt x="96" y="558"/>
                  </a:cubicBezTo>
                  <a:cubicBezTo>
                    <a:pt x="78" y="558"/>
                    <a:pt x="64" y="543"/>
                    <a:pt x="64" y="525"/>
                  </a:cubicBezTo>
                  <a:cubicBezTo>
                    <a:pt x="64" y="504"/>
                    <a:pt x="64" y="504"/>
                    <a:pt x="64" y="504"/>
                  </a:cubicBezTo>
                  <a:cubicBezTo>
                    <a:pt x="0" y="504"/>
                    <a:pt x="0" y="504"/>
                    <a:pt x="0" y="504"/>
                  </a:cubicBezTo>
                  <a:cubicBezTo>
                    <a:pt x="0" y="624"/>
                    <a:pt x="0" y="624"/>
                    <a:pt x="0" y="624"/>
                  </a:cubicBezTo>
                  <a:cubicBezTo>
                    <a:pt x="0" y="640"/>
                    <a:pt x="12" y="653"/>
                    <a:pt x="28" y="653"/>
                  </a:cubicBezTo>
                  <a:cubicBezTo>
                    <a:pt x="68" y="653"/>
                    <a:pt x="68" y="653"/>
                    <a:pt x="68" y="653"/>
                  </a:cubicBezTo>
                  <a:cubicBezTo>
                    <a:pt x="80" y="653"/>
                    <a:pt x="80" y="653"/>
                    <a:pt x="80" y="653"/>
                  </a:cubicBezTo>
                  <a:cubicBezTo>
                    <a:pt x="179" y="653"/>
                    <a:pt x="179" y="653"/>
                    <a:pt x="179" y="653"/>
                  </a:cubicBezTo>
                  <a:cubicBezTo>
                    <a:pt x="472" y="653"/>
                    <a:pt x="472" y="653"/>
                    <a:pt x="472" y="653"/>
                  </a:cubicBezTo>
                  <a:cubicBezTo>
                    <a:pt x="571" y="653"/>
                    <a:pt x="571" y="653"/>
                    <a:pt x="571" y="653"/>
                  </a:cubicBezTo>
                  <a:cubicBezTo>
                    <a:pt x="578" y="653"/>
                    <a:pt x="578" y="653"/>
                    <a:pt x="578" y="653"/>
                  </a:cubicBezTo>
                  <a:cubicBezTo>
                    <a:pt x="624" y="653"/>
                    <a:pt x="624" y="653"/>
                    <a:pt x="624" y="653"/>
                  </a:cubicBezTo>
                  <a:cubicBezTo>
                    <a:pt x="640" y="653"/>
                    <a:pt x="653" y="640"/>
                    <a:pt x="653" y="624"/>
                  </a:cubicBezTo>
                  <a:cubicBezTo>
                    <a:pt x="653" y="495"/>
                    <a:pt x="653" y="495"/>
                    <a:pt x="653" y="495"/>
                  </a:cubicBezTo>
                  <a:cubicBezTo>
                    <a:pt x="692" y="476"/>
                    <a:pt x="692" y="476"/>
                    <a:pt x="692" y="476"/>
                  </a:cubicBezTo>
                  <a:cubicBezTo>
                    <a:pt x="700" y="472"/>
                    <a:pt x="705" y="464"/>
                    <a:pt x="705" y="455"/>
                  </a:cubicBezTo>
                  <a:cubicBezTo>
                    <a:pt x="705" y="171"/>
                    <a:pt x="705" y="171"/>
                    <a:pt x="705" y="171"/>
                  </a:cubicBezTo>
                  <a:cubicBezTo>
                    <a:pt x="705" y="162"/>
                    <a:pt x="700" y="154"/>
                    <a:pt x="692" y="150"/>
                  </a:cubicBezTo>
                  <a:close/>
                </a:path>
              </a:pathLst>
            </a:custGeom>
            <a:solidFill>
              <a:srgbClr val="007C9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172"/>
            <p:cNvSpPr>
              <a:spLocks/>
            </p:cNvSpPr>
            <p:nvPr/>
          </p:nvSpPr>
          <p:spPr bwMode="auto">
            <a:xfrm>
              <a:off x="3637806" y="3918867"/>
              <a:ext cx="522288" cy="601663"/>
            </a:xfrm>
            <a:custGeom>
              <a:avLst/>
              <a:gdLst/>
              <a:ahLst/>
              <a:cxnLst>
                <a:cxn ang="0">
                  <a:pos x="188" y="365"/>
                </a:cxn>
                <a:cxn ang="0">
                  <a:pos x="199" y="375"/>
                </a:cxn>
                <a:cxn ang="0">
                  <a:pos x="199" y="407"/>
                </a:cxn>
                <a:cxn ang="0">
                  <a:pos x="209" y="418"/>
                </a:cxn>
                <a:cxn ang="0">
                  <a:pos x="209" y="418"/>
                </a:cxn>
                <a:cxn ang="0">
                  <a:pos x="352" y="418"/>
                </a:cxn>
                <a:cxn ang="0">
                  <a:pos x="363" y="407"/>
                </a:cxn>
                <a:cxn ang="0">
                  <a:pos x="363" y="367"/>
                </a:cxn>
                <a:cxn ang="0">
                  <a:pos x="352" y="356"/>
                </a:cxn>
                <a:cxn ang="0">
                  <a:pos x="302" y="356"/>
                </a:cxn>
                <a:cxn ang="0">
                  <a:pos x="292" y="345"/>
                </a:cxn>
                <a:cxn ang="0">
                  <a:pos x="292" y="234"/>
                </a:cxn>
                <a:cxn ang="0">
                  <a:pos x="292" y="73"/>
                </a:cxn>
                <a:cxn ang="0">
                  <a:pos x="302" y="62"/>
                </a:cxn>
                <a:cxn ang="0">
                  <a:pos x="352" y="62"/>
                </a:cxn>
                <a:cxn ang="0">
                  <a:pos x="363" y="51"/>
                </a:cxn>
                <a:cxn ang="0">
                  <a:pos x="363" y="10"/>
                </a:cxn>
                <a:cxn ang="0">
                  <a:pos x="352" y="0"/>
                </a:cxn>
                <a:cxn ang="0">
                  <a:pos x="209" y="0"/>
                </a:cxn>
                <a:cxn ang="0">
                  <a:pos x="209" y="0"/>
                </a:cxn>
                <a:cxn ang="0">
                  <a:pos x="199" y="10"/>
                </a:cxn>
                <a:cxn ang="0">
                  <a:pos x="199" y="43"/>
                </a:cxn>
                <a:cxn ang="0">
                  <a:pos x="187" y="53"/>
                </a:cxn>
                <a:cxn ang="0">
                  <a:pos x="113" y="53"/>
                </a:cxn>
                <a:cxn ang="0">
                  <a:pos x="11" y="53"/>
                </a:cxn>
                <a:cxn ang="0">
                  <a:pos x="0" y="64"/>
                </a:cxn>
                <a:cxn ang="0">
                  <a:pos x="0" y="119"/>
                </a:cxn>
                <a:cxn ang="0">
                  <a:pos x="11" y="130"/>
                </a:cxn>
                <a:cxn ang="0">
                  <a:pos x="113" y="130"/>
                </a:cxn>
                <a:cxn ang="0">
                  <a:pos x="182" y="130"/>
                </a:cxn>
                <a:cxn ang="0">
                  <a:pos x="193" y="140"/>
                </a:cxn>
                <a:cxn ang="0">
                  <a:pos x="193" y="234"/>
                </a:cxn>
                <a:cxn ang="0">
                  <a:pos x="193" y="277"/>
                </a:cxn>
                <a:cxn ang="0">
                  <a:pos x="182" y="288"/>
                </a:cxn>
                <a:cxn ang="0">
                  <a:pos x="113" y="288"/>
                </a:cxn>
                <a:cxn ang="0">
                  <a:pos x="11" y="288"/>
                </a:cxn>
                <a:cxn ang="0">
                  <a:pos x="0" y="299"/>
                </a:cxn>
                <a:cxn ang="0">
                  <a:pos x="0" y="354"/>
                </a:cxn>
                <a:cxn ang="0">
                  <a:pos x="11" y="365"/>
                </a:cxn>
                <a:cxn ang="0">
                  <a:pos x="113" y="365"/>
                </a:cxn>
                <a:cxn ang="0">
                  <a:pos x="188" y="365"/>
                </a:cxn>
              </a:cxnLst>
              <a:rect l="0" t="0" r="r" b="b"/>
              <a:pathLst>
                <a:path w="363" h="418">
                  <a:moveTo>
                    <a:pt x="188" y="365"/>
                  </a:moveTo>
                  <a:cubicBezTo>
                    <a:pt x="194" y="365"/>
                    <a:pt x="199" y="369"/>
                    <a:pt x="199" y="375"/>
                  </a:cubicBezTo>
                  <a:cubicBezTo>
                    <a:pt x="199" y="407"/>
                    <a:pt x="199" y="407"/>
                    <a:pt x="199" y="407"/>
                  </a:cubicBezTo>
                  <a:cubicBezTo>
                    <a:pt x="199" y="413"/>
                    <a:pt x="203" y="418"/>
                    <a:pt x="209" y="418"/>
                  </a:cubicBezTo>
                  <a:cubicBezTo>
                    <a:pt x="209" y="418"/>
                    <a:pt x="209" y="418"/>
                    <a:pt x="209" y="418"/>
                  </a:cubicBezTo>
                  <a:cubicBezTo>
                    <a:pt x="352" y="418"/>
                    <a:pt x="352" y="418"/>
                    <a:pt x="352" y="418"/>
                  </a:cubicBezTo>
                  <a:cubicBezTo>
                    <a:pt x="358" y="418"/>
                    <a:pt x="363" y="413"/>
                    <a:pt x="363" y="407"/>
                  </a:cubicBezTo>
                  <a:cubicBezTo>
                    <a:pt x="363" y="367"/>
                    <a:pt x="363" y="367"/>
                    <a:pt x="363" y="367"/>
                  </a:cubicBezTo>
                  <a:cubicBezTo>
                    <a:pt x="363" y="361"/>
                    <a:pt x="358" y="356"/>
                    <a:pt x="352" y="356"/>
                  </a:cubicBezTo>
                  <a:cubicBezTo>
                    <a:pt x="302" y="356"/>
                    <a:pt x="302" y="356"/>
                    <a:pt x="302" y="356"/>
                  </a:cubicBezTo>
                  <a:cubicBezTo>
                    <a:pt x="297" y="356"/>
                    <a:pt x="292" y="351"/>
                    <a:pt x="292" y="345"/>
                  </a:cubicBezTo>
                  <a:cubicBezTo>
                    <a:pt x="292" y="234"/>
                    <a:pt x="292" y="234"/>
                    <a:pt x="292" y="234"/>
                  </a:cubicBezTo>
                  <a:cubicBezTo>
                    <a:pt x="292" y="73"/>
                    <a:pt x="292" y="73"/>
                    <a:pt x="292" y="73"/>
                  </a:cubicBezTo>
                  <a:cubicBezTo>
                    <a:pt x="292" y="67"/>
                    <a:pt x="297" y="62"/>
                    <a:pt x="302" y="62"/>
                  </a:cubicBezTo>
                  <a:cubicBezTo>
                    <a:pt x="352" y="62"/>
                    <a:pt x="352" y="62"/>
                    <a:pt x="352" y="62"/>
                  </a:cubicBezTo>
                  <a:cubicBezTo>
                    <a:pt x="358" y="62"/>
                    <a:pt x="363" y="57"/>
                    <a:pt x="363" y="51"/>
                  </a:cubicBezTo>
                  <a:cubicBezTo>
                    <a:pt x="363" y="10"/>
                    <a:pt x="363" y="10"/>
                    <a:pt x="363" y="10"/>
                  </a:cubicBezTo>
                  <a:cubicBezTo>
                    <a:pt x="363" y="5"/>
                    <a:pt x="358" y="0"/>
                    <a:pt x="352" y="0"/>
                  </a:cubicBezTo>
                  <a:cubicBezTo>
                    <a:pt x="209" y="0"/>
                    <a:pt x="209" y="0"/>
                    <a:pt x="209" y="0"/>
                  </a:cubicBezTo>
                  <a:cubicBezTo>
                    <a:pt x="209" y="0"/>
                    <a:pt x="209" y="0"/>
                    <a:pt x="209" y="0"/>
                  </a:cubicBezTo>
                  <a:cubicBezTo>
                    <a:pt x="203" y="0"/>
                    <a:pt x="199" y="5"/>
                    <a:pt x="199" y="10"/>
                  </a:cubicBezTo>
                  <a:cubicBezTo>
                    <a:pt x="199" y="43"/>
                    <a:pt x="199" y="43"/>
                    <a:pt x="199" y="43"/>
                  </a:cubicBezTo>
                  <a:cubicBezTo>
                    <a:pt x="199" y="49"/>
                    <a:pt x="194" y="53"/>
                    <a:pt x="187" y="53"/>
                  </a:cubicBezTo>
                  <a:cubicBezTo>
                    <a:pt x="172" y="53"/>
                    <a:pt x="142" y="53"/>
                    <a:pt x="113" y="53"/>
                  </a:cubicBezTo>
                  <a:cubicBezTo>
                    <a:pt x="83" y="53"/>
                    <a:pt x="26" y="53"/>
                    <a:pt x="11" y="53"/>
                  </a:cubicBezTo>
                  <a:cubicBezTo>
                    <a:pt x="5" y="53"/>
                    <a:pt x="0" y="58"/>
                    <a:pt x="0" y="64"/>
                  </a:cubicBezTo>
                  <a:cubicBezTo>
                    <a:pt x="0" y="119"/>
                    <a:pt x="0" y="119"/>
                    <a:pt x="0" y="119"/>
                  </a:cubicBezTo>
                  <a:cubicBezTo>
                    <a:pt x="0" y="125"/>
                    <a:pt x="5" y="130"/>
                    <a:pt x="11" y="130"/>
                  </a:cubicBezTo>
                  <a:cubicBezTo>
                    <a:pt x="113" y="130"/>
                    <a:pt x="113" y="130"/>
                    <a:pt x="113" y="130"/>
                  </a:cubicBezTo>
                  <a:cubicBezTo>
                    <a:pt x="182" y="130"/>
                    <a:pt x="182" y="130"/>
                    <a:pt x="182" y="130"/>
                  </a:cubicBezTo>
                  <a:cubicBezTo>
                    <a:pt x="188" y="130"/>
                    <a:pt x="193" y="134"/>
                    <a:pt x="193" y="140"/>
                  </a:cubicBezTo>
                  <a:cubicBezTo>
                    <a:pt x="193" y="234"/>
                    <a:pt x="193" y="234"/>
                    <a:pt x="193" y="234"/>
                  </a:cubicBezTo>
                  <a:cubicBezTo>
                    <a:pt x="193" y="277"/>
                    <a:pt x="193" y="277"/>
                    <a:pt x="193" y="277"/>
                  </a:cubicBezTo>
                  <a:cubicBezTo>
                    <a:pt x="193" y="283"/>
                    <a:pt x="188" y="288"/>
                    <a:pt x="182" y="288"/>
                  </a:cubicBezTo>
                  <a:cubicBezTo>
                    <a:pt x="113" y="288"/>
                    <a:pt x="113" y="288"/>
                    <a:pt x="113" y="288"/>
                  </a:cubicBezTo>
                  <a:cubicBezTo>
                    <a:pt x="11" y="288"/>
                    <a:pt x="11" y="288"/>
                    <a:pt x="11" y="288"/>
                  </a:cubicBezTo>
                  <a:cubicBezTo>
                    <a:pt x="5" y="288"/>
                    <a:pt x="0" y="293"/>
                    <a:pt x="0" y="299"/>
                  </a:cubicBezTo>
                  <a:cubicBezTo>
                    <a:pt x="0" y="354"/>
                    <a:pt x="0" y="354"/>
                    <a:pt x="0" y="354"/>
                  </a:cubicBezTo>
                  <a:cubicBezTo>
                    <a:pt x="0" y="360"/>
                    <a:pt x="5" y="365"/>
                    <a:pt x="11" y="365"/>
                  </a:cubicBezTo>
                  <a:cubicBezTo>
                    <a:pt x="26" y="365"/>
                    <a:pt x="83" y="365"/>
                    <a:pt x="113" y="365"/>
                  </a:cubicBezTo>
                  <a:cubicBezTo>
                    <a:pt x="142" y="365"/>
                    <a:pt x="172" y="365"/>
                    <a:pt x="188" y="365"/>
                  </a:cubicBezTo>
                  <a:close/>
                </a:path>
              </a:pathLst>
            </a:custGeom>
            <a:solidFill>
              <a:srgbClr val="007C9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73"/>
            <p:cNvSpPr>
              <a:spLocks/>
            </p:cNvSpPr>
            <p:nvPr/>
          </p:nvSpPr>
          <p:spPr bwMode="auto">
            <a:xfrm>
              <a:off x="3653681" y="4464967"/>
              <a:ext cx="84138" cy="66675"/>
            </a:xfrm>
            <a:custGeom>
              <a:avLst/>
              <a:gdLst/>
              <a:ahLst/>
              <a:cxnLst>
                <a:cxn ang="0">
                  <a:pos x="59" y="36"/>
                </a:cxn>
                <a:cxn ang="0">
                  <a:pos x="59" y="10"/>
                </a:cxn>
                <a:cxn ang="0">
                  <a:pos x="58" y="7"/>
                </a:cxn>
                <a:cxn ang="0">
                  <a:pos x="48" y="0"/>
                </a:cxn>
                <a:cxn ang="0">
                  <a:pos x="11" y="0"/>
                </a:cxn>
                <a:cxn ang="0">
                  <a:pos x="0" y="7"/>
                </a:cxn>
                <a:cxn ang="0">
                  <a:pos x="0" y="10"/>
                </a:cxn>
                <a:cxn ang="0">
                  <a:pos x="0" y="36"/>
                </a:cxn>
                <a:cxn ang="0">
                  <a:pos x="11" y="47"/>
                </a:cxn>
                <a:cxn ang="0">
                  <a:pos x="48" y="47"/>
                </a:cxn>
                <a:cxn ang="0">
                  <a:pos x="59" y="36"/>
                </a:cxn>
              </a:cxnLst>
              <a:rect l="0" t="0" r="r" b="b"/>
              <a:pathLst>
                <a:path w="59" h="47">
                  <a:moveTo>
                    <a:pt x="59" y="36"/>
                  </a:moveTo>
                  <a:cubicBezTo>
                    <a:pt x="59" y="10"/>
                    <a:pt x="59" y="10"/>
                    <a:pt x="59" y="10"/>
                  </a:cubicBezTo>
                  <a:cubicBezTo>
                    <a:pt x="59" y="9"/>
                    <a:pt x="59" y="8"/>
                    <a:pt x="58" y="7"/>
                  </a:cubicBezTo>
                  <a:cubicBezTo>
                    <a:pt x="57" y="3"/>
                    <a:pt x="53" y="0"/>
                    <a:pt x="48" y="0"/>
                  </a:cubicBezTo>
                  <a:cubicBezTo>
                    <a:pt x="11" y="0"/>
                    <a:pt x="11" y="0"/>
                    <a:pt x="11" y="0"/>
                  </a:cubicBezTo>
                  <a:cubicBezTo>
                    <a:pt x="6" y="0"/>
                    <a:pt x="2" y="3"/>
                    <a:pt x="0" y="7"/>
                  </a:cubicBezTo>
                  <a:cubicBezTo>
                    <a:pt x="0" y="8"/>
                    <a:pt x="0" y="9"/>
                    <a:pt x="0" y="10"/>
                  </a:cubicBezTo>
                  <a:cubicBezTo>
                    <a:pt x="0" y="36"/>
                    <a:pt x="0" y="36"/>
                    <a:pt x="0" y="36"/>
                  </a:cubicBezTo>
                  <a:cubicBezTo>
                    <a:pt x="0" y="42"/>
                    <a:pt x="5" y="47"/>
                    <a:pt x="11" y="47"/>
                  </a:cubicBezTo>
                  <a:cubicBezTo>
                    <a:pt x="48" y="47"/>
                    <a:pt x="48" y="47"/>
                    <a:pt x="48" y="47"/>
                  </a:cubicBezTo>
                  <a:cubicBezTo>
                    <a:pt x="54" y="47"/>
                    <a:pt x="59" y="42"/>
                    <a:pt x="59" y="36"/>
                  </a:cubicBezTo>
                  <a:close/>
                </a:path>
              </a:pathLst>
            </a:custGeom>
            <a:solidFill>
              <a:srgbClr val="97989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174"/>
            <p:cNvSpPr>
              <a:spLocks/>
            </p:cNvSpPr>
            <p:nvPr/>
          </p:nvSpPr>
          <p:spPr bwMode="auto">
            <a:xfrm>
              <a:off x="3653681" y="3906167"/>
              <a:ext cx="84138" cy="66675"/>
            </a:xfrm>
            <a:custGeom>
              <a:avLst/>
              <a:gdLst/>
              <a:ahLst/>
              <a:cxnLst>
                <a:cxn ang="0">
                  <a:pos x="11" y="47"/>
                </a:cxn>
                <a:cxn ang="0">
                  <a:pos x="48" y="47"/>
                </a:cxn>
                <a:cxn ang="0">
                  <a:pos x="58" y="41"/>
                </a:cxn>
                <a:cxn ang="0">
                  <a:pos x="59" y="36"/>
                </a:cxn>
                <a:cxn ang="0">
                  <a:pos x="59" y="11"/>
                </a:cxn>
                <a:cxn ang="0">
                  <a:pos x="48" y="0"/>
                </a:cxn>
                <a:cxn ang="0">
                  <a:pos x="11" y="0"/>
                </a:cxn>
                <a:cxn ang="0">
                  <a:pos x="0" y="11"/>
                </a:cxn>
                <a:cxn ang="0">
                  <a:pos x="0" y="36"/>
                </a:cxn>
                <a:cxn ang="0">
                  <a:pos x="1" y="41"/>
                </a:cxn>
                <a:cxn ang="0">
                  <a:pos x="11" y="47"/>
                </a:cxn>
              </a:cxnLst>
              <a:rect l="0" t="0" r="r" b="b"/>
              <a:pathLst>
                <a:path w="59" h="47">
                  <a:moveTo>
                    <a:pt x="11" y="47"/>
                  </a:moveTo>
                  <a:cubicBezTo>
                    <a:pt x="48" y="47"/>
                    <a:pt x="48" y="47"/>
                    <a:pt x="48" y="47"/>
                  </a:cubicBezTo>
                  <a:cubicBezTo>
                    <a:pt x="53" y="47"/>
                    <a:pt x="56" y="45"/>
                    <a:pt x="58" y="41"/>
                  </a:cubicBezTo>
                  <a:cubicBezTo>
                    <a:pt x="59" y="39"/>
                    <a:pt x="59" y="38"/>
                    <a:pt x="59" y="36"/>
                  </a:cubicBezTo>
                  <a:cubicBezTo>
                    <a:pt x="59" y="11"/>
                    <a:pt x="59" y="11"/>
                    <a:pt x="59" y="11"/>
                  </a:cubicBezTo>
                  <a:cubicBezTo>
                    <a:pt x="59" y="5"/>
                    <a:pt x="54" y="0"/>
                    <a:pt x="48" y="0"/>
                  </a:cubicBezTo>
                  <a:cubicBezTo>
                    <a:pt x="11" y="0"/>
                    <a:pt x="11" y="0"/>
                    <a:pt x="11" y="0"/>
                  </a:cubicBezTo>
                  <a:cubicBezTo>
                    <a:pt x="5" y="0"/>
                    <a:pt x="0" y="5"/>
                    <a:pt x="0" y="11"/>
                  </a:cubicBezTo>
                  <a:cubicBezTo>
                    <a:pt x="0" y="36"/>
                    <a:pt x="0" y="36"/>
                    <a:pt x="0" y="36"/>
                  </a:cubicBezTo>
                  <a:cubicBezTo>
                    <a:pt x="0" y="38"/>
                    <a:pt x="0" y="39"/>
                    <a:pt x="1" y="41"/>
                  </a:cubicBezTo>
                  <a:cubicBezTo>
                    <a:pt x="2" y="45"/>
                    <a:pt x="6" y="47"/>
                    <a:pt x="11" y="47"/>
                  </a:cubicBezTo>
                  <a:close/>
                </a:path>
              </a:pathLst>
            </a:custGeom>
            <a:solidFill>
              <a:srgbClr val="97989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175"/>
            <p:cNvSpPr>
              <a:spLocks noEditPoints="1"/>
            </p:cNvSpPr>
            <p:nvPr/>
          </p:nvSpPr>
          <p:spPr bwMode="auto">
            <a:xfrm>
              <a:off x="4110881" y="4010942"/>
              <a:ext cx="395288" cy="395288"/>
            </a:xfrm>
            <a:custGeom>
              <a:avLst/>
              <a:gdLst/>
              <a:ahLst/>
              <a:cxnLst>
                <a:cxn ang="0">
                  <a:pos x="137" y="275"/>
                </a:cxn>
                <a:cxn ang="0">
                  <a:pos x="274" y="137"/>
                </a:cxn>
                <a:cxn ang="0">
                  <a:pos x="137" y="0"/>
                </a:cxn>
                <a:cxn ang="0">
                  <a:pos x="0" y="137"/>
                </a:cxn>
                <a:cxn ang="0">
                  <a:pos x="137" y="275"/>
                </a:cxn>
                <a:cxn ang="0">
                  <a:pos x="137" y="80"/>
                </a:cxn>
                <a:cxn ang="0">
                  <a:pos x="190" y="116"/>
                </a:cxn>
                <a:cxn ang="0">
                  <a:pos x="220" y="116"/>
                </a:cxn>
                <a:cxn ang="0">
                  <a:pos x="231" y="127"/>
                </a:cxn>
                <a:cxn ang="0">
                  <a:pos x="231" y="147"/>
                </a:cxn>
                <a:cxn ang="0">
                  <a:pos x="220" y="159"/>
                </a:cxn>
                <a:cxn ang="0">
                  <a:pos x="190" y="159"/>
                </a:cxn>
                <a:cxn ang="0">
                  <a:pos x="137" y="195"/>
                </a:cxn>
                <a:cxn ang="0">
                  <a:pos x="80" y="137"/>
                </a:cxn>
                <a:cxn ang="0">
                  <a:pos x="137" y="80"/>
                </a:cxn>
              </a:cxnLst>
              <a:rect l="0" t="0" r="r" b="b"/>
              <a:pathLst>
                <a:path w="274" h="275">
                  <a:moveTo>
                    <a:pt x="137" y="275"/>
                  </a:moveTo>
                  <a:cubicBezTo>
                    <a:pt x="213" y="275"/>
                    <a:pt x="274" y="213"/>
                    <a:pt x="274" y="137"/>
                  </a:cubicBezTo>
                  <a:cubicBezTo>
                    <a:pt x="274" y="62"/>
                    <a:pt x="213" y="0"/>
                    <a:pt x="137" y="0"/>
                  </a:cubicBezTo>
                  <a:cubicBezTo>
                    <a:pt x="61" y="0"/>
                    <a:pt x="0" y="62"/>
                    <a:pt x="0" y="137"/>
                  </a:cubicBezTo>
                  <a:cubicBezTo>
                    <a:pt x="0" y="213"/>
                    <a:pt x="61" y="275"/>
                    <a:pt x="137" y="275"/>
                  </a:cubicBezTo>
                  <a:close/>
                  <a:moveTo>
                    <a:pt x="137" y="80"/>
                  </a:moveTo>
                  <a:cubicBezTo>
                    <a:pt x="161" y="80"/>
                    <a:pt x="182" y="95"/>
                    <a:pt x="190" y="116"/>
                  </a:cubicBezTo>
                  <a:cubicBezTo>
                    <a:pt x="220" y="116"/>
                    <a:pt x="220" y="116"/>
                    <a:pt x="220" y="116"/>
                  </a:cubicBezTo>
                  <a:cubicBezTo>
                    <a:pt x="226" y="116"/>
                    <a:pt x="231" y="121"/>
                    <a:pt x="231" y="127"/>
                  </a:cubicBezTo>
                  <a:cubicBezTo>
                    <a:pt x="231" y="147"/>
                    <a:pt x="231" y="147"/>
                    <a:pt x="231" y="147"/>
                  </a:cubicBezTo>
                  <a:cubicBezTo>
                    <a:pt x="231" y="154"/>
                    <a:pt x="226" y="159"/>
                    <a:pt x="220" y="159"/>
                  </a:cubicBezTo>
                  <a:cubicBezTo>
                    <a:pt x="190" y="159"/>
                    <a:pt x="190" y="159"/>
                    <a:pt x="190" y="159"/>
                  </a:cubicBezTo>
                  <a:cubicBezTo>
                    <a:pt x="182" y="180"/>
                    <a:pt x="161" y="195"/>
                    <a:pt x="137" y="195"/>
                  </a:cubicBezTo>
                  <a:cubicBezTo>
                    <a:pt x="105" y="195"/>
                    <a:pt x="80" y="169"/>
                    <a:pt x="80" y="137"/>
                  </a:cubicBezTo>
                  <a:cubicBezTo>
                    <a:pt x="80" y="106"/>
                    <a:pt x="105" y="80"/>
                    <a:pt x="137" y="80"/>
                  </a:cubicBezTo>
                  <a:close/>
                </a:path>
              </a:pathLst>
            </a:custGeom>
            <a:solidFill>
              <a:srgbClr val="007C9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0" name="TextBox 49"/>
          <p:cNvSpPr txBox="1"/>
          <p:nvPr/>
        </p:nvSpPr>
        <p:spPr>
          <a:xfrm>
            <a:off x="3129224" y="4660877"/>
            <a:ext cx="1724290" cy="738664"/>
          </a:xfrm>
          <a:prstGeom prst="rect">
            <a:avLst/>
          </a:prstGeom>
          <a:noFill/>
        </p:spPr>
        <p:txBody>
          <a:bodyPr wrap="square" rtlCol="0">
            <a:spAutoFit/>
          </a:bodyPr>
          <a:lstStyle/>
          <a:p>
            <a:pPr algn="ctr"/>
            <a:r>
              <a:rPr lang="en-US" sz="1400" b="1" dirty="0" smtClean="0"/>
              <a:t>Other Token Service Provider e.g. MDES, VTS</a:t>
            </a:r>
            <a:endParaRPr lang="vi-VN" sz="1400" b="1" dirty="0"/>
          </a:p>
        </p:txBody>
      </p:sp>
      <p:grpSp>
        <p:nvGrpSpPr>
          <p:cNvPr id="51" name="Group 398"/>
          <p:cNvGrpSpPr/>
          <p:nvPr/>
        </p:nvGrpSpPr>
        <p:grpSpPr>
          <a:xfrm>
            <a:off x="7722843" y="2623079"/>
            <a:ext cx="427339" cy="604353"/>
            <a:chOff x="8484543" y="2472881"/>
            <a:chExt cx="503260" cy="810808"/>
          </a:xfrm>
        </p:grpSpPr>
        <p:sp>
          <p:nvSpPr>
            <p:cNvPr id="52" name="Freeform 86"/>
            <p:cNvSpPr>
              <a:spLocks noEditPoints="1"/>
            </p:cNvSpPr>
            <p:nvPr/>
          </p:nvSpPr>
          <p:spPr bwMode="auto">
            <a:xfrm>
              <a:off x="8484543" y="2472881"/>
              <a:ext cx="503260" cy="810808"/>
            </a:xfrm>
            <a:custGeom>
              <a:avLst/>
              <a:gdLst/>
              <a:ahLst/>
              <a:cxnLst>
                <a:cxn ang="0">
                  <a:pos x="193" y="0"/>
                </a:cxn>
                <a:cxn ang="0">
                  <a:pos x="14" y="0"/>
                </a:cxn>
                <a:cxn ang="0">
                  <a:pos x="0" y="14"/>
                </a:cxn>
                <a:cxn ang="0">
                  <a:pos x="0" y="319"/>
                </a:cxn>
                <a:cxn ang="0">
                  <a:pos x="14" y="333"/>
                </a:cxn>
                <a:cxn ang="0">
                  <a:pos x="193" y="333"/>
                </a:cxn>
                <a:cxn ang="0">
                  <a:pos x="207" y="319"/>
                </a:cxn>
                <a:cxn ang="0">
                  <a:pos x="207" y="14"/>
                </a:cxn>
                <a:cxn ang="0">
                  <a:pos x="193" y="0"/>
                </a:cxn>
                <a:cxn ang="0">
                  <a:pos x="70" y="320"/>
                </a:cxn>
                <a:cxn ang="0">
                  <a:pos x="15" y="313"/>
                </a:cxn>
                <a:cxn ang="0">
                  <a:pos x="15" y="298"/>
                </a:cxn>
                <a:cxn ang="0">
                  <a:pos x="70" y="302"/>
                </a:cxn>
                <a:cxn ang="0">
                  <a:pos x="70" y="320"/>
                </a:cxn>
                <a:cxn ang="0">
                  <a:pos x="131" y="321"/>
                </a:cxn>
                <a:cxn ang="0">
                  <a:pos x="104" y="322"/>
                </a:cxn>
                <a:cxn ang="0">
                  <a:pos x="76" y="321"/>
                </a:cxn>
                <a:cxn ang="0">
                  <a:pos x="76" y="302"/>
                </a:cxn>
                <a:cxn ang="0">
                  <a:pos x="104" y="303"/>
                </a:cxn>
                <a:cxn ang="0">
                  <a:pos x="131" y="302"/>
                </a:cxn>
                <a:cxn ang="0">
                  <a:pos x="131" y="321"/>
                </a:cxn>
                <a:cxn ang="0">
                  <a:pos x="193" y="313"/>
                </a:cxn>
                <a:cxn ang="0">
                  <a:pos x="138" y="320"/>
                </a:cxn>
                <a:cxn ang="0">
                  <a:pos x="138" y="302"/>
                </a:cxn>
                <a:cxn ang="0">
                  <a:pos x="193" y="298"/>
                </a:cxn>
                <a:cxn ang="0">
                  <a:pos x="193" y="313"/>
                </a:cxn>
                <a:cxn ang="0">
                  <a:pos x="196" y="283"/>
                </a:cxn>
                <a:cxn ang="0">
                  <a:pos x="193" y="285"/>
                </a:cxn>
                <a:cxn ang="0">
                  <a:pos x="14" y="285"/>
                </a:cxn>
                <a:cxn ang="0">
                  <a:pos x="12" y="283"/>
                </a:cxn>
                <a:cxn ang="0">
                  <a:pos x="12" y="14"/>
                </a:cxn>
                <a:cxn ang="0">
                  <a:pos x="14" y="11"/>
                </a:cxn>
                <a:cxn ang="0">
                  <a:pos x="193" y="11"/>
                </a:cxn>
                <a:cxn ang="0">
                  <a:pos x="196" y="14"/>
                </a:cxn>
                <a:cxn ang="0">
                  <a:pos x="196" y="283"/>
                </a:cxn>
              </a:cxnLst>
              <a:rect l="0" t="0" r="r" b="b"/>
              <a:pathLst>
                <a:path w="207" h="333">
                  <a:moveTo>
                    <a:pt x="193" y="0"/>
                  </a:moveTo>
                  <a:cubicBezTo>
                    <a:pt x="14" y="0"/>
                    <a:pt x="14" y="0"/>
                    <a:pt x="14" y="0"/>
                  </a:cubicBezTo>
                  <a:cubicBezTo>
                    <a:pt x="7" y="0"/>
                    <a:pt x="0" y="6"/>
                    <a:pt x="0" y="14"/>
                  </a:cubicBezTo>
                  <a:cubicBezTo>
                    <a:pt x="0" y="319"/>
                    <a:pt x="0" y="319"/>
                    <a:pt x="0" y="319"/>
                  </a:cubicBezTo>
                  <a:cubicBezTo>
                    <a:pt x="0" y="327"/>
                    <a:pt x="7" y="333"/>
                    <a:pt x="14" y="333"/>
                  </a:cubicBezTo>
                  <a:cubicBezTo>
                    <a:pt x="193" y="333"/>
                    <a:pt x="193" y="333"/>
                    <a:pt x="193" y="333"/>
                  </a:cubicBezTo>
                  <a:cubicBezTo>
                    <a:pt x="201" y="333"/>
                    <a:pt x="207" y="327"/>
                    <a:pt x="207" y="319"/>
                  </a:cubicBezTo>
                  <a:cubicBezTo>
                    <a:pt x="207" y="14"/>
                    <a:pt x="207" y="14"/>
                    <a:pt x="207" y="14"/>
                  </a:cubicBezTo>
                  <a:cubicBezTo>
                    <a:pt x="207" y="6"/>
                    <a:pt x="201" y="0"/>
                    <a:pt x="193" y="0"/>
                  </a:cubicBezTo>
                  <a:close/>
                  <a:moveTo>
                    <a:pt x="70" y="320"/>
                  </a:moveTo>
                  <a:cubicBezTo>
                    <a:pt x="50" y="319"/>
                    <a:pt x="31" y="316"/>
                    <a:pt x="15" y="313"/>
                  </a:cubicBezTo>
                  <a:cubicBezTo>
                    <a:pt x="15" y="298"/>
                    <a:pt x="15" y="298"/>
                    <a:pt x="15" y="298"/>
                  </a:cubicBezTo>
                  <a:cubicBezTo>
                    <a:pt x="32" y="300"/>
                    <a:pt x="50" y="301"/>
                    <a:pt x="70" y="302"/>
                  </a:cubicBezTo>
                  <a:lnTo>
                    <a:pt x="70" y="320"/>
                  </a:lnTo>
                  <a:close/>
                  <a:moveTo>
                    <a:pt x="131" y="321"/>
                  </a:moveTo>
                  <a:cubicBezTo>
                    <a:pt x="122" y="321"/>
                    <a:pt x="113" y="322"/>
                    <a:pt x="104" y="322"/>
                  </a:cubicBezTo>
                  <a:cubicBezTo>
                    <a:pt x="94" y="322"/>
                    <a:pt x="85" y="321"/>
                    <a:pt x="76" y="321"/>
                  </a:cubicBezTo>
                  <a:cubicBezTo>
                    <a:pt x="76" y="302"/>
                    <a:pt x="76" y="302"/>
                    <a:pt x="76" y="302"/>
                  </a:cubicBezTo>
                  <a:cubicBezTo>
                    <a:pt x="85" y="303"/>
                    <a:pt x="94" y="303"/>
                    <a:pt x="104" y="303"/>
                  </a:cubicBezTo>
                  <a:cubicBezTo>
                    <a:pt x="113" y="303"/>
                    <a:pt x="122" y="303"/>
                    <a:pt x="131" y="302"/>
                  </a:cubicBezTo>
                  <a:lnTo>
                    <a:pt x="131" y="321"/>
                  </a:lnTo>
                  <a:close/>
                  <a:moveTo>
                    <a:pt x="193" y="313"/>
                  </a:moveTo>
                  <a:cubicBezTo>
                    <a:pt x="177" y="316"/>
                    <a:pt x="158" y="319"/>
                    <a:pt x="138" y="320"/>
                  </a:cubicBezTo>
                  <a:cubicBezTo>
                    <a:pt x="138" y="302"/>
                    <a:pt x="138" y="302"/>
                    <a:pt x="138" y="302"/>
                  </a:cubicBezTo>
                  <a:cubicBezTo>
                    <a:pt x="157" y="301"/>
                    <a:pt x="176" y="300"/>
                    <a:pt x="193" y="298"/>
                  </a:cubicBezTo>
                  <a:lnTo>
                    <a:pt x="193" y="313"/>
                  </a:lnTo>
                  <a:close/>
                  <a:moveTo>
                    <a:pt x="196" y="283"/>
                  </a:moveTo>
                  <a:cubicBezTo>
                    <a:pt x="196" y="284"/>
                    <a:pt x="195" y="285"/>
                    <a:pt x="193" y="285"/>
                  </a:cubicBezTo>
                  <a:cubicBezTo>
                    <a:pt x="14" y="285"/>
                    <a:pt x="14" y="285"/>
                    <a:pt x="14" y="285"/>
                  </a:cubicBezTo>
                  <a:cubicBezTo>
                    <a:pt x="13" y="285"/>
                    <a:pt x="12" y="284"/>
                    <a:pt x="12" y="283"/>
                  </a:cubicBezTo>
                  <a:cubicBezTo>
                    <a:pt x="12" y="14"/>
                    <a:pt x="12" y="14"/>
                    <a:pt x="12" y="14"/>
                  </a:cubicBezTo>
                  <a:cubicBezTo>
                    <a:pt x="12" y="12"/>
                    <a:pt x="13" y="11"/>
                    <a:pt x="14" y="11"/>
                  </a:cubicBezTo>
                  <a:cubicBezTo>
                    <a:pt x="193" y="11"/>
                    <a:pt x="193" y="11"/>
                    <a:pt x="193" y="11"/>
                  </a:cubicBezTo>
                  <a:cubicBezTo>
                    <a:pt x="195" y="11"/>
                    <a:pt x="196" y="12"/>
                    <a:pt x="196" y="14"/>
                  </a:cubicBezTo>
                  <a:lnTo>
                    <a:pt x="196" y="283"/>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3" name="Rectangle 87"/>
            <p:cNvSpPr>
              <a:spLocks noChangeArrowheads="1"/>
            </p:cNvSpPr>
            <p:nvPr/>
          </p:nvSpPr>
          <p:spPr bwMode="auto">
            <a:xfrm>
              <a:off x="8708214" y="2723296"/>
              <a:ext cx="46193" cy="46193"/>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4" name="Rectangle 88"/>
            <p:cNvSpPr>
              <a:spLocks noChangeArrowheads="1"/>
            </p:cNvSpPr>
            <p:nvPr/>
          </p:nvSpPr>
          <p:spPr bwMode="auto">
            <a:xfrm>
              <a:off x="8756838" y="2677103"/>
              <a:ext cx="43762" cy="43762"/>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5" name="Rectangle 89"/>
            <p:cNvSpPr>
              <a:spLocks noChangeArrowheads="1"/>
            </p:cNvSpPr>
            <p:nvPr/>
          </p:nvSpPr>
          <p:spPr bwMode="auto">
            <a:xfrm>
              <a:off x="8708214" y="2771920"/>
              <a:ext cx="46193" cy="46193"/>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6" name="Rectangle 90"/>
            <p:cNvSpPr>
              <a:spLocks noChangeArrowheads="1"/>
            </p:cNvSpPr>
            <p:nvPr/>
          </p:nvSpPr>
          <p:spPr bwMode="auto">
            <a:xfrm>
              <a:off x="8659590" y="2677103"/>
              <a:ext cx="46193" cy="43762"/>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7" name="Rectangle 91"/>
            <p:cNvSpPr>
              <a:spLocks noChangeArrowheads="1"/>
            </p:cNvSpPr>
            <p:nvPr/>
          </p:nvSpPr>
          <p:spPr bwMode="auto">
            <a:xfrm>
              <a:off x="8851656" y="2915361"/>
              <a:ext cx="46193" cy="46193"/>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8" name="Rectangle 92"/>
            <p:cNvSpPr>
              <a:spLocks noChangeArrowheads="1"/>
            </p:cNvSpPr>
            <p:nvPr/>
          </p:nvSpPr>
          <p:spPr bwMode="auto">
            <a:xfrm>
              <a:off x="8803031" y="2677103"/>
              <a:ext cx="46193" cy="43762"/>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9" name="Rectangle 93"/>
            <p:cNvSpPr>
              <a:spLocks noChangeArrowheads="1"/>
            </p:cNvSpPr>
            <p:nvPr/>
          </p:nvSpPr>
          <p:spPr bwMode="auto">
            <a:xfrm>
              <a:off x="8851656" y="2677103"/>
              <a:ext cx="46193" cy="43762"/>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0" name="Rectangle 94"/>
            <p:cNvSpPr>
              <a:spLocks noChangeArrowheads="1"/>
            </p:cNvSpPr>
            <p:nvPr/>
          </p:nvSpPr>
          <p:spPr bwMode="auto">
            <a:xfrm>
              <a:off x="8708214" y="2677103"/>
              <a:ext cx="46193" cy="43762"/>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1" name="Freeform 95"/>
            <p:cNvSpPr>
              <a:spLocks noEditPoints="1"/>
            </p:cNvSpPr>
            <p:nvPr/>
          </p:nvSpPr>
          <p:spPr bwMode="auto">
            <a:xfrm>
              <a:off x="8540461" y="2526368"/>
              <a:ext cx="393856" cy="488673"/>
            </a:xfrm>
            <a:custGeom>
              <a:avLst/>
              <a:gdLst/>
              <a:ahLst/>
              <a:cxnLst>
                <a:cxn ang="0">
                  <a:pos x="16" y="402"/>
                </a:cxn>
                <a:cxn ang="0">
                  <a:pos x="0" y="68"/>
                </a:cxn>
                <a:cxn ang="0">
                  <a:pos x="50" y="320"/>
                </a:cxn>
                <a:cxn ang="0">
                  <a:pos x="138" y="382"/>
                </a:cxn>
                <a:cxn ang="0">
                  <a:pos x="98" y="382"/>
                </a:cxn>
                <a:cxn ang="0">
                  <a:pos x="94" y="358"/>
                </a:cxn>
                <a:cxn ang="0">
                  <a:pos x="98" y="358"/>
                </a:cxn>
                <a:cxn ang="0">
                  <a:pos x="138" y="360"/>
                </a:cxn>
                <a:cxn ang="0">
                  <a:pos x="178" y="362"/>
                </a:cxn>
                <a:cxn ang="0">
                  <a:pos x="296" y="358"/>
                </a:cxn>
                <a:cxn ang="0">
                  <a:pos x="296" y="382"/>
                </a:cxn>
                <a:cxn ang="0">
                  <a:pos x="256" y="382"/>
                </a:cxn>
                <a:cxn ang="0">
                  <a:pos x="216" y="382"/>
                </a:cxn>
                <a:cxn ang="0">
                  <a:pos x="182" y="358"/>
                </a:cxn>
                <a:cxn ang="0">
                  <a:pos x="216" y="358"/>
                </a:cxn>
                <a:cxn ang="0">
                  <a:pos x="220" y="318"/>
                </a:cxn>
                <a:cxn ang="0">
                  <a:pos x="256" y="318"/>
                </a:cxn>
                <a:cxn ang="0">
                  <a:pos x="296" y="318"/>
                </a:cxn>
                <a:cxn ang="0">
                  <a:pos x="260" y="278"/>
                </a:cxn>
                <a:cxn ang="0">
                  <a:pos x="314" y="282"/>
                </a:cxn>
                <a:cxn ang="0">
                  <a:pos x="314" y="282"/>
                </a:cxn>
                <a:cxn ang="0">
                  <a:pos x="116" y="314"/>
                </a:cxn>
                <a:cxn ang="0">
                  <a:pos x="158" y="322"/>
                </a:cxn>
                <a:cxn ang="0">
                  <a:pos x="296" y="262"/>
                </a:cxn>
                <a:cxn ang="0">
                  <a:pos x="96" y="120"/>
                </a:cxn>
                <a:cxn ang="0">
                  <a:pos x="136" y="120"/>
                </a:cxn>
                <a:cxn ang="0">
                  <a:pos x="176" y="120"/>
                </a:cxn>
                <a:cxn ang="0">
                  <a:pos x="214" y="120"/>
                </a:cxn>
                <a:cxn ang="0">
                  <a:pos x="254" y="120"/>
                </a:cxn>
                <a:cxn ang="0">
                  <a:pos x="294" y="120"/>
                </a:cxn>
                <a:cxn ang="0">
                  <a:pos x="314" y="120"/>
                </a:cxn>
                <a:cxn ang="0">
                  <a:pos x="314" y="160"/>
                </a:cxn>
                <a:cxn ang="0">
                  <a:pos x="296" y="166"/>
                </a:cxn>
                <a:cxn ang="0">
                  <a:pos x="256" y="178"/>
                </a:cxn>
                <a:cxn ang="0">
                  <a:pos x="216" y="188"/>
                </a:cxn>
                <a:cxn ang="0">
                  <a:pos x="178" y="200"/>
                </a:cxn>
                <a:cxn ang="0">
                  <a:pos x="178" y="240"/>
                </a:cxn>
                <a:cxn ang="0">
                  <a:pos x="216" y="240"/>
                </a:cxn>
                <a:cxn ang="0">
                  <a:pos x="178" y="242"/>
                </a:cxn>
                <a:cxn ang="0">
                  <a:pos x="176" y="282"/>
                </a:cxn>
                <a:cxn ang="0">
                  <a:pos x="176" y="242"/>
                </a:cxn>
                <a:cxn ang="0">
                  <a:pos x="136" y="242"/>
                </a:cxn>
                <a:cxn ang="0">
                  <a:pos x="96" y="242"/>
                </a:cxn>
                <a:cxn ang="0">
                  <a:pos x="90" y="282"/>
                </a:cxn>
                <a:cxn ang="0">
                  <a:pos x="56" y="282"/>
                </a:cxn>
                <a:cxn ang="0">
                  <a:pos x="56" y="242"/>
                </a:cxn>
                <a:cxn ang="0">
                  <a:pos x="56" y="202"/>
                </a:cxn>
                <a:cxn ang="0">
                  <a:pos x="56" y="162"/>
                </a:cxn>
                <a:cxn ang="0">
                  <a:pos x="56" y="124"/>
                </a:cxn>
                <a:cxn ang="0">
                  <a:pos x="56" y="100"/>
                </a:cxn>
              </a:cxnLst>
              <a:rect l="0" t="0" r="r" b="b"/>
              <a:pathLst>
                <a:path w="324" h="402">
                  <a:moveTo>
                    <a:pt x="10" y="50"/>
                  </a:moveTo>
                  <a:lnTo>
                    <a:pt x="36" y="96"/>
                  </a:lnTo>
                  <a:lnTo>
                    <a:pt x="16" y="96"/>
                  </a:lnTo>
                  <a:lnTo>
                    <a:pt x="16" y="402"/>
                  </a:lnTo>
                  <a:lnTo>
                    <a:pt x="324" y="402"/>
                  </a:lnTo>
                  <a:lnTo>
                    <a:pt x="324" y="0"/>
                  </a:lnTo>
                  <a:lnTo>
                    <a:pt x="0" y="0"/>
                  </a:lnTo>
                  <a:lnTo>
                    <a:pt x="0" y="68"/>
                  </a:lnTo>
                  <a:lnTo>
                    <a:pt x="10" y="50"/>
                  </a:lnTo>
                  <a:close/>
                  <a:moveTo>
                    <a:pt x="32" y="318"/>
                  </a:moveTo>
                  <a:lnTo>
                    <a:pt x="52" y="318"/>
                  </a:lnTo>
                  <a:lnTo>
                    <a:pt x="50" y="320"/>
                  </a:lnTo>
                  <a:lnTo>
                    <a:pt x="32" y="320"/>
                  </a:lnTo>
                  <a:lnTo>
                    <a:pt x="32" y="318"/>
                  </a:lnTo>
                  <a:close/>
                  <a:moveTo>
                    <a:pt x="138" y="360"/>
                  </a:moveTo>
                  <a:lnTo>
                    <a:pt x="138" y="382"/>
                  </a:lnTo>
                  <a:lnTo>
                    <a:pt x="136" y="382"/>
                  </a:lnTo>
                  <a:lnTo>
                    <a:pt x="136" y="360"/>
                  </a:lnTo>
                  <a:lnTo>
                    <a:pt x="98" y="360"/>
                  </a:lnTo>
                  <a:lnTo>
                    <a:pt x="98" y="382"/>
                  </a:lnTo>
                  <a:lnTo>
                    <a:pt x="96" y="382"/>
                  </a:lnTo>
                  <a:lnTo>
                    <a:pt x="96" y="360"/>
                  </a:lnTo>
                  <a:lnTo>
                    <a:pt x="92" y="360"/>
                  </a:lnTo>
                  <a:lnTo>
                    <a:pt x="94" y="358"/>
                  </a:lnTo>
                  <a:lnTo>
                    <a:pt x="96" y="358"/>
                  </a:lnTo>
                  <a:lnTo>
                    <a:pt x="96" y="356"/>
                  </a:lnTo>
                  <a:lnTo>
                    <a:pt x="98" y="354"/>
                  </a:lnTo>
                  <a:lnTo>
                    <a:pt x="98" y="358"/>
                  </a:lnTo>
                  <a:lnTo>
                    <a:pt x="136" y="358"/>
                  </a:lnTo>
                  <a:lnTo>
                    <a:pt x="136" y="358"/>
                  </a:lnTo>
                  <a:lnTo>
                    <a:pt x="138" y="360"/>
                  </a:lnTo>
                  <a:lnTo>
                    <a:pt x="138" y="360"/>
                  </a:lnTo>
                  <a:close/>
                  <a:moveTo>
                    <a:pt x="178" y="382"/>
                  </a:moveTo>
                  <a:lnTo>
                    <a:pt x="176" y="382"/>
                  </a:lnTo>
                  <a:lnTo>
                    <a:pt x="176" y="364"/>
                  </a:lnTo>
                  <a:lnTo>
                    <a:pt x="178" y="362"/>
                  </a:lnTo>
                  <a:lnTo>
                    <a:pt x="178" y="382"/>
                  </a:lnTo>
                  <a:close/>
                  <a:moveTo>
                    <a:pt x="314" y="320"/>
                  </a:moveTo>
                  <a:lnTo>
                    <a:pt x="296" y="320"/>
                  </a:lnTo>
                  <a:lnTo>
                    <a:pt x="296" y="358"/>
                  </a:lnTo>
                  <a:lnTo>
                    <a:pt x="314" y="358"/>
                  </a:lnTo>
                  <a:lnTo>
                    <a:pt x="314" y="360"/>
                  </a:lnTo>
                  <a:lnTo>
                    <a:pt x="296" y="360"/>
                  </a:lnTo>
                  <a:lnTo>
                    <a:pt x="296" y="382"/>
                  </a:lnTo>
                  <a:lnTo>
                    <a:pt x="294" y="382"/>
                  </a:lnTo>
                  <a:lnTo>
                    <a:pt x="294" y="360"/>
                  </a:lnTo>
                  <a:lnTo>
                    <a:pt x="256" y="360"/>
                  </a:lnTo>
                  <a:lnTo>
                    <a:pt x="256" y="382"/>
                  </a:lnTo>
                  <a:lnTo>
                    <a:pt x="254" y="382"/>
                  </a:lnTo>
                  <a:lnTo>
                    <a:pt x="254" y="360"/>
                  </a:lnTo>
                  <a:lnTo>
                    <a:pt x="216" y="360"/>
                  </a:lnTo>
                  <a:lnTo>
                    <a:pt x="216" y="382"/>
                  </a:lnTo>
                  <a:lnTo>
                    <a:pt x="214" y="382"/>
                  </a:lnTo>
                  <a:lnTo>
                    <a:pt x="214" y="360"/>
                  </a:lnTo>
                  <a:lnTo>
                    <a:pt x="180" y="360"/>
                  </a:lnTo>
                  <a:lnTo>
                    <a:pt x="182" y="358"/>
                  </a:lnTo>
                  <a:lnTo>
                    <a:pt x="214" y="358"/>
                  </a:lnTo>
                  <a:lnTo>
                    <a:pt x="214" y="324"/>
                  </a:lnTo>
                  <a:lnTo>
                    <a:pt x="216" y="322"/>
                  </a:lnTo>
                  <a:lnTo>
                    <a:pt x="216" y="358"/>
                  </a:lnTo>
                  <a:lnTo>
                    <a:pt x="254" y="358"/>
                  </a:lnTo>
                  <a:lnTo>
                    <a:pt x="254" y="320"/>
                  </a:lnTo>
                  <a:lnTo>
                    <a:pt x="218" y="320"/>
                  </a:lnTo>
                  <a:lnTo>
                    <a:pt x="220" y="318"/>
                  </a:lnTo>
                  <a:lnTo>
                    <a:pt x="254" y="318"/>
                  </a:lnTo>
                  <a:lnTo>
                    <a:pt x="254" y="286"/>
                  </a:lnTo>
                  <a:lnTo>
                    <a:pt x="256" y="282"/>
                  </a:lnTo>
                  <a:lnTo>
                    <a:pt x="256" y="318"/>
                  </a:lnTo>
                  <a:lnTo>
                    <a:pt x="294" y="318"/>
                  </a:lnTo>
                  <a:lnTo>
                    <a:pt x="294" y="282"/>
                  </a:lnTo>
                  <a:lnTo>
                    <a:pt x="296" y="286"/>
                  </a:lnTo>
                  <a:lnTo>
                    <a:pt x="296" y="318"/>
                  </a:lnTo>
                  <a:lnTo>
                    <a:pt x="314" y="318"/>
                  </a:lnTo>
                  <a:lnTo>
                    <a:pt x="314" y="320"/>
                  </a:lnTo>
                  <a:close/>
                  <a:moveTo>
                    <a:pt x="258" y="282"/>
                  </a:moveTo>
                  <a:lnTo>
                    <a:pt x="260" y="278"/>
                  </a:lnTo>
                  <a:lnTo>
                    <a:pt x="290" y="278"/>
                  </a:lnTo>
                  <a:lnTo>
                    <a:pt x="292" y="282"/>
                  </a:lnTo>
                  <a:lnTo>
                    <a:pt x="258" y="282"/>
                  </a:lnTo>
                  <a:close/>
                  <a:moveTo>
                    <a:pt x="314" y="282"/>
                  </a:moveTo>
                  <a:lnTo>
                    <a:pt x="308" y="282"/>
                  </a:lnTo>
                  <a:lnTo>
                    <a:pt x="310" y="278"/>
                  </a:lnTo>
                  <a:lnTo>
                    <a:pt x="314" y="278"/>
                  </a:lnTo>
                  <a:lnTo>
                    <a:pt x="314" y="282"/>
                  </a:lnTo>
                  <a:close/>
                  <a:moveTo>
                    <a:pt x="296" y="262"/>
                  </a:moveTo>
                  <a:lnTo>
                    <a:pt x="276" y="242"/>
                  </a:lnTo>
                  <a:lnTo>
                    <a:pt x="158" y="358"/>
                  </a:lnTo>
                  <a:lnTo>
                    <a:pt x="116" y="314"/>
                  </a:lnTo>
                  <a:lnTo>
                    <a:pt x="40" y="388"/>
                  </a:lnTo>
                  <a:lnTo>
                    <a:pt x="22" y="372"/>
                  </a:lnTo>
                  <a:lnTo>
                    <a:pt x="116" y="278"/>
                  </a:lnTo>
                  <a:lnTo>
                    <a:pt x="158" y="322"/>
                  </a:lnTo>
                  <a:lnTo>
                    <a:pt x="258" y="224"/>
                  </a:lnTo>
                  <a:lnTo>
                    <a:pt x="234" y="200"/>
                  </a:lnTo>
                  <a:lnTo>
                    <a:pt x="320" y="178"/>
                  </a:lnTo>
                  <a:lnTo>
                    <a:pt x="296" y="262"/>
                  </a:lnTo>
                  <a:close/>
                  <a:moveTo>
                    <a:pt x="56" y="100"/>
                  </a:moveTo>
                  <a:lnTo>
                    <a:pt x="58" y="100"/>
                  </a:lnTo>
                  <a:lnTo>
                    <a:pt x="58" y="120"/>
                  </a:lnTo>
                  <a:lnTo>
                    <a:pt x="96" y="120"/>
                  </a:lnTo>
                  <a:lnTo>
                    <a:pt x="96" y="100"/>
                  </a:lnTo>
                  <a:lnTo>
                    <a:pt x="98" y="100"/>
                  </a:lnTo>
                  <a:lnTo>
                    <a:pt x="98" y="120"/>
                  </a:lnTo>
                  <a:lnTo>
                    <a:pt x="136" y="120"/>
                  </a:lnTo>
                  <a:lnTo>
                    <a:pt x="136" y="100"/>
                  </a:lnTo>
                  <a:lnTo>
                    <a:pt x="138" y="100"/>
                  </a:lnTo>
                  <a:lnTo>
                    <a:pt x="138" y="120"/>
                  </a:lnTo>
                  <a:lnTo>
                    <a:pt x="176" y="120"/>
                  </a:lnTo>
                  <a:lnTo>
                    <a:pt x="176" y="100"/>
                  </a:lnTo>
                  <a:lnTo>
                    <a:pt x="178" y="100"/>
                  </a:lnTo>
                  <a:lnTo>
                    <a:pt x="178" y="120"/>
                  </a:lnTo>
                  <a:lnTo>
                    <a:pt x="214" y="120"/>
                  </a:lnTo>
                  <a:lnTo>
                    <a:pt x="214" y="100"/>
                  </a:lnTo>
                  <a:lnTo>
                    <a:pt x="216" y="100"/>
                  </a:lnTo>
                  <a:lnTo>
                    <a:pt x="216" y="120"/>
                  </a:lnTo>
                  <a:lnTo>
                    <a:pt x="254" y="120"/>
                  </a:lnTo>
                  <a:lnTo>
                    <a:pt x="254" y="100"/>
                  </a:lnTo>
                  <a:lnTo>
                    <a:pt x="256" y="100"/>
                  </a:lnTo>
                  <a:lnTo>
                    <a:pt x="256" y="120"/>
                  </a:lnTo>
                  <a:lnTo>
                    <a:pt x="294" y="120"/>
                  </a:lnTo>
                  <a:lnTo>
                    <a:pt x="294" y="100"/>
                  </a:lnTo>
                  <a:lnTo>
                    <a:pt x="296" y="100"/>
                  </a:lnTo>
                  <a:lnTo>
                    <a:pt x="296" y="120"/>
                  </a:lnTo>
                  <a:lnTo>
                    <a:pt x="314" y="120"/>
                  </a:lnTo>
                  <a:lnTo>
                    <a:pt x="314" y="124"/>
                  </a:lnTo>
                  <a:lnTo>
                    <a:pt x="296" y="124"/>
                  </a:lnTo>
                  <a:lnTo>
                    <a:pt x="296" y="160"/>
                  </a:lnTo>
                  <a:lnTo>
                    <a:pt x="314" y="160"/>
                  </a:lnTo>
                  <a:lnTo>
                    <a:pt x="314" y="162"/>
                  </a:lnTo>
                  <a:lnTo>
                    <a:pt x="310" y="162"/>
                  </a:lnTo>
                  <a:lnTo>
                    <a:pt x="296" y="162"/>
                  </a:lnTo>
                  <a:lnTo>
                    <a:pt x="296" y="166"/>
                  </a:lnTo>
                  <a:lnTo>
                    <a:pt x="294" y="168"/>
                  </a:lnTo>
                  <a:lnTo>
                    <a:pt x="294" y="162"/>
                  </a:lnTo>
                  <a:lnTo>
                    <a:pt x="256" y="162"/>
                  </a:lnTo>
                  <a:lnTo>
                    <a:pt x="256" y="178"/>
                  </a:lnTo>
                  <a:lnTo>
                    <a:pt x="254" y="178"/>
                  </a:lnTo>
                  <a:lnTo>
                    <a:pt x="254" y="162"/>
                  </a:lnTo>
                  <a:lnTo>
                    <a:pt x="216" y="162"/>
                  </a:lnTo>
                  <a:lnTo>
                    <a:pt x="216" y="188"/>
                  </a:lnTo>
                  <a:lnTo>
                    <a:pt x="214" y="188"/>
                  </a:lnTo>
                  <a:lnTo>
                    <a:pt x="214" y="162"/>
                  </a:lnTo>
                  <a:lnTo>
                    <a:pt x="178" y="162"/>
                  </a:lnTo>
                  <a:lnTo>
                    <a:pt x="178" y="200"/>
                  </a:lnTo>
                  <a:lnTo>
                    <a:pt x="210" y="200"/>
                  </a:lnTo>
                  <a:lnTo>
                    <a:pt x="214" y="202"/>
                  </a:lnTo>
                  <a:lnTo>
                    <a:pt x="178" y="202"/>
                  </a:lnTo>
                  <a:lnTo>
                    <a:pt x="178" y="240"/>
                  </a:lnTo>
                  <a:lnTo>
                    <a:pt x="214" y="240"/>
                  </a:lnTo>
                  <a:lnTo>
                    <a:pt x="214" y="204"/>
                  </a:lnTo>
                  <a:lnTo>
                    <a:pt x="216" y="206"/>
                  </a:lnTo>
                  <a:lnTo>
                    <a:pt x="216" y="240"/>
                  </a:lnTo>
                  <a:lnTo>
                    <a:pt x="218" y="240"/>
                  </a:lnTo>
                  <a:lnTo>
                    <a:pt x="214" y="244"/>
                  </a:lnTo>
                  <a:lnTo>
                    <a:pt x="214" y="242"/>
                  </a:lnTo>
                  <a:lnTo>
                    <a:pt x="178" y="242"/>
                  </a:lnTo>
                  <a:lnTo>
                    <a:pt x="178" y="278"/>
                  </a:lnTo>
                  <a:lnTo>
                    <a:pt x="180" y="278"/>
                  </a:lnTo>
                  <a:lnTo>
                    <a:pt x="176" y="282"/>
                  </a:lnTo>
                  <a:lnTo>
                    <a:pt x="176" y="282"/>
                  </a:lnTo>
                  <a:lnTo>
                    <a:pt x="140" y="282"/>
                  </a:lnTo>
                  <a:lnTo>
                    <a:pt x="138" y="278"/>
                  </a:lnTo>
                  <a:lnTo>
                    <a:pt x="176" y="278"/>
                  </a:lnTo>
                  <a:lnTo>
                    <a:pt x="176" y="242"/>
                  </a:lnTo>
                  <a:lnTo>
                    <a:pt x="138" y="242"/>
                  </a:lnTo>
                  <a:lnTo>
                    <a:pt x="138" y="278"/>
                  </a:lnTo>
                  <a:lnTo>
                    <a:pt x="136" y="276"/>
                  </a:lnTo>
                  <a:lnTo>
                    <a:pt x="136" y="242"/>
                  </a:lnTo>
                  <a:lnTo>
                    <a:pt x="98" y="242"/>
                  </a:lnTo>
                  <a:lnTo>
                    <a:pt x="98" y="272"/>
                  </a:lnTo>
                  <a:lnTo>
                    <a:pt x="96" y="274"/>
                  </a:lnTo>
                  <a:lnTo>
                    <a:pt x="96" y="242"/>
                  </a:lnTo>
                  <a:lnTo>
                    <a:pt x="58" y="242"/>
                  </a:lnTo>
                  <a:lnTo>
                    <a:pt x="58" y="278"/>
                  </a:lnTo>
                  <a:lnTo>
                    <a:pt x="92" y="278"/>
                  </a:lnTo>
                  <a:lnTo>
                    <a:pt x="90" y="282"/>
                  </a:lnTo>
                  <a:lnTo>
                    <a:pt x="58" y="282"/>
                  </a:lnTo>
                  <a:lnTo>
                    <a:pt x="58" y="312"/>
                  </a:lnTo>
                  <a:lnTo>
                    <a:pt x="56" y="314"/>
                  </a:lnTo>
                  <a:lnTo>
                    <a:pt x="56" y="282"/>
                  </a:lnTo>
                  <a:lnTo>
                    <a:pt x="32" y="282"/>
                  </a:lnTo>
                  <a:lnTo>
                    <a:pt x="32" y="278"/>
                  </a:lnTo>
                  <a:lnTo>
                    <a:pt x="56" y="278"/>
                  </a:lnTo>
                  <a:lnTo>
                    <a:pt x="56" y="242"/>
                  </a:lnTo>
                  <a:lnTo>
                    <a:pt x="32" y="242"/>
                  </a:lnTo>
                  <a:lnTo>
                    <a:pt x="32" y="240"/>
                  </a:lnTo>
                  <a:lnTo>
                    <a:pt x="56" y="240"/>
                  </a:lnTo>
                  <a:lnTo>
                    <a:pt x="56" y="202"/>
                  </a:lnTo>
                  <a:lnTo>
                    <a:pt x="32" y="202"/>
                  </a:lnTo>
                  <a:lnTo>
                    <a:pt x="32" y="200"/>
                  </a:lnTo>
                  <a:lnTo>
                    <a:pt x="56" y="200"/>
                  </a:lnTo>
                  <a:lnTo>
                    <a:pt x="56" y="162"/>
                  </a:lnTo>
                  <a:lnTo>
                    <a:pt x="32" y="162"/>
                  </a:lnTo>
                  <a:lnTo>
                    <a:pt x="32" y="160"/>
                  </a:lnTo>
                  <a:lnTo>
                    <a:pt x="56" y="160"/>
                  </a:lnTo>
                  <a:lnTo>
                    <a:pt x="56" y="124"/>
                  </a:lnTo>
                  <a:lnTo>
                    <a:pt x="32" y="124"/>
                  </a:lnTo>
                  <a:lnTo>
                    <a:pt x="32" y="120"/>
                  </a:lnTo>
                  <a:lnTo>
                    <a:pt x="56" y="120"/>
                  </a:lnTo>
                  <a:lnTo>
                    <a:pt x="56" y="10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2" name="Rectangle 96"/>
            <p:cNvSpPr>
              <a:spLocks noChangeArrowheads="1"/>
            </p:cNvSpPr>
            <p:nvPr/>
          </p:nvSpPr>
          <p:spPr bwMode="auto">
            <a:xfrm>
              <a:off x="8659590" y="2723296"/>
              <a:ext cx="46193" cy="46193"/>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3" name="Freeform 97"/>
            <p:cNvSpPr>
              <a:spLocks/>
            </p:cNvSpPr>
            <p:nvPr/>
          </p:nvSpPr>
          <p:spPr bwMode="auto">
            <a:xfrm>
              <a:off x="8540461" y="2643066"/>
              <a:ext cx="393856" cy="497182"/>
            </a:xfrm>
            <a:custGeom>
              <a:avLst/>
              <a:gdLst/>
              <a:ahLst/>
              <a:cxnLst>
                <a:cxn ang="0">
                  <a:pos x="16" y="318"/>
                </a:cxn>
                <a:cxn ang="0">
                  <a:pos x="4" y="318"/>
                </a:cxn>
                <a:cxn ang="0">
                  <a:pos x="4" y="306"/>
                </a:cxn>
                <a:cxn ang="0">
                  <a:pos x="4" y="0"/>
                </a:cxn>
                <a:cxn ang="0">
                  <a:pos x="0" y="0"/>
                </a:cxn>
                <a:cxn ang="0">
                  <a:pos x="0" y="409"/>
                </a:cxn>
                <a:cxn ang="0">
                  <a:pos x="324" y="409"/>
                </a:cxn>
                <a:cxn ang="0">
                  <a:pos x="324" y="318"/>
                </a:cxn>
                <a:cxn ang="0">
                  <a:pos x="16" y="318"/>
                </a:cxn>
              </a:cxnLst>
              <a:rect l="0" t="0" r="r" b="b"/>
              <a:pathLst>
                <a:path w="324" h="409">
                  <a:moveTo>
                    <a:pt x="16" y="318"/>
                  </a:moveTo>
                  <a:lnTo>
                    <a:pt x="4" y="318"/>
                  </a:lnTo>
                  <a:lnTo>
                    <a:pt x="4" y="306"/>
                  </a:lnTo>
                  <a:lnTo>
                    <a:pt x="4" y="0"/>
                  </a:lnTo>
                  <a:lnTo>
                    <a:pt x="0" y="0"/>
                  </a:lnTo>
                  <a:lnTo>
                    <a:pt x="0" y="409"/>
                  </a:lnTo>
                  <a:lnTo>
                    <a:pt x="324" y="409"/>
                  </a:lnTo>
                  <a:lnTo>
                    <a:pt x="324" y="318"/>
                  </a:lnTo>
                  <a:lnTo>
                    <a:pt x="16" y="318"/>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4" name="Rectangle 98"/>
            <p:cNvSpPr>
              <a:spLocks noChangeArrowheads="1"/>
            </p:cNvSpPr>
            <p:nvPr/>
          </p:nvSpPr>
          <p:spPr bwMode="auto">
            <a:xfrm>
              <a:off x="8610966" y="2771920"/>
              <a:ext cx="46193" cy="46193"/>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5" name="Rectangle 99"/>
            <p:cNvSpPr>
              <a:spLocks noChangeArrowheads="1"/>
            </p:cNvSpPr>
            <p:nvPr/>
          </p:nvSpPr>
          <p:spPr bwMode="auto">
            <a:xfrm>
              <a:off x="8610966" y="2723296"/>
              <a:ext cx="46193" cy="46193"/>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6" name="Rectangle 100"/>
            <p:cNvSpPr>
              <a:spLocks noChangeArrowheads="1"/>
            </p:cNvSpPr>
            <p:nvPr/>
          </p:nvSpPr>
          <p:spPr bwMode="auto">
            <a:xfrm>
              <a:off x="8659590" y="2771920"/>
              <a:ext cx="46193" cy="46193"/>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7" name="Rectangle 101"/>
            <p:cNvSpPr>
              <a:spLocks noChangeArrowheads="1"/>
            </p:cNvSpPr>
            <p:nvPr/>
          </p:nvSpPr>
          <p:spPr bwMode="auto">
            <a:xfrm>
              <a:off x="8610966" y="2677103"/>
              <a:ext cx="46193" cy="43762"/>
            </a:xfrm>
            <a:prstGeom prst="rect">
              <a:avLst/>
            </a:prstGeom>
            <a:solidFill>
              <a:srgbClr val="409DA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68" name="TextBox 67"/>
          <p:cNvSpPr txBox="1"/>
          <p:nvPr/>
        </p:nvSpPr>
        <p:spPr>
          <a:xfrm>
            <a:off x="8231733" y="2552807"/>
            <a:ext cx="1815737" cy="738664"/>
          </a:xfrm>
          <a:prstGeom prst="rect">
            <a:avLst/>
          </a:prstGeom>
          <a:noFill/>
        </p:spPr>
        <p:txBody>
          <a:bodyPr wrap="square" rtlCol="0">
            <a:spAutoFit/>
          </a:bodyPr>
          <a:lstStyle/>
          <a:p>
            <a:pPr algn="ctr"/>
            <a:r>
              <a:rPr lang="en-US" sz="1400" b="1" dirty="0" smtClean="0"/>
              <a:t>Token Service Provider (OEM Pay, Issuer Pay)</a:t>
            </a:r>
            <a:endParaRPr lang="vi-VN" sz="1400" b="1" dirty="0"/>
          </a:p>
        </p:txBody>
      </p:sp>
      <p:grpSp>
        <p:nvGrpSpPr>
          <p:cNvPr id="69" name="Group 240"/>
          <p:cNvGrpSpPr/>
          <p:nvPr/>
        </p:nvGrpSpPr>
        <p:grpSpPr>
          <a:xfrm>
            <a:off x="2130944" y="2952891"/>
            <a:ext cx="683620" cy="407991"/>
            <a:chOff x="1566863" y="5783263"/>
            <a:chExt cx="449262" cy="398463"/>
          </a:xfrm>
        </p:grpSpPr>
        <p:sp>
          <p:nvSpPr>
            <p:cNvPr id="70" name="Freeform 99"/>
            <p:cNvSpPr>
              <a:spLocks noEditPoints="1"/>
            </p:cNvSpPr>
            <p:nvPr/>
          </p:nvSpPr>
          <p:spPr bwMode="auto">
            <a:xfrm>
              <a:off x="1616075" y="5783263"/>
              <a:ext cx="347662" cy="233363"/>
            </a:xfrm>
            <a:custGeom>
              <a:avLst/>
              <a:gdLst/>
              <a:ahLst/>
              <a:cxnLst>
                <a:cxn ang="0">
                  <a:pos x="1044" y="0"/>
                </a:cxn>
                <a:cxn ang="0">
                  <a:pos x="19" y="0"/>
                </a:cxn>
                <a:cxn ang="0">
                  <a:pos x="0" y="19"/>
                </a:cxn>
                <a:cxn ang="0">
                  <a:pos x="0" y="691"/>
                </a:cxn>
                <a:cxn ang="0">
                  <a:pos x="19" y="709"/>
                </a:cxn>
                <a:cxn ang="0">
                  <a:pos x="1044" y="709"/>
                </a:cxn>
                <a:cxn ang="0">
                  <a:pos x="1062" y="691"/>
                </a:cxn>
                <a:cxn ang="0">
                  <a:pos x="1062" y="19"/>
                </a:cxn>
                <a:cxn ang="0">
                  <a:pos x="1044" y="0"/>
                </a:cxn>
                <a:cxn ang="0">
                  <a:pos x="925" y="570"/>
                </a:cxn>
                <a:cxn ang="0">
                  <a:pos x="907" y="589"/>
                </a:cxn>
                <a:cxn ang="0">
                  <a:pos x="155" y="589"/>
                </a:cxn>
                <a:cxn ang="0">
                  <a:pos x="137" y="570"/>
                </a:cxn>
                <a:cxn ang="0">
                  <a:pos x="137" y="139"/>
                </a:cxn>
                <a:cxn ang="0">
                  <a:pos x="155" y="120"/>
                </a:cxn>
                <a:cxn ang="0">
                  <a:pos x="907" y="120"/>
                </a:cxn>
                <a:cxn ang="0">
                  <a:pos x="925" y="139"/>
                </a:cxn>
                <a:cxn ang="0">
                  <a:pos x="925" y="570"/>
                </a:cxn>
              </a:cxnLst>
              <a:rect l="0" t="0" r="r" b="b"/>
              <a:pathLst>
                <a:path w="1062" h="709">
                  <a:moveTo>
                    <a:pt x="1044" y="0"/>
                  </a:moveTo>
                  <a:cubicBezTo>
                    <a:pt x="19" y="0"/>
                    <a:pt x="19" y="0"/>
                    <a:pt x="19" y="0"/>
                  </a:cubicBezTo>
                  <a:cubicBezTo>
                    <a:pt x="8" y="0"/>
                    <a:pt x="0" y="8"/>
                    <a:pt x="0" y="19"/>
                  </a:cubicBezTo>
                  <a:cubicBezTo>
                    <a:pt x="0" y="691"/>
                    <a:pt x="0" y="691"/>
                    <a:pt x="0" y="691"/>
                  </a:cubicBezTo>
                  <a:cubicBezTo>
                    <a:pt x="0" y="701"/>
                    <a:pt x="8" y="709"/>
                    <a:pt x="19" y="709"/>
                  </a:cubicBezTo>
                  <a:cubicBezTo>
                    <a:pt x="1044" y="709"/>
                    <a:pt x="1044" y="709"/>
                    <a:pt x="1044" y="709"/>
                  </a:cubicBezTo>
                  <a:cubicBezTo>
                    <a:pt x="1054" y="709"/>
                    <a:pt x="1062" y="701"/>
                    <a:pt x="1062" y="691"/>
                  </a:cubicBezTo>
                  <a:cubicBezTo>
                    <a:pt x="1062" y="19"/>
                    <a:pt x="1062" y="19"/>
                    <a:pt x="1062" y="19"/>
                  </a:cubicBezTo>
                  <a:cubicBezTo>
                    <a:pt x="1062" y="8"/>
                    <a:pt x="1054" y="0"/>
                    <a:pt x="1044" y="0"/>
                  </a:cubicBezTo>
                  <a:close/>
                  <a:moveTo>
                    <a:pt x="925" y="570"/>
                  </a:moveTo>
                  <a:cubicBezTo>
                    <a:pt x="925" y="581"/>
                    <a:pt x="917" y="589"/>
                    <a:pt x="907" y="589"/>
                  </a:cubicBezTo>
                  <a:cubicBezTo>
                    <a:pt x="155" y="589"/>
                    <a:pt x="155" y="589"/>
                    <a:pt x="155" y="589"/>
                  </a:cubicBezTo>
                  <a:cubicBezTo>
                    <a:pt x="145" y="589"/>
                    <a:pt x="137" y="581"/>
                    <a:pt x="137" y="570"/>
                  </a:cubicBezTo>
                  <a:cubicBezTo>
                    <a:pt x="137" y="139"/>
                    <a:pt x="137" y="139"/>
                    <a:pt x="137" y="139"/>
                  </a:cubicBezTo>
                  <a:cubicBezTo>
                    <a:pt x="137" y="128"/>
                    <a:pt x="145" y="120"/>
                    <a:pt x="155" y="120"/>
                  </a:cubicBezTo>
                  <a:cubicBezTo>
                    <a:pt x="907" y="120"/>
                    <a:pt x="907" y="120"/>
                    <a:pt x="907" y="120"/>
                  </a:cubicBezTo>
                  <a:cubicBezTo>
                    <a:pt x="917" y="120"/>
                    <a:pt x="925" y="128"/>
                    <a:pt x="925" y="139"/>
                  </a:cubicBezTo>
                  <a:lnTo>
                    <a:pt x="925" y="57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 name="Freeform 100"/>
            <p:cNvSpPr>
              <a:spLocks/>
            </p:cNvSpPr>
            <p:nvPr/>
          </p:nvSpPr>
          <p:spPr bwMode="auto">
            <a:xfrm>
              <a:off x="1568450" y="6037263"/>
              <a:ext cx="442912" cy="103188"/>
            </a:xfrm>
            <a:custGeom>
              <a:avLst/>
              <a:gdLst/>
              <a:ahLst/>
              <a:cxnLst>
                <a:cxn ang="0">
                  <a:pos x="33" y="0"/>
                </a:cxn>
                <a:cxn ang="0">
                  <a:pos x="247" y="0"/>
                </a:cxn>
                <a:cxn ang="0">
                  <a:pos x="279" y="65"/>
                </a:cxn>
                <a:cxn ang="0">
                  <a:pos x="0" y="65"/>
                </a:cxn>
                <a:cxn ang="0">
                  <a:pos x="33" y="0"/>
                </a:cxn>
              </a:cxnLst>
              <a:rect l="0" t="0" r="r" b="b"/>
              <a:pathLst>
                <a:path w="279" h="65">
                  <a:moveTo>
                    <a:pt x="33" y="0"/>
                  </a:moveTo>
                  <a:lnTo>
                    <a:pt x="247" y="0"/>
                  </a:lnTo>
                  <a:lnTo>
                    <a:pt x="279" y="65"/>
                  </a:lnTo>
                  <a:lnTo>
                    <a:pt x="0" y="65"/>
                  </a:lnTo>
                  <a:lnTo>
                    <a:pt x="33" y="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 name="Freeform 101"/>
            <p:cNvSpPr>
              <a:spLocks/>
            </p:cNvSpPr>
            <p:nvPr/>
          </p:nvSpPr>
          <p:spPr bwMode="auto">
            <a:xfrm>
              <a:off x="1566863" y="6161088"/>
              <a:ext cx="449262" cy="20638"/>
            </a:xfrm>
            <a:custGeom>
              <a:avLst/>
              <a:gdLst/>
              <a:ahLst/>
              <a:cxnLst>
                <a:cxn ang="0">
                  <a:pos x="1373" y="30"/>
                </a:cxn>
                <a:cxn ang="0">
                  <a:pos x="1359" y="0"/>
                </a:cxn>
                <a:cxn ang="0">
                  <a:pos x="13" y="0"/>
                </a:cxn>
                <a:cxn ang="0">
                  <a:pos x="0" y="30"/>
                </a:cxn>
                <a:cxn ang="0">
                  <a:pos x="0" y="33"/>
                </a:cxn>
                <a:cxn ang="0">
                  <a:pos x="13" y="62"/>
                </a:cxn>
                <a:cxn ang="0">
                  <a:pos x="1359" y="62"/>
                </a:cxn>
                <a:cxn ang="0">
                  <a:pos x="1373" y="33"/>
                </a:cxn>
                <a:cxn ang="0">
                  <a:pos x="1373" y="30"/>
                </a:cxn>
              </a:cxnLst>
              <a:rect l="0" t="0" r="r" b="b"/>
              <a:pathLst>
                <a:path w="1373" h="62">
                  <a:moveTo>
                    <a:pt x="1373" y="30"/>
                  </a:moveTo>
                  <a:cubicBezTo>
                    <a:pt x="1373" y="14"/>
                    <a:pt x="1367" y="0"/>
                    <a:pt x="1359" y="0"/>
                  </a:cubicBezTo>
                  <a:cubicBezTo>
                    <a:pt x="13" y="0"/>
                    <a:pt x="13" y="0"/>
                    <a:pt x="13" y="0"/>
                  </a:cubicBezTo>
                  <a:cubicBezTo>
                    <a:pt x="6" y="0"/>
                    <a:pt x="0" y="14"/>
                    <a:pt x="0" y="30"/>
                  </a:cubicBezTo>
                  <a:cubicBezTo>
                    <a:pt x="0" y="33"/>
                    <a:pt x="0" y="33"/>
                    <a:pt x="0" y="33"/>
                  </a:cubicBezTo>
                  <a:cubicBezTo>
                    <a:pt x="0" y="49"/>
                    <a:pt x="6" y="62"/>
                    <a:pt x="13" y="62"/>
                  </a:cubicBezTo>
                  <a:cubicBezTo>
                    <a:pt x="1359" y="62"/>
                    <a:pt x="1359" y="62"/>
                    <a:pt x="1359" y="62"/>
                  </a:cubicBezTo>
                  <a:cubicBezTo>
                    <a:pt x="1367" y="62"/>
                    <a:pt x="1373" y="49"/>
                    <a:pt x="1373" y="33"/>
                  </a:cubicBezTo>
                  <a:lnTo>
                    <a:pt x="1373" y="3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3" name="TextBox 72"/>
          <p:cNvSpPr txBox="1"/>
          <p:nvPr/>
        </p:nvSpPr>
        <p:spPr>
          <a:xfrm>
            <a:off x="1847443" y="3529905"/>
            <a:ext cx="1345464" cy="744583"/>
          </a:xfrm>
          <a:prstGeom prst="rect">
            <a:avLst/>
          </a:prstGeom>
          <a:noFill/>
        </p:spPr>
        <p:txBody>
          <a:bodyPr wrap="square" rtlCol="0">
            <a:spAutoFit/>
          </a:bodyPr>
          <a:lstStyle/>
          <a:p>
            <a:pPr algn="ctr"/>
            <a:r>
              <a:rPr lang="en-US" sz="1400" b="1" dirty="0" smtClean="0"/>
              <a:t>E-commerce Payment Gate</a:t>
            </a:r>
            <a:endParaRPr lang="vi-VN" sz="1400" b="1" dirty="0"/>
          </a:p>
        </p:txBody>
      </p:sp>
      <p:sp>
        <p:nvSpPr>
          <p:cNvPr id="85" name="TextBox 84"/>
          <p:cNvSpPr txBox="1"/>
          <p:nvPr/>
        </p:nvSpPr>
        <p:spPr>
          <a:xfrm>
            <a:off x="1735618" y="5675671"/>
            <a:ext cx="1815737" cy="307777"/>
          </a:xfrm>
          <a:prstGeom prst="rect">
            <a:avLst/>
          </a:prstGeom>
          <a:noFill/>
        </p:spPr>
        <p:txBody>
          <a:bodyPr wrap="square" rtlCol="0">
            <a:spAutoFit/>
          </a:bodyPr>
          <a:lstStyle/>
          <a:p>
            <a:pPr algn="ctr"/>
            <a:r>
              <a:rPr lang="en-US" sz="1400" b="1" dirty="0"/>
              <a:t>TCPHT</a:t>
            </a:r>
            <a:endParaRPr lang="vi-VN" sz="1400" b="1" dirty="0"/>
          </a:p>
        </p:txBody>
      </p:sp>
      <p:sp>
        <p:nvSpPr>
          <p:cNvPr id="86" name="TextBox 85"/>
          <p:cNvSpPr txBox="1"/>
          <p:nvPr/>
        </p:nvSpPr>
        <p:spPr>
          <a:xfrm>
            <a:off x="4774670" y="1685852"/>
            <a:ext cx="1815737" cy="307777"/>
          </a:xfrm>
          <a:prstGeom prst="rect">
            <a:avLst/>
          </a:prstGeom>
          <a:noFill/>
        </p:spPr>
        <p:txBody>
          <a:bodyPr wrap="square" rtlCol="0">
            <a:spAutoFit/>
          </a:bodyPr>
          <a:lstStyle/>
          <a:p>
            <a:pPr algn="ctr"/>
            <a:r>
              <a:rPr lang="en-US" sz="1400" b="1" dirty="0"/>
              <a:t>TCPHT</a:t>
            </a:r>
            <a:endParaRPr lang="vi-VN" sz="1400" b="1" dirty="0"/>
          </a:p>
        </p:txBody>
      </p:sp>
      <p:sp>
        <p:nvSpPr>
          <p:cNvPr id="87" name="Rounded Rectangle 86"/>
          <p:cNvSpPr/>
          <p:nvPr/>
        </p:nvSpPr>
        <p:spPr>
          <a:xfrm>
            <a:off x="7260352" y="1433892"/>
            <a:ext cx="1461735" cy="604662"/>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400" b="1" dirty="0" smtClean="0"/>
              <a:t>Mobile App</a:t>
            </a:r>
            <a:endParaRPr lang="vi-VN" sz="1400" b="1" dirty="0"/>
          </a:p>
        </p:txBody>
      </p:sp>
      <p:sp>
        <p:nvSpPr>
          <p:cNvPr id="88" name="Rounded Rectangle 87"/>
          <p:cNvSpPr/>
          <p:nvPr/>
        </p:nvSpPr>
        <p:spPr>
          <a:xfrm>
            <a:off x="1648830" y="1448120"/>
            <a:ext cx="1476093" cy="561058"/>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400" b="1" dirty="0" smtClean="0"/>
              <a:t>E-commerce Merchants</a:t>
            </a:r>
            <a:endParaRPr lang="vi-VN" sz="1400" b="1" dirty="0"/>
          </a:p>
        </p:txBody>
      </p:sp>
      <p:sp>
        <p:nvSpPr>
          <p:cNvPr id="89" name="Rounded Rectangle 88"/>
          <p:cNvSpPr/>
          <p:nvPr/>
        </p:nvSpPr>
        <p:spPr>
          <a:xfrm>
            <a:off x="506688" y="2843632"/>
            <a:ext cx="927464" cy="966652"/>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400" b="1" dirty="0" smtClean="0"/>
              <a:t>MPGS, CYBER</a:t>
            </a:r>
            <a:endParaRPr lang="vi-VN" sz="1400" b="1" dirty="0"/>
          </a:p>
        </p:txBody>
      </p:sp>
      <p:cxnSp>
        <p:nvCxnSpPr>
          <p:cNvPr id="90" name="Straight Arrow Connector 89"/>
          <p:cNvCxnSpPr/>
          <p:nvPr/>
        </p:nvCxnSpPr>
        <p:spPr>
          <a:xfrm rot="16200000" flipV="1">
            <a:off x="2075558" y="4609345"/>
            <a:ext cx="692331" cy="13062"/>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rot="5400000">
            <a:off x="2310690" y="4635469"/>
            <a:ext cx="757645" cy="1588"/>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rot="10800000">
            <a:off x="6828908" y="3112723"/>
            <a:ext cx="587835"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6815844" y="2746962"/>
            <a:ext cx="613954"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rot="10800000">
            <a:off x="1499467" y="3366146"/>
            <a:ext cx="587835" cy="1"/>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1486403" y="2987322"/>
            <a:ext cx="613954" cy="1588"/>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rot="16200000" flipV="1">
            <a:off x="1989419" y="2405089"/>
            <a:ext cx="692331" cy="13062"/>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rot="5400000">
            <a:off x="2224551" y="2431213"/>
            <a:ext cx="757645" cy="1588"/>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98" name="Freeform 216"/>
          <p:cNvSpPr>
            <a:spLocks noEditPoints="1"/>
          </p:cNvSpPr>
          <p:nvPr/>
        </p:nvSpPr>
        <p:spPr bwMode="auto">
          <a:xfrm>
            <a:off x="4751474" y="1540137"/>
            <a:ext cx="488038" cy="178910"/>
          </a:xfrm>
          <a:custGeom>
            <a:avLst/>
            <a:gdLst/>
            <a:ahLst/>
            <a:cxnLst>
              <a:cxn ang="0">
                <a:pos x="299" y="92"/>
              </a:cxn>
              <a:cxn ang="0">
                <a:pos x="158" y="2"/>
              </a:cxn>
              <a:cxn ang="0">
                <a:pos x="147" y="2"/>
              </a:cxn>
              <a:cxn ang="0">
                <a:pos x="5" y="93"/>
              </a:cxn>
              <a:cxn ang="0">
                <a:pos x="1" y="103"/>
              </a:cxn>
              <a:cxn ang="0">
                <a:pos x="11" y="110"/>
              </a:cxn>
              <a:cxn ang="0">
                <a:pos x="295" y="110"/>
              </a:cxn>
              <a:cxn ang="0">
                <a:pos x="295" y="110"/>
              </a:cxn>
              <a:cxn ang="0">
                <a:pos x="304" y="101"/>
              </a:cxn>
              <a:cxn ang="0">
                <a:pos x="299" y="92"/>
              </a:cxn>
              <a:cxn ang="0">
                <a:pos x="153" y="103"/>
              </a:cxn>
              <a:cxn ang="0">
                <a:pos x="111" y="62"/>
              </a:cxn>
              <a:cxn ang="0">
                <a:pos x="153" y="21"/>
              </a:cxn>
              <a:cxn ang="0">
                <a:pos x="194" y="62"/>
              </a:cxn>
              <a:cxn ang="0">
                <a:pos x="153" y="103"/>
              </a:cxn>
            </a:cxnLst>
            <a:rect l="0" t="0" r="r" b="b"/>
            <a:pathLst>
              <a:path w="304" h="110">
                <a:moveTo>
                  <a:pt x="299" y="92"/>
                </a:moveTo>
                <a:cubicBezTo>
                  <a:pt x="158" y="2"/>
                  <a:pt x="158" y="2"/>
                  <a:pt x="158" y="2"/>
                </a:cubicBezTo>
                <a:cubicBezTo>
                  <a:pt x="155" y="0"/>
                  <a:pt x="151" y="0"/>
                  <a:pt x="147" y="2"/>
                </a:cubicBezTo>
                <a:cubicBezTo>
                  <a:pt x="5" y="93"/>
                  <a:pt x="5" y="93"/>
                  <a:pt x="5" y="93"/>
                </a:cubicBezTo>
                <a:cubicBezTo>
                  <a:pt x="2" y="95"/>
                  <a:pt x="0" y="99"/>
                  <a:pt x="1" y="103"/>
                </a:cubicBezTo>
                <a:cubicBezTo>
                  <a:pt x="3" y="107"/>
                  <a:pt x="6" y="110"/>
                  <a:pt x="11" y="110"/>
                </a:cubicBezTo>
                <a:cubicBezTo>
                  <a:pt x="295" y="110"/>
                  <a:pt x="295" y="110"/>
                  <a:pt x="295" y="110"/>
                </a:cubicBezTo>
                <a:cubicBezTo>
                  <a:pt x="295" y="110"/>
                  <a:pt x="295" y="110"/>
                  <a:pt x="295" y="110"/>
                </a:cubicBezTo>
                <a:cubicBezTo>
                  <a:pt x="300" y="110"/>
                  <a:pt x="304" y="106"/>
                  <a:pt x="304" y="101"/>
                </a:cubicBezTo>
                <a:cubicBezTo>
                  <a:pt x="304" y="97"/>
                  <a:pt x="302" y="94"/>
                  <a:pt x="299" y="92"/>
                </a:cubicBezTo>
                <a:close/>
                <a:moveTo>
                  <a:pt x="153" y="103"/>
                </a:moveTo>
                <a:cubicBezTo>
                  <a:pt x="130" y="103"/>
                  <a:pt x="111" y="84"/>
                  <a:pt x="111" y="62"/>
                </a:cubicBezTo>
                <a:cubicBezTo>
                  <a:pt x="111" y="39"/>
                  <a:pt x="130" y="21"/>
                  <a:pt x="153" y="21"/>
                </a:cubicBezTo>
                <a:cubicBezTo>
                  <a:pt x="175" y="21"/>
                  <a:pt x="194" y="39"/>
                  <a:pt x="194" y="62"/>
                </a:cubicBezTo>
                <a:cubicBezTo>
                  <a:pt x="194" y="84"/>
                  <a:pt x="175" y="103"/>
                  <a:pt x="153" y="103"/>
                </a:cubicBez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99" name="Group 407"/>
          <p:cNvGrpSpPr/>
          <p:nvPr/>
        </p:nvGrpSpPr>
        <p:grpSpPr>
          <a:xfrm>
            <a:off x="4751472" y="1608210"/>
            <a:ext cx="489643" cy="466793"/>
            <a:chOff x="974777" y="5209206"/>
            <a:chExt cx="741518" cy="697757"/>
          </a:xfrm>
        </p:grpSpPr>
        <p:sp>
          <p:nvSpPr>
            <p:cNvPr id="100" name="Freeform 208"/>
            <p:cNvSpPr>
              <a:spLocks/>
            </p:cNvSpPr>
            <p:nvPr/>
          </p:nvSpPr>
          <p:spPr bwMode="auto">
            <a:xfrm>
              <a:off x="974777" y="5858339"/>
              <a:ext cx="741518" cy="48624"/>
            </a:xfrm>
            <a:custGeom>
              <a:avLst/>
              <a:gdLst/>
              <a:ahLst/>
              <a:cxnLst>
                <a:cxn ang="0">
                  <a:pos x="305" y="20"/>
                </a:cxn>
                <a:cxn ang="0">
                  <a:pos x="305" y="5"/>
                </a:cxn>
                <a:cxn ang="0">
                  <a:pos x="300" y="0"/>
                </a:cxn>
                <a:cxn ang="0">
                  <a:pos x="5" y="0"/>
                </a:cxn>
                <a:cxn ang="0">
                  <a:pos x="0" y="5"/>
                </a:cxn>
                <a:cxn ang="0">
                  <a:pos x="0" y="20"/>
                </a:cxn>
                <a:cxn ang="0">
                  <a:pos x="305" y="20"/>
                </a:cxn>
              </a:cxnLst>
              <a:rect l="0" t="0" r="r" b="b"/>
              <a:pathLst>
                <a:path w="305" h="20">
                  <a:moveTo>
                    <a:pt x="305" y="20"/>
                  </a:moveTo>
                  <a:cubicBezTo>
                    <a:pt x="305" y="5"/>
                    <a:pt x="305" y="5"/>
                    <a:pt x="305" y="5"/>
                  </a:cubicBezTo>
                  <a:cubicBezTo>
                    <a:pt x="305" y="2"/>
                    <a:pt x="303" y="0"/>
                    <a:pt x="300" y="0"/>
                  </a:cubicBezTo>
                  <a:cubicBezTo>
                    <a:pt x="5" y="0"/>
                    <a:pt x="5" y="0"/>
                    <a:pt x="5" y="0"/>
                  </a:cubicBezTo>
                  <a:cubicBezTo>
                    <a:pt x="2" y="0"/>
                    <a:pt x="0" y="2"/>
                    <a:pt x="0" y="5"/>
                  </a:cubicBezTo>
                  <a:cubicBezTo>
                    <a:pt x="0" y="20"/>
                    <a:pt x="0" y="20"/>
                    <a:pt x="0" y="20"/>
                  </a:cubicBezTo>
                  <a:lnTo>
                    <a:pt x="305" y="2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1" name="Freeform 209"/>
            <p:cNvSpPr>
              <a:spLocks/>
            </p:cNvSpPr>
            <p:nvPr/>
          </p:nvSpPr>
          <p:spPr bwMode="auto">
            <a:xfrm>
              <a:off x="1006383" y="5809715"/>
              <a:ext cx="678307" cy="38899"/>
            </a:xfrm>
            <a:custGeom>
              <a:avLst/>
              <a:gdLst/>
              <a:ahLst/>
              <a:cxnLst>
                <a:cxn ang="0">
                  <a:pos x="279" y="16"/>
                </a:cxn>
                <a:cxn ang="0">
                  <a:pos x="279" y="3"/>
                </a:cxn>
                <a:cxn ang="0">
                  <a:pos x="275" y="0"/>
                </a:cxn>
                <a:cxn ang="0">
                  <a:pos x="4" y="0"/>
                </a:cxn>
                <a:cxn ang="0">
                  <a:pos x="0" y="3"/>
                </a:cxn>
                <a:cxn ang="0">
                  <a:pos x="0" y="16"/>
                </a:cxn>
                <a:cxn ang="0">
                  <a:pos x="279" y="16"/>
                </a:cxn>
              </a:cxnLst>
              <a:rect l="0" t="0" r="r" b="b"/>
              <a:pathLst>
                <a:path w="279" h="16">
                  <a:moveTo>
                    <a:pt x="279" y="16"/>
                  </a:moveTo>
                  <a:cubicBezTo>
                    <a:pt x="279" y="3"/>
                    <a:pt x="279" y="3"/>
                    <a:pt x="279" y="3"/>
                  </a:cubicBezTo>
                  <a:cubicBezTo>
                    <a:pt x="279" y="1"/>
                    <a:pt x="277" y="0"/>
                    <a:pt x="275" y="0"/>
                  </a:cubicBezTo>
                  <a:cubicBezTo>
                    <a:pt x="4" y="0"/>
                    <a:pt x="4" y="0"/>
                    <a:pt x="4" y="0"/>
                  </a:cubicBezTo>
                  <a:cubicBezTo>
                    <a:pt x="2" y="0"/>
                    <a:pt x="0" y="1"/>
                    <a:pt x="0" y="3"/>
                  </a:cubicBezTo>
                  <a:cubicBezTo>
                    <a:pt x="0" y="16"/>
                    <a:pt x="0" y="16"/>
                    <a:pt x="0" y="16"/>
                  </a:cubicBezTo>
                  <a:lnTo>
                    <a:pt x="279" y="16"/>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2" name="Freeform 210"/>
            <p:cNvSpPr>
              <a:spLocks noEditPoints="1"/>
            </p:cNvSpPr>
            <p:nvPr/>
          </p:nvSpPr>
          <p:spPr bwMode="auto">
            <a:xfrm>
              <a:off x="1057438" y="5474208"/>
              <a:ext cx="145872" cy="269864"/>
            </a:xfrm>
            <a:custGeom>
              <a:avLst/>
              <a:gdLst/>
              <a:ahLst/>
              <a:cxnLst>
                <a:cxn ang="0">
                  <a:pos x="0" y="0"/>
                </a:cxn>
                <a:cxn ang="0">
                  <a:pos x="0" y="111"/>
                </a:cxn>
                <a:cxn ang="0">
                  <a:pos x="60" y="111"/>
                </a:cxn>
                <a:cxn ang="0">
                  <a:pos x="60" y="0"/>
                </a:cxn>
                <a:cxn ang="0">
                  <a:pos x="0" y="0"/>
                </a:cxn>
                <a:cxn ang="0">
                  <a:pos x="18" y="100"/>
                </a:cxn>
                <a:cxn ang="0">
                  <a:pos x="15" y="103"/>
                </a:cxn>
                <a:cxn ang="0">
                  <a:pos x="10" y="103"/>
                </a:cxn>
                <a:cxn ang="0">
                  <a:pos x="7" y="100"/>
                </a:cxn>
                <a:cxn ang="0">
                  <a:pos x="7" y="11"/>
                </a:cxn>
                <a:cxn ang="0">
                  <a:pos x="10" y="8"/>
                </a:cxn>
                <a:cxn ang="0">
                  <a:pos x="15" y="8"/>
                </a:cxn>
                <a:cxn ang="0">
                  <a:pos x="18" y="11"/>
                </a:cxn>
                <a:cxn ang="0">
                  <a:pos x="18" y="100"/>
                </a:cxn>
                <a:cxn ang="0">
                  <a:pos x="36" y="100"/>
                </a:cxn>
                <a:cxn ang="0">
                  <a:pos x="33" y="103"/>
                </a:cxn>
                <a:cxn ang="0">
                  <a:pos x="27" y="103"/>
                </a:cxn>
                <a:cxn ang="0">
                  <a:pos x="25" y="100"/>
                </a:cxn>
                <a:cxn ang="0">
                  <a:pos x="25" y="11"/>
                </a:cxn>
                <a:cxn ang="0">
                  <a:pos x="27" y="8"/>
                </a:cxn>
                <a:cxn ang="0">
                  <a:pos x="33" y="8"/>
                </a:cxn>
                <a:cxn ang="0">
                  <a:pos x="36" y="11"/>
                </a:cxn>
                <a:cxn ang="0">
                  <a:pos x="36" y="100"/>
                </a:cxn>
                <a:cxn ang="0">
                  <a:pos x="53" y="100"/>
                </a:cxn>
                <a:cxn ang="0">
                  <a:pos x="50" y="103"/>
                </a:cxn>
                <a:cxn ang="0">
                  <a:pos x="45" y="103"/>
                </a:cxn>
                <a:cxn ang="0">
                  <a:pos x="42" y="100"/>
                </a:cxn>
                <a:cxn ang="0">
                  <a:pos x="42" y="11"/>
                </a:cxn>
                <a:cxn ang="0">
                  <a:pos x="45" y="8"/>
                </a:cxn>
                <a:cxn ang="0">
                  <a:pos x="50" y="8"/>
                </a:cxn>
                <a:cxn ang="0">
                  <a:pos x="53" y="11"/>
                </a:cxn>
                <a:cxn ang="0">
                  <a:pos x="53" y="100"/>
                </a:cxn>
              </a:cxnLst>
              <a:rect l="0" t="0" r="r" b="b"/>
              <a:pathLst>
                <a:path w="60" h="111">
                  <a:moveTo>
                    <a:pt x="0" y="0"/>
                  </a:moveTo>
                  <a:cubicBezTo>
                    <a:pt x="0" y="111"/>
                    <a:pt x="0" y="111"/>
                    <a:pt x="0" y="111"/>
                  </a:cubicBezTo>
                  <a:cubicBezTo>
                    <a:pt x="60" y="111"/>
                    <a:pt x="60" y="111"/>
                    <a:pt x="60" y="111"/>
                  </a:cubicBezTo>
                  <a:cubicBezTo>
                    <a:pt x="60" y="0"/>
                    <a:pt x="60" y="0"/>
                    <a:pt x="60" y="0"/>
                  </a:cubicBezTo>
                  <a:lnTo>
                    <a:pt x="0" y="0"/>
                  </a:lnTo>
                  <a:close/>
                  <a:moveTo>
                    <a:pt x="18" y="100"/>
                  </a:moveTo>
                  <a:cubicBezTo>
                    <a:pt x="18" y="102"/>
                    <a:pt x="17" y="103"/>
                    <a:pt x="15" y="103"/>
                  </a:cubicBezTo>
                  <a:cubicBezTo>
                    <a:pt x="10" y="103"/>
                    <a:pt x="10" y="103"/>
                    <a:pt x="10" y="103"/>
                  </a:cubicBezTo>
                  <a:cubicBezTo>
                    <a:pt x="8" y="103"/>
                    <a:pt x="7" y="102"/>
                    <a:pt x="7" y="100"/>
                  </a:cubicBezTo>
                  <a:cubicBezTo>
                    <a:pt x="7" y="11"/>
                    <a:pt x="7" y="11"/>
                    <a:pt x="7" y="11"/>
                  </a:cubicBezTo>
                  <a:cubicBezTo>
                    <a:pt x="7" y="9"/>
                    <a:pt x="8" y="8"/>
                    <a:pt x="10" y="8"/>
                  </a:cubicBezTo>
                  <a:cubicBezTo>
                    <a:pt x="15" y="8"/>
                    <a:pt x="15" y="8"/>
                    <a:pt x="15" y="8"/>
                  </a:cubicBezTo>
                  <a:cubicBezTo>
                    <a:pt x="17" y="8"/>
                    <a:pt x="18" y="9"/>
                    <a:pt x="18" y="11"/>
                  </a:cubicBezTo>
                  <a:lnTo>
                    <a:pt x="18" y="100"/>
                  </a:lnTo>
                  <a:close/>
                  <a:moveTo>
                    <a:pt x="36" y="100"/>
                  </a:moveTo>
                  <a:cubicBezTo>
                    <a:pt x="36" y="102"/>
                    <a:pt x="34" y="103"/>
                    <a:pt x="33" y="103"/>
                  </a:cubicBezTo>
                  <a:cubicBezTo>
                    <a:pt x="27" y="103"/>
                    <a:pt x="27" y="103"/>
                    <a:pt x="27" y="103"/>
                  </a:cubicBezTo>
                  <a:cubicBezTo>
                    <a:pt x="26" y="103"/>
                    <a:pt x="25" y="102"/>
                    <a:pt x="25" y="100"/>
                  </a:cubicBezTo>
                  <a:cubicBezTo>
                    <a:pt x="25" y="11"/>
                    <a:pt x="25" y="11"/>
                    <a:pt x="25" y="11"/>
                  </a:cubicBezTo>
                  <a:cubicBezTo>
                    <a:pt x="25" y="9"/>
                    <a:pt x="26" y="8"/>
                    <a:pt x="27" y="8"/>
                  </a:cubicBezTo>
                  <a:cubicBezTo>
                    <a:pt x="33" y="8"/>
                    <a:pt x="33" y="8"/>
                    <a:pt x="33" y="8"/>
                  </a:cubicBezTo>
                  <a:cubicBezTo>
                    <a:pt x="34" y="8"/>
                    <a:pt x="36" y="9"/>
                    <a:pt x="36" y="11"/>
                  </a:cubicBezTo>
                  <a:lnTo>
                    <a:pt x="36" y="100"/>
                  </a:lnTo>
                  <a:close/>
                  <a:moveTo>
                    <a:pt x="53" y="100"/>
                  </a:moveTo>
                  <a:cubicBezTo>
                    <a:pt x="53" y="102"/>
                    <a:pt x="52" y="103"/>
                    <a:pt x="50" y="103"/>
                  </a:cubicBezTo>
                  <a:cubicBezTo>
                    <a:pt x="45" y="103"/>
                    <a:pt x="45" y="103"/>
                    <a:pt x="45" y="103"/>
                  </a:cubicBezTo>
                  <a:cubicBezTo>
                    <a:pt x="43" y="103"/>
                    <a:pt x="42" y="102"/>
                    <a:pt x="42" y="100"/>
                  </a:cubicBezTo>
                  <a:cubicBezTo>
                    <a:pt x="42" y="11"/>
                    <a:pt x="42" y="11"/>
                    <a:pt x="42" y="11"/>
                  </a:cubicBezTo>
                  <a:cubicBezTo>
                    <a:pt x="42" y="9"/>
                    <a:pt x="43" y="8"/>
                    <a:pt x="45" y="8"/>
                  </a:cubicBezTo>
                  <a:cubicBezTo>
                    <a:pt x="50" y="8"/>
                    <a:pt x="50" y="8"/>
                    <a:pt x="50" y="8"/>
                  </a:cubicBezTo>
                  <a:cubicBezTo>
                    <a:pt x="52" y="8"/>
                    <a:pt x="53" y="9"/>
                    <a:pt x="53" y="11"/>
                  </a:cubicBezTo>
                  <a:lnTo>
                    <a:pt x="53" y="10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3" name="Freeform 211"/>
            <p:cNvSpPr>
              <a:spLocks/>
            </p:cNvSpPr>
            <p:nvPr/>
          </p:nvSpPr>
          <p:spPr bwMode="auto">
            <a:xfrm>
              <a:off x="1033126" y="5420721"/>
              <a:ext cx="194497" cy="43762"/>
            </a:xfrm>
            <a:custGeom>
              <a:avLst/>
              <a:gdLst/>
              <a:ahLst/>
              <a:cxnLst>
                <a:cxn ang="0">
                  <a:pos x="80" y="12"/>
                </a:cxn>
                <a:cxn ang="0">
                  <a:pos x="75" y="18"/>
                </a:cxn>
                <a:cxn ang="0">
                  <a:pos x="5" y="18"/>
                </a:cxn>
                <a:cxn ang="0">
                  <a:pos x="0" y="12"/>
                </a:cxn>
                <a:cxn ang="0">
                  <a:pos x="0" y="5"/>
                </a:cxn>
                <a:cxn ang="0">
                  <a:pos x="5" y="0"/>
                </a:cxn>
                <a:cxn ang="0">
                  <a:pos x="75" y="0"/>
                </a:cxn>
                <a:cxn ang="0">
                  <a:pos x="80" y="5"/>
                </a:cxn>
                <a:cxn ang="0">
                  <a:pos x="80" y="12"/>
                </a:cxn>
              </a:cxnLst>
              <a:rect l="0" t="0" r="r" b="b"/>
              <a:pathLst>
                <a:path w="80" h="18">
                  <a:moveTo>
                    <a:pt x="80" y="12"/>
                  </a:moveTo>
                  <a:cubicBezTo>
                    <a:pt x="80" y="15"/>
                    <a:pt x="78" y="18"/>
                    <a:pt x="75" y="18"/>
                  </a:cubicBezTo>
                  <a:cubicBezTo>
                    <a:pt x="5" y="18"/>
                    <a:pt x="5" y="18"/>
                    <a:pt x="5" y="18"/>
                  </a:cubicBezTo>
                  <a:cubicBezTo>
                    <a:pt x="2" y="18"/>
                    <a:pt x="0" y="15"/>
                    <a:pt x="0" y="12"/>
                  </a:cubicBezTo>
                  <a:cubicBezTo>
                    <a:pt x="0" y="5"/>
                    <a:pt x="0" y="5"/>
                    <a:pt x="0" y="5"/>
                  </a:cubicBezTo>
                  <a:cubicBezTo>
                    <a:pt x="0" y="2"/>
                    <a:pt x="2" y="0"/>
                    <a:pt x="5" y="0"/>
                  </a:cubicBezTo>
                  <a:cubicBezTo>
                    <a:pt x="75" y="0"/>
                    <a:pt x="75" y="0"/>
                    <a:pt x="75" y="0"/>
                  </a:cubicBezTo>
                  <a:cubicBezTo>
                    <a:pt x="78" y="0"/>
                    <a:pt x="80" y="2"/>
                    <a:pt x="80" y="5"/>
                  </a:cubicBezTo>
                  <a:lnTo>
                    <a:pt x="80" y="12"/>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4" name="Freeform 212"/>
            <p:cNvSpPr>
              <a:spLocks/>
            </p:cNvSpPr>
            <p:nvPr/>
          </p:nvSpPr>
          <p:spPr bwMode="auto">
            <a:xfrm>
              <a:off x="1033126" y="5753797"/>
              <a:ext cx="194497" cy="43762"/>
            </a:xfrm>
            <a:custGeom>
              <a:avLst/>
              <a:gdLst/>
              <a:ahLst/>
              <a:cxnLst>
                <a:cxn ang="0">
                  <a:pos x="80" y="13"/>
                </a:cxn>
                <a:cxn ang="0">
                  <a:pos x="75" y="18"/>
                </a:cxn>
                <a:cxn ang="0">
                  <a:pos x="5" y="18"/>
                </a:cxn>
                <a:cxn ang="0">
                  <a:pos x="0" y="13"/>
                </a:cxn>
                <a:cxn ang="0">
                  <a:pos x="0" y="6"/>
                </a:cxn>
                <a:cxn ang="0">
                  <a:pos x="5" y="0"/>
                </a:cxn>
                <a:cxn ang="0">
                  <a:pos x="75" y="0"/>
                </a:cxn>
                <a:cxn ang="0">
                  <a:pos x="80" y="6"/>
                </a:cxn>
                <a:cxn ang="0">
                  <a:pos x="80" y="13"/>
                </a:cxn>
              </a:cxnLst>
              <a:rect l="0" t="0" r="r" b="b"/>
              <a:pathLst>
                <a:path w="80" h="18">
                  <a:moveTo>
                    <a:pt x="80" y="13"/>
                  </a:moveTo>
                  <a:cubicBezTo>
                    <a:pt x="80" y="16"/>
                    <a:pt x="78" y="18"/>
                    <a:pt x="75" y="18"/>
                  </a:cubicBezTo>
                  <a:cubicBezTo>
                    <a:pt x="5" y="18"/>
                    <a:pt x="5" y="18"/>
                    <a:pt x="5" y="18"/>
                  </a:cubicBezTo>
                  <a:cubicBezTo>
                    <a:pt x="2" y="18"/>
                    <a:pt x="0" y="16"/>
                    <a:pt x="0" y="13"/>
                  </a:cubicBezTo>
                  <a:cubicBezTo>
                    <a:pt x="0" y="6"/>
                    <a:pt x="0" y="6"/>
                    <a:pt x="0" y="6"/>
                  </a:cubicBezTo>
                  <a:cubicBezTo>
                    <a:pt x="0" y="3"/>
                    <a:pt x="2" y="0"/>
                    <a:pt x="5" y="0"/>
                  </a:cubicBezTo>
                  <a:cubicBezTo>
                    <a:pt x="75" y="0"/>
                    <a:pt x="75" y="0"/>
                    <a:pt x="75" y="0"/>
                  </a:cubicBezTo>
                  <a:cubicBezTo>
                    <a:pt x="78" y="0"/>
                    <a:pt x="80" y="3"/>
                    <a:pt x="80" y="6"/>
                  </a:cubicBezTo>
                  <a:lnTo>
                    <a:pt x="80" y="13"/>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5" name="Freeform 213"/>
            <p:cNvSpPr>
              <a:spLocks noEditPoints="1"/>
            </p:cNvSpPr>
            <p:nvPr/>
          </p:nvSpPr>
          <p:spPr bwMode="auto">
            <a:xfrm>
              <a:off x="1492624" y="5474208"/>
              <a:ext cx="143441" cy="269864"/>
            </a:xfrm>
            <a:custGeom>
              <a:avLst/>
              <a:gdLst/>
              <a:ahLst/>
              <a:cxnLst>
                <a:cxn ang="0">
                  <a:pos x="0" y="0"/>
                </a:cxn>
                <a:cxn ang="0">
                  <a:pos x="0" y="111"/>
                </a:cxn>
                <a:cxn ang="0">
                  <a:pos x="59" y="111"/>
                </a:cxn>
                <a:cxn ang="0">
                  <a:pos x="59" y="0"/>
                </a:cxn>
                <a:cxn ang="0">
                  <a:pos x="0" y="0"/>
                </a:cxn>
                <a:cxn ang="0">
                  <a:pos x="17" y="100"/>
                </a:cxn>
                <a:cxn ang="0">
                  <a:pos x="15" y="103"/>
                </a:cxn>
                <a:cxn ang="0">
                  <a:pos x="9" y="103"/>
                </a:cxn>
                <a:cxn ang="0">
                  <a:pos x="7" y="100"/>
                </a:cxn>
                <a:cxn ang="0">
                  <a:pos x="7" y="11"/>
                </a:cxn>
                <a:cxn ang="0">
                  <a:pos x="9" y="8"/>
                </a:cxn>
                <a:cxn ang="0">
                  <a:pos x="15" y="8"/>
                </a:cxn>
                <a:cxn ang="0">
                  <a:pos x="17" y="11"/>
                </a:cxn>
                <a:cxn ang="0">
                  <a:pos x="17" y="100"/>
                </a:cxn>
                <a:cxn ang="0">
                  <a:pos x="35" y="100"/>
                </a:cxn>
                <a:cxn ang="0">
                  <a:pos x="32" y="103"/>
                </a:cxn>
                <a:cxn ang="0">
                  <a:pos x="27" y="103"/>
                </a:cxn>
                <a:cxn ang="0">
                  <a:pos x="24" y="100"/>
                </a:cxn>
                <a:cxn ang="0">
                  <a:pos x="24" y="11"/>
                </a:cxn>
                <a:cxn ang="0">
                  <a:pos x="27" y="8"/>
                </a:cxn>
                <a:cxn ang="0">
                  <a:pos x="32" y="8"/>
                </a:cxn>
                <a:cxn ang="0">
                  <a:pos x="35" y="11"/>
                </a:cxn>
                <a:cxn ang="0">
                  <a:pos x="35" y="100"/>
                </a:cxn>
                <a:cxn ang="0">
                  <a:pos x="52" y="100"/>
                </a:cxn>
                <a:cxn ang="0">
                  <a:pos x="50" y="103"/>
                </a:cxn>
                <a:cxn ang="0">
                  <a:pos x="44" y="103"/>
                </a:cxn>
                <a:cxn ang="0">
                  <a:pos x="41" y="100"/>
                </a:cxn>
                <a:cxn ang="0">
                  <a:pos x="41" y="11"/>
                </a:cxn>
                <a:cxn ang="0">
                  <a:pos x="44" y="8"/>
                </a:cxn>
                <a:cxn ang="0">
                  <a:pos x="50" y="8"/>
                </a:cxn>
                <a:cxn ang="0">
                  <a:pos x="52" y="11"/>
                </a:cxn>
                <a:cxn ang="0">
                  <a:pos x="52" y="100"/>
                </a:cxn>
              </a:cxnLst>
              <a:rect l="0" t="0" r="r" b="b"/>
              <a:pathLst>
                <a:path w="59" h="111">
                  <a:moveTo>
                    <a:pt x="0" y="0"/>
                  </a:moveTo>
                  <a:cubicBezTo>
                    <a:pt x="0" y="111"/>
                    <a:pt x="0" y="111"/>
                    <a:pt x="0" y="111"/>
                  </a:cubicBezTo>
                  <a:cubicBezTo>
                    <a:pt x="59" y="111"/>
                    <a:pt x="59" y="111"/>
                    <a:pt x="59" y="111"/>
                  </a:cubicBezTo>
                  <a:cubicBezTo>
                    <a:pt x="59" y="0"/>
                    <a:pt x="59" y="0"/>
                    <a:pt x="59" y="0"/>
                  </a:cubicBezTo>
                  <a:lnTo>
                    <a:pt x="0" y="0"/>
                  </a:lnTo>
                  <a:close/>
                  <a:moveTo>
                    <a:pt x="17" y="100"/>
                  </a:moveTo>
                  <a:cubicBezTo>
                    <a:pt x="17" y="102"/>
                    <a:pt x="16" y="103"/>
                    <a:pt x="15" y="103"/>
                  </a:cubicBezTo>
                  <a:cubicBezTo>
                    <a:pt x="9" y="103"/>
                    <a:pt x="9" y="103"/>
                    <a:pt x="9" y="103"/>
                  </a:cubicBezTo>
                  <a:cubicBezTo>
                    <a:pt x="8" y="103"/>
                    <a:pt x="7" y="102"/>
                    <a:pt x="7" y="100"/>
                  </a:cubicBezTo>
                  <a:cubicBezTo>
                    <a:pt x="7" y="11"/>
                    <a:pt x="7" y="11"/>
                    <a:pt x="7" y="11"/>
                  </a:cubicBezTo>
                  <a:cubicBezTo>
                    <a:pt x="7" y="9"/>
                    <a:pt x="8" y="8"/>
                    <a:pt x="9" y="8"/>
                  </a:cubicBezTo>
                  <a:cubicBezTo>
                    <a:pt x="15" y="8"/>
                    <a:pt x="15" y="8"/>
                    <a:pt x="15" y="8"/>
                  </a:cubicBezTo>
                  <a:cubicBezTo>
                    <a:pt x="16" y="8"/>
                    <a:pt x="17" y="9"/>
                    <a:pt x="17" y="11"/>
                  </a:cubicBezTo>
                  <a:lnTo>
                    <a:pt x="17" y="100"/>
                  </a:lnTo>
                  <a:close/>
                  <a:moveTo>
                    <a:pt x="35" y="100"/>
                  </a:moveTo>
                  <a:cubicBezTo>
                    <a:pt x="35" y="102"/>
                    <a:pt x="34" y="103"/>
                    <a:pt x="32" y="103"/>
                  </a:cubicBezTo>
                  <a:cubicBezTo>
                    <a:pt x="27" y="103"/>
                    <a:pt x="27" y="103"/>
                    <a:pt x="27" y="103"/>
                  </a:cubicBezTo>
                  <a:cubicBezTo>
                    <a:pt x="25" y="103"/>
                    <a:pt x="24" y="102"/>
                    <a:pt x="24" y="100"/>
                  </a:cubicBezTo>
                  <a:cubicBezTo>
                    <a:pt x="24" y="11"/>
                    <a:pt x="24" y="11"/>
                    <a:pt x="24" y="11"/>
                  </a:cubicBezTo>
                  <a:cubicBezTo>
                    <a:pt x="24" y="9"/>
                    <a:pt x="25" y="8"/>
                    <a:pt x="27" y="8"/>
                  </a:cubicBezTo>
                  <a:cubicBezTo>
                    <a:pt x="32" y="8"/>
                    <a:pt x="32" y="8"/>
                    <a:pt x="32" y="8"/>
                  </a:cubicBezTo>
                  <a:cubicBezTo>
                    <a:pt x="34" y="8"/>
                    <a:pt x="35" y="9"/>
                    <a:pt x="35" y="11"/>
                  </a:cubicBezTo>
                  <a:lnTo>
                    <a:pt x="35" y="100"/>
                  </a:lnTo>
                  <a:close/>
                  <a:moveTo>
                    <a:pt x="52" y="100"/>
                  </a:moveTo>
                  <a:cubicBezTo>
                    <a:pt x="52" y="102"/>
                    <a:pt x="51" y="103"/>
                    <a:pt x="50" y="103"/>
                  </a:cubicBezTo>
                  <a:cubicBezTo>
                    <a:pt x="44" y="103"/>
                    <a:pt x="44" y="103"/>
                    <a:pt x="44" y="103"/>
                  </a:cubicBezTo>
                  <a:cubicBezTo>
                    <a:pt x="43" y="103"/>
                    <a:pt x="41" y="102"/>
                    <a:pt x="41" y="100"/>
                  </a:cubicBezTo>
                  <a:cubicBezTo>
                    <a:pt x="41" y="11"/>
                    <a:pt x="41" y="11"/>
                    <a:pt x="41" y="11"/>
                  </a:cubicBezTo>
                  <a:cubicBezTo>
                    <a:pt x="41" y="9"/>
                    <a:pt x="43" y="8"/>
                    <a:pt x="44" y="8"/>
                  </a:cubicBezTo>
                  <a:cubicBezTo>
                    <a:pt x="50" y="8"/>
                    <a:pt x="50" y="8"/>
                    <a:pt x="50" y="8"/>
                  </a:cubicBezTo>
                  <a:cubicBezTo>
                    <a:pt x="51" y="8"/>
                    <a:pt x="52" y="9"/>
                    <a:pt x="52" y="11"/>
                  </a:cubicBezTo>
                  <a:lnTo>
                    <a:pt x="52" y="10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 name="Freeform 214"/>
            <p:cNvSpPr>
              <a:spLocks/>
            </p:cNvSpPr>
            <p:nvPr/>
          </p:nvSpPr>
          <p:spPr bwMode="auto">
            <a:xfrm>
              <a:off x="1465881" y="5420721"/>
              <a:ext cx="196928" cy="43762"/>
            </a:xfrm>
            <a:custGeom>
              <a:avLst/>
              <a:gdLst/>
              <a:ahLst/>
              <a:cxnLst>
                <a:cxn ang="0">
                  <a:pos x="81" y="12"/>
                </a:cxn>
                <a:cxn ang="0">
                  <a:pos x="75" y="18"/>
                </a:cxn>
                <a:cxn ang="0">
                  <a:pos x="6" y="18"/>
                </a:cxn>
                <a:cxn ang="0">
                  <a:pos x="0" y="12"/>
                </a:cxn>
                <a:cxn ang="0">
                  <a:pos x="0" y="5"/>
                </a:cxn>
                <a:cxn ang="0">
                  <a:pos x="6" y="0"/>
                </a:cxn>
                <a:cxn ang="0">
                  <a:pos x="75" y="0"/>
                </a:cxn>
                <a:cxn ang="0">
                  <a:pos x="81" y="5"/>
                </a:cxn>
                <a:cxn ang="0">
                  <a:pos x="81" y="12"/>
                </a:cxn>
              </a:cxnLst>
              <a:rect l="0" t="0" r="r" b="b"/>
              <a:pathLst>
                <a:path w="81" h="18">
                  <a:moveTo>
                    <a:pt x="81" y="12"/>
                  </a:moveTo>
                  <a:cubicBezTo>
                    <a:pt x="81" y="15"/>
                    <a:pt x="78" y="18"/>
                    <a:pt x="75" y="18"/>
                  </a:cubicBezTo>
                  <a:cubicBezTo>
                    <a:pt x="6" y="18"/>
                    <a:pt x="6" y="18"/>
                    <a:pt x="6" y="18"/>
                  </a:cubicBezTo>
                  <a:cubicBezTo>
                    <a:pt x="3" y="18"/>
                    <a:pt x="0" y="15"/>
                    <a:pt x="0" y="12"/>
                  </a:cubicBezTo>
                  <a:cubicBezTo>
                    <a:pt x="0" y="5"/>
                    <a:pt x="0" y="5"/>
                    <a:pt x="0" y="5"/>
                  </a:cubicBezTo>
                  <a:cubicBezTo>
                    <a:pt x="0" y="2"/>
                    <a:pt x="3" y="0"/>
                    <a:pt x="6" y="0"/>
                  </a:cubicBezTo>
                  <a:cubicBezTo>
                    <a:pt x="75" y="0"/>
                    <a:pt x="75" y="0"/>
                    <a:pt x="75" y="0"/>
                  </a:cubicBezTo>
                  <a:cubicBezTo>
                    <a:pt x="78" y="0"/>
                    <a:pt x="81" y="2"/>
                    <a:pt x="81" y="5"/>
                  </a:cubicBezTo>
                  <a:lnTo>
                    <a:pt x="81" y="12"/>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 name="Freeform 215"/>
            <p:cNvSpPr>
              <a:spLocks/>
            </p:cNvSpPr>
            <p:nvPr/>
          </p:nvSpPr>
          <p:spPr bwMode="auto">
            <a:xfrm>
              <a:off x="1465881" y="5753797"/>
              <a:ext cx="196928" cy="43762"/>
            </a:xfrm>
            <a:custGeom>
              <a:avLst/>
              <a:gdLst/>
              <a:ahLst/>
              <a:cxnLst>
                <a:cxn ang="0">
                  <a:pos x="81" y="13"/>
                </a:cxn>
                <a:cxn ang="0">
                  <a:pos x="75" y="18"/>
                </a:cxn>
                <a:cxn ang="0">
                  <a:pos x="6" y="18"/>
                </a:cxn>
                <a:cxn ang="0">
                  <a:pos x="0" y="13"/>
                </a:cxn>
                <a:cxn ang="0">
                  <a:pos x="0" y="6"/>
                </a:cxn>
                <a:cxn ang="0">
                  <a:pos x="6" y="0"/>
                </a:cxn>
                <a:cxn ang="0">
                  <a:pos x="75" y="0"/>
                </a:cxn>
                <a:cxn ang="0">
                  <a:pos x="81" y="6"/>
                </a:cxn>
                <a:cxn ang="0">
                  <a:pos x="81" y="13"/>
                </a:cxn>
              </a:cxnLst>
              <a:rect l="0" t="0" r="r" b="b"/>
              <a:pathLst>
                <a:path w="81" h="18">
                  <a:moveTo>
                    <a:pt x="81" y="13"/>
                  </a:moveTo>
                  <a:cubicBezTo>
                    <a:pt x="81" y="16"/>
                    <a:pt x="78" y="18"/>
                    <a:pt x="75" y="18"/>
                  </a:cubicBezTo>
                  <a:cubicBezTo>
                    <a:pt x="6" y="18"/>
                    <a:pt x="6" y="18"/>
                    <a:pt x="6" y="18"/>
                  </a:cubicBezTo>
                  <a:cubicBezTo>
                    <a:pt x="3" y="18"/>
                    <a:pt x="0" y="16"/>
                    <a:pt x="0" y="13"/>
                  </a:cubicBezTo>
                  <a:cubicBezTo>
                    <a:pt x="0" y="6"/>
                    <a:pt x="0" y="6"/>
                    <a:pt x="0" y="6"/>
                  </a:cubicBezTo>
                  <a:cubicBezTo>
                    <a:pt x="0" y="3"/>
                    <a:pt x="3" y="0"/>
                    <a:pt x="6" y="0"/>
                  </a:cubicBezTo>
                  <a:cubicBezTo>
                    <a:pt x="75" y="0"/>
                    <a:pt x="75" y="0"/>
                    <a:pt x="75" y="0"/>
                  </a:cubicBezTo>
                  <a:cubicBezTo>
                    <a:pt x="78" y="0"/>
                    <a:pt x="81" y="3"/>
                    <a:pt x="81" y="6"/>
                  </a:cubicBezTo>
                  <a:lnTo>
                    <a:pt x="81" y="13"/>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8" name="Oval 217"/>
            <p:cNvSpPr>
              <a:spLocks noChangeArrowheads="1"/>
            </p:cNvSpPr>
            <p:nvPr/>
          </p:nvSpPr>
          <p:spPr bwMode="auto">
            <a:xfrm>
              <a:off x="1264091" y="5209206"/>
              <a:ext cx="162891" cy="162891"/>
            </a:xfrm>
            <a:prstGeom prst="ellipse">
              <a:avLst/>
            </a:pr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109" name="Straight Arrow Connector 108"/>
          <p:cNvCxnSpPr/>
          <p:nvPr/>
        </p:nvCxnSpPr>
        <p:spPr>
          <a:xfrm rot="5400000">
            <a:off x="4773289" y="2292477"/>
            <a:ext cx="299656" cy="79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rot="5400000" flipH="1" flipV="1">
            <a:off x="4982297" y="2253288"/>
            <a:ext cx="299651" cy="79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rot="5400000">
            <a:off x="3743172" y="3720351"/>
            <a:ext cx="470262"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rot="5400000" flipH="1" flipV="1">
            <a:off x="3867269" y="3713820"/>
            <a:ext cx="535577"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5635208" y="4747934"/>
            <a:ext cx="1815737" cy="307777"/>
          </a:xfrm>
          <a:prstGeom prst="rect">
            <a:avLst/>
          </a:prstGeom>
          <a:noFill/>
        </p:spPr>
        <p:txBody>
          <a:bodyPr wrap="square" rtlCol="0">
            <a:spAutoFit/>
          </a:bodyPr>
          <a:lstStyle/>
          <a:p>
            <a:pPr algn="ctr"/>
            <a:r>
              <a:rPr lang="en-US" sz="1400" b="1" dirty="0" smtClean="0"/>
              <a:t>TCTTT</a:t>
            </a:r>
            <a:endParaRPr lang="vi-VN" sz="1400" b="1" dirty="0"/>
          </a:p>
        </p:txBody>
      </p:sp>
      <p:cxnSp>
        <p:nvCxnSpPr>
          <p:cNvPr id="125" name="Straight Arrow Connector 124"/>
          <p:cNvCxnSpPr/>
          <p:nvPr/>
        </p:nvCxnSpPr>
        <p:spPr>
          <a:xfrm rot="5400000">
            <a:off x="7600834" y="2358667"/>
            <a:ext cx="535579"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p:nvPr/>
        </p:nvCxnSpPr>
        <p:spPr>
          <a:xfrm rot="16200000" flipV="1">
            <a:off x="7835967" y="2332540"/>
            <a:ext cx="509455" cy="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rot="10800000">
            <a:off x="2974150" y="3388360"/>
            <a:ext cx="587835" cy="1"/>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p:nvPr/>
        </p:nvCxnSpPr>
        <p:spPr>
          <a:xfrm>
            <a:off x="2961086" y="3022599"/>
            <a:ext cx="613954" cy="1588"/>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rot="10800000">
            <a:off x="8629339" y="4575852"/>
            <a:ext cx="587835" cy="1"/>
          </a:xfrm>
          <a:prstGeom prst="straightConnector1">
            <a:avLst/>
          </a:prstGeom>
          <a:ln w="28575">
            <a:solidFill>
              <a:srgbClr val="0A3F7F"/>
            </a:solidFill>
            <a:tailEnd type="arrow"/>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a:off x="8616275" y="4210091"/>
            <a:ext cx="613954" cy="1588"/>
          </a:xfrm>
          <a:prstGeom prst="straightConnector1">
            <a:avLst/>
          </a:prstGeom>
          <a:ln w="28575">
            <a:solidFill>
              <a:srgbClr val="0A3F7F"/>
            </a:solidFill>
            <a:tailEnd type="arrow"/>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rot="10800000">
            <a:off x="6829137" y="4610743"/>
            <a:ext cx="587835" cy="1"/>
          </a:xfrm>
          <a:prstGeom prst="straightConnector1">
            <a:avLst/>
          </a:prstGeom>
          <a:ln w="28575">
            <a:solidFill>
              <a:srgbClr val="0A3F7F"/>
            </a:solidFill>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a:off x="6816073" y="4244982"/>
            <a:ext cx="613954" cy="1588"/>
          </a:xfrm>
          <a:prstGeom prst="straightConnector1">
            <a:avLst/>
          </a:prstGeom>
          <a:ln w="28575">
            <a:solidFill>
              <a:srgbClr val="0A3F7F"/>
            </a:solidFill>
            <a:tailEnd type="arrow"/>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rot="5400000">
            <a:off x="7572605" y="3695035"/>
            <a:ext cx="535579" cy="1588"/>
          </a:xfrm>
          <a:prstGeom prst="straightConnector1">
            <a:avLst/>
          </a:prstGeom>
          <a:ln w="28575">
            <a:solidFill>
              <a:srgbClr val="0A3F7F"/>
            </a:solidFill>
            <a:tailEnd type="arrow"/>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rot="16200000" flipV="1">
            <a:off x="7807738" y="3668908"/>
            <a:ext cx="509455" cy="5"/>
          </a:xfrm>
          <a:prstGeom prst="straightConnector1">
            <a:avLst/>
          </a:prstGeom>
          <a:ln w="28575">
            <a:solidFill>
              <a:srgbClr val="0A3F7F"/>
            </a:solidFill>
            <a:tailEnd type="arrow"/>
          </a:ln>
        </p:spPr>
        <p:style>
          <a:lnRef idx="1">
            <a:schemeClr val="accent1"/>
          </a:lnRef>
          <a:fillRef idx="0">
            <a:schemeClr val="accent1"/>
          </a:fillRef>
          <a:effectRef idx="0">
            <a:schemeClr val="accent1"/>
          </a:effectRef>
          <a:fontRef idx="minor">
            <a:schemeClr val="tx1"/>
          </a:fontRef>
        </p:style>
      </p:cxnSp>
      <p:sp>
        <p:nvSpPr>
          <p:cNvPr id="135" name="Freeform 216"/>
          <p:cNvSpPr>
            <a:spLocks noEditPoints="1"/>
          </p:cNvSpPr>
          <p:nvPr/>
        </p:nvSpPr>
        <p:spPr bwMode="auto">
          <a:xfrm>
            <a:off x="6244477" y="4111756"/>
            <a:ext cx="488038" cy="178910"/>
          </a:xfrm>
          <a:custGeom>
            <a:avLst/>
            <a:gdLst/>
            <a:ahLst/>
            <a:cxnLst>
              <a:cxn ang="0">
                <a:pos x="299" y="92"/>
              </a:cxn>
              <a:cxn ang="0">
                <a:pos x="158" y="2"/>
              </a:cxn>
              <a:cxn ang="0">
                <a:pos x="147" y="2"/>
              </a:cxn>
              <a:cxn ang="0">
                <a:pos x="5" y="93"/>
              </a:cxn>
              <a:cxn ang="0">
                <a:pos x="1" y="103"/>
              </a:cxn>
              <a:cxn ang="0">
                <a:pos x="11" y="110"/>
              </a:cxn>
              <a:cxn ang="0">
                <a:pos x="295" y="110"/>
              </a:cxn>
              <a:cxn ang="0">
                <a:pos x="295" y="110"/>
              </a:cxn>
              <a:cxn ang="0">
                <a:pos x="304" y="101"/>
              </a:cxn>
              <a:cxn ang="0">
                <a:pos x="299" y="92"/>
              </a:cxn>
              <a:cxn ang="0">
                <a:pos x="153" y="103"/>
              </a:cxn>
              <a:cxn ang="0">
                <a:pos x="111" y="62"/>
              </a:cxn>
              <a:cxn ang="0">
                <a:pos x="153" y="21"/>
              </a:cxn>
              <a:cxn ang="0">
                <a:pos x="194" y="62"/>
              </a:cxn>
              <a:cxn ang="0">
                <a:pos x="153" y="103"/>
              </a:cxn>
            </a:cxnLst>
            <a:rect l="0" t="0" r="r" b="b"/>
            <a:pathLst>
              <a:path w="304" h="110">
                <a:moveTo>
                  <a:pt x="299" y="92"/>
                </a:moveTo>
                <a:cubicBezTo>
                  <a:pt x="158" y="2"/>
                  <a:pt x="158" y="2"/>
                  <a:pt x="158" y="2"/>
                </a:cubicBezTo>
                <a:cubicBezTo>
                  <a:pt x="155" y="0"/>
                  <a:pt x="151" y="0"/>
                  <a:pt x="147" y="2"/>
                </a:cubicBezTo>
                <a:cubicBezTo>
                  <a:pt x="5" y="93"/>
                  <a:pt x="5" y="93"/>
                  <a:pt x="5" y="93"/>
                </a:cubicBezTo>
                <a:cubicBezTo>
                  <a:pt x="2" y="95"/>
                  <a:pt x="0" y="99"/>
                  <a:pt x="1" y="103"/>
                </a:cubicBezTo>
                <a:cubicBezTo>
                  <a:pt x="3" y="107"/>
                  <a:pt x="6" y="110"/>
                  <a:pt x="11" y="110"/>
                </a:cubicBezTo>
                <a:cubicBezTo>
                  <a:pt x="295" y="110"/>
                  <a:pt x="295" y="110"/>
                  <a:pt x="295" y="110"/>
                </a:cubicBezTo>
                <a:cubicBezTo>
                  <a:pt x="295" y="110"/>
                  <a:pt x="295" y="110"/>
                  <a:pt x="295" y="110"/>
                </a:cubicBezTo>
                <a:cubicBezTo>
                  <a:pt x="300" y="110"/>
                  <a:pt x="304" y="106"/>
                  <a:pt x="304" y="101"/>
                </a:cubicBezTo>
                <a:cubicBezTo>
                  <a:pt x="304" y="97"/>
                  <a:pt x="302" y="94"/>
                  <a:pt x="299" y="92"/>
                </a:cubicBezTo>
                <a:close/>
                <a:moveTo>
                  <a:pt x="153" y="103"/>
                </a:moveTo>
                <a:cubicBezTo>
                  <a:pt x="130" y="103"/>
                  <a:pt x="111" y="84"/>
                  <a:pt x="111" y="62"/>
                </a:cubicBezTo>
                <a:cubicBezTo>
                  <a:pt x="111" y="39"/>
                  <a:pt x="130" y="21"/>
                  <a:pt x="153" y="21"/>
                </a:cubicBezTo>
                <a:cubicBezTo>
                  <a:pt x="175" y="21"/>
                  <a:pt x="194" y="39"/>
                  <a:pt x="194" y="62"/>
                </a:cubicBezTo>
                <a:cubicBezTo>
                  <a:pt x="194" y="84"/>
                  <a:pt x="175" y="103"/>
                  <a:pt x="153" y="103"/>
                </a:cubicBez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136" name="Group 407"/>
          <p:cNvGrpSpPr/>
          <p:nvPr/>
        </p:nvGrpSpPr>
        <p:grpSpPr>
          <a:xfrm>
            <a:off x="6244475" y="4179829"/>
            <a:ext cx="489643" cy="466793"/>
            <a:chOff x="974777" y="5209206"/>
            <a:chExt cx="741518" cy="697757"/>
          </a:xfrm>
        </p:grpSpPr>
        <p:sp>
          <p:nvSpPr>
            <p:cNvPr id="137" name="Freeform 208"/>
            <p:cNvSpPr>
              <a:spLocks/>
            </p:cNvSpPr>
            <p:nvPr/>
          </p:nvSpPr>
          <p:spPr bwMode="auto">
            <a:xfrm>
              <a:off x="974777" y="5858339"/>
              <a:ext cx="741518" cy="48624"/>
            </a:xfrm>
            <a:custGeom>
              <a:avLst/>
              <a:gdLst/>
              <a:ahLst/>
              <a:cxnLst>
                <a:cxn ang="0">
                  <a:pos x="305" y="20"/>
                </a:cxn>
                <a:cxn ang="0">
                  <a:pos x="305" y="5"/>
                </a:cxn>
                <a:cxn ang="0">
                  <a:pos x="300" y="0"/>
                </a:cxn>
                <a:cxn ang="0">
                  <a:pos x="5" y="0"/>
                </a:cxn>
                <a:cxn ang="0">
                  <a:pos x="0" y="5"/>
                </a:cxn>
                <a:cxn ang="0">
                  <a:pos x="0" y="20"/>
                </a:cxn>
                <a:cxn ang="0">
                  <a:pos x="305" y="20"/>
                </a:cxn>
              </a:cxnLst>
              <a:rect l="0" t="0" r="r" b="b"/>
              <a:pathLst>
                <a:path w="305" h="20">
                  <a:moveTo>
                    <a:pt x="305" y="20"/>
                  </a:moveTo>
                  <a:cubicBezTo>
                    <a:pt x="305" y="5"/>
                    <a:pt x="305" y="5"/>
                    <a:pt x="305" y="5"/>
                  </a:cubicBezTo>
                  <a:cubicBezTo>
                    <a:pt x="305" y="2"/>
                    <a:pt x="303" y="0"/>
                    <a:pt x="300" y="0"/>
                  </a:cubicBezTo>
                  <a:cubicBezTo>
                    <a:pt x="5" y="0"/>
                    <a:pt x="5" y="0"/>
                    <a:pt x="5" y="0"/>
                  </a:cubicBezTo>
                  <a:cubicBezTo>
                    <a:pt x="2" y="0"/>
                    <a:pt x="0" y="2"/>
                    <a:pt x="0" y="5"/>
                  </a:cubicBezTo>
                  <a:cubicBezTo>
                    <a:pt x="0" y="20"/>
                    <a:pt x="0" y="20"/>
                    <a:pt x="0" y="20"/>
                  </a:cubicBezTo>
                  <a:lnTo>
                    <a:pt x="305" y="2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8" name="Freeform 209"/>
            <p:cNvSpPr>
              <a:spLocks/>
            </p:cNvSpPr>
            <p:nvPr/>
          </p:nvSpPr>
          <p:spPr bwMode="auto">
            <a:xfrm>
              <a:off x="1006383" y="5809715"/>
              <a:ext cx="678307" cy="38899"/>
            </a:xfrm>
            <a:custGeom>
              <a:avLst/>
              <a:gdLst/>
              <a:ahLst/>
              <a:cxnLst>
                <a:cxn ang="0">
                  <a:pos x="279" y="16"/>
                </a:cxn>
                <a:cxn ang="0">
                  <a:pos x="279" y="3"/>
                </a:cxn>
                <a:cxn ang="0">
                  <a:pos x="275" y="0"/>
                </a:cxn>
                <a:cxn ang="0">
                  <a:pos x="4" y="0"/>
                </a:cxn>
                <a:cxn ang="0">
                  <a:pos x="0" y="3"/>
                </a:cxn>
                <a:cxn ang="0">
                  <a:pos x="0" y="16"/>
                </a:cxn>
                <a:cxn ang="0">
                  <a:pos x="279" y="16"/>
                </a:cxn>
              </a:cxnLst>
              <a:rect l="0" t="0" r="r" b="b"/>
              <a:pathLst>
                <a:path w="279" h="16">
                  <a:moveTo>
                    <a:pt x="279" y="16"/>
                  </a:moveTo>
                  <a:cubicBezTo>
                    <a:pt x="279" y="3"/>
                    <a:pt x="279" y="3"/>
                    <a:pt x="279" y="3"/>
                  </a:cubicBezTo>
                  <a:cubicBezTo>
                    <a:pt x="279" y="1"/>
                    <a:pt x="277" y="0"/>
                    <a:pt x="275" y="0"/>
                  </a:cubicBezTo>
                  <a:cubicBezTo>
                    <a:pt x="4" y="0"/>
                    <a:pt x="4" y="0"/>
                    <a:pt x="4" y="0"/>
                  </a:cubicBezTo>
                  <a:cubicBezTo>
                    <a:pt x="2" y="0"/>
                    <a:pt x="0" y="1"/>
                    <a:pt x="0" y="3"/>
                  </a:cubicBezTo>
                  <a:cubicBezTo>
                    <a:pt x="0" y="16"/>
                    <a:pt x="0" y="16"/>
                    <a:pt x="0" y="16"/>
                  </a:cubicBezTo>
                  <a:lnTo>
                    <a:pt x="279" y="16"/>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9" name="Freeform 210"/>
            <p:cNvSpPr>
              <a:spLocks noEditPoints="1"/>
            </p:cNvSpPr>
            <p:nvPr/>
          </p:nvSpPr>
          <p:spPr bwMode="auto">
            <a:xfrm>
              <a:off x="1057438" y="5474208"/>
              <a:ext cx="145872" cy="269864"/>
            </a:xfrm>
            <a:custGeom>
              <a:avLst/>
              <a:gdLst/>
              <a:ahLst/>
              <a:cxnLst>
                <a:cxn ang="0">
                  <a:pos x="0" y="0"/>
                </a:cxn>
                <a:cxn ang="0">
                  <a:pos x="0" y="111"/>
                </a:cxn>
                <a:cxn ang="0">
                  <a:pos x="60" y="111"/>
                </a:cxn>
                <a:cxn ang="0">
                  <a:pos x="60" y="0"/>
                </a:cxn>
                <a:cxn ang="0">
                  <a:pos x="0" y="0"/>
                </a:cxn>
                <a:cxn ang="0">
                  <a:pos x="18" y="100"/>
                </a:cxn>
                <a:cxn ang="0">
                  <a:pos x="15" y="103"/>
                </a:cxn>
                <a:cxn ang="0">
                  <a:pos x="10" y="103"/>
                </a:cxn>
                <a:cxn ang="0">
                  <a:pos x="7" y="100"/>
                </a:cxn>
                <a:cxn ang="0">
                  <a:pos x="7" y="11"/>
                </a:cxn>
                <a:cxn ang="0">
                  <a:pos x="10" y="8"/>
                </a:cxn>
                <a:cxn ang="0">
                  <a:pos x="15" y="8"/>
                </a:cxn>
                <a:cxn ang="0">
                  <a:pos x="18" y="11"/>
                </a:cxn>
                <a:cxn ang="0">
                  <a:pos x="18" y="100"/>
                </a:cxn>
                <a:cxn ang="0">
                  <a:pos x="36" y="100"/>
                </a:cxn>
                <a:cxn ang="0">
                  <a:pos x="33" y="103"/>
                </a:cxn>
                <a:cxn ang="0">
                  <a:pos x="27" y="103"/>
                </a:cxn>
                <a:cxn ang="0">
                  <a:pos x="25" y="100"/>
                </a:cxn>
                <a:cxn ang="0">
                  <a:pos x="25" y="11"/>
                </a:cxn>
                <a:cxn ang="0">
                  <a:pos x="27" y="8"/>
                </a:cxn>
                <a:cxn ang="0">
                  <a:pos x="33" y="8"/>
                </a:cxn>
                <a:cxn ang="0">
                  <a:pos x="36" y="11"/>
                </a:cxn>
                <a:cxn ang="0">
                  <a:pos x="36" y="100"/>
                </a:cxn>
                <a:cxn ang="0">
                  <a:pos x="53" y="100"/>
                </a:cxn>
                <a:cxn ang="0">
                  <a:pos x="50" y="103"/>
                </a:cxn>
                <a:cxn ang="0">
                  <a:pos x="45" y="103"/>
                </a:cxn>
                <a:cxn ang="0">
                  <a:pos x="42" y="100"/>
                </a:cxn>
                <a:cxn ang="0">
                  <a:pos x="42" y="11"/>
                </a:cxn>
                <a:cxn ang="0">
                  <a:pos x="45" y="8"/>
                </a:cxn>
                <a:cxn ang="0">
                  <a:pos x="50" y="8"/>
                </a:cxn>
                <a:cxn ang="0">
                  <a:pos x="53" y="11"/>
                </a:cxn>
                <a:cxn ang="0">
                  <a:pos x="53" y="100"/>
                </a:cxn>
              </a:cxnLst>
              <a:rect l="0" t="0" r="r" b="b"/>
              <a:pathLst>
                <a:path w="60" h="111">
                  <a:moveTo>
                    <a:pt x="0" y="0"/>
                  </a:moveTo>
                  <a:cubicBezTo>
                    <a:pt x="0" y="111"/>
                    <a:pt x="0" y="111"/>
                    <a:pt x="0" y="111"/>
                  </a:cubicBezTo>
                  <a:cubicBezTo>
                    <a:pt x="60" y="111"/>
                    <a:pt x="60" y="111"/>
                    <a:pt x="60" y="111"/>
                  </a:cubicBezTo>
                  <a:cubicBezTo>
                    <a:pt x="60" y="0"/>
                    <a:pt x="60" y="0"/>
                    <a:pt x="60" y="0"/>
                  </a:cubicBezTo>
                  <a:lnTo>
                    <a:pt x="0" y="0"/>
                  </a:lnTo>
                  <a:close/>
                  <a:moveTo>
                    <a:pt x="18" y="100"/>
                  </a:moveTo>
                  <a:cubicBezTo>
                    <a:pt x="18" y="102"/>
                    <a:pt x="17" y="103"/>
                    <a:pt x="15" y="103"/>
                  </a:cubicBezTo>
                  <a:cubicBezTo>
                    <a:pt x="10" y="103"/>
                    <a:pt x="10" y="103"/>
                    <a:pt x="10" y="103"/>
                  </a:cubicBezTo>
                  <a:cubicBezTo>
                    <a:pt x="8" y="103"/>
                    <a:pt x="7" y="102"/>
                    <a:pt x="7" y="100"/>
                  </a:cubicBezTo>
                  <a:cubicBezTo>
                    <a:pt x="7" y="11"/>
                    <a:pt x="7" y="11"/>
                    <a:pt x="7" y="11"/>
                  </a:cubicBezTo>
                  <a:cubicBezTo>
                    <a:pt x="7" y="9"/>
                    <a:pt x="8" y="8"/>
                    <a:pt x="10" y="8"/>
                  </a:cubicBezTo>
                  <a:cubicBezTo>
                    <a:pt x="15" y="8"/>
                    <a:pt x="15" y="8"/>
                    <a:pt x="15" y="8"/>
                  </a:cubicBezTo>
                  <a:cubicBezTo>
                    <a:pt x="17" y="8"/>
                    <a:pt x="18" y="9"/>
                    <a:pt x="18" y="11"/>
                  </a:cubicBezTo>
                  <a:lnTo>
                    <a:pt x="18" y="100"/>
                  </a:lnTo>
                  <a:close/>
                  <a:moveTo>
                    <a:pt x="36" y="100"/>
                  </a:moveTo>
                  <a:cubicBezTo>
                    <a:pt x="36" y="102"/>
                    <a:pt x="34" y="103"/>
                    <a:pt x="33" y="103"/>
                  </a:cubicBezTo>
                  <a:cubicBezTo>
                    <a:pt x="27" y="103"/>
                    <a:pt x="27" y="103"/>
                    <a:pt x="27" y="103"/>
                  </a:cubicBezTo>
                  <a:cubicBezTo>
                    <a:pt x="26" y="103"/>
                    <a:pt x="25" y="102"/>
                    <a:pt x="25" y="100"/>
                  </a:cubicBezTo>
                  <a:cubicBezTo>
                    <a:pt x="25" y="11"/>
                    <a:pt x="25" y="11"/>
                    <a:pt x="25" y="11"/>
                  </a:cubicBezTo>
                  <a:cubicBezTo>
                    <a:pt x="25" y="9"/>
                    <a:pt x="26" y="8"/>
                    <a:pt x="27" y="8"/>
                  </a:cubicBezTo>
                  <a:cubicBezTo>
                    <a:pt x="33" y="8"/>
                    <a:pt x="33" y="8"/>
                    <a:pt x="33" y="8"/>
                  </a:cubicBezTo>
                  <a:cubicBezTo>
                    <a:pt x="34" y="8"/>
                    <a:pt x="36" y="9"/>
                    <a:pt x="36" y="11"/>
                  </a:cubicBezTo>
                  <a:lnTo>
                    <a:pt x="36" y="100"/>
                  </a:lnTo>
                  <a:close/>
                  <a:moveTo>
                    <a:pt x="53" y="100"/>
                  </a:moveTo>
                  <a:cubicBezTo>
                    <a:pt x="53" y="102"/>
                    <a:pt x="52" y="103"/>
                    <a:pt x="50" y="103"/>
                  </a:cubicBezTo>
                  <a:cubicBezTo>
                    <a:pt x="45" y="103"/>
                    <a:pt x="45" y="103"/>
                    <a:pt x="45" y="103"/>
                  </a:cubicBezTo>
                  <a:cubicBezTo>
                    <a:pt x="43" y="103"/>
                    <a:pt x="42" y="102"/>
                    <a:pt x="42" y="100"/>
                  </a:cubicBezTo>
                  <a:cubicBezTo>
                    <a:pt x="42" y="11"/>
                    <a:pt x="42" y="11"/>
                    <a:pt x="42" y="11"/>
                  </a:cubicBezTo>
                  <a:cubicBezTo>
                    <a:pt x="42" y="9"/>
                    <a:pt x="43" y="8"/>
                    <a:pt x="45" y="8"/>
                  </a:cubicBezTo>
                  <a:cubicBezTo>
                    <a:pt x="50" y="8"/>
                    <a:pt x="50" y="8"/>
                    <a:pt x="50" y="8"/>
                  </a:cubicBezTo>
                  <a:cubicBezTo>
                    <a:pt x="52" y="8"/>
                    <a:pt x="53" y="9"/>
                    <a:pt x="53" y="11"/>
                  </a:cubicBezTo>
                  <a:lnTo>
                    <a:pt x="53" y="10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0" name="Freeform 211"/>
            <p:cNvSpPr>
              <a:spLocks/>
            </p:cNvSpPr>
            <p:nvPr/>
          </p:nvSpPr>
          <p:spPr bwMode="auto">
            <a:xfrm>
              <a:off x="1033126" y="5420721"/>
              <a:ext cx="194497" cy="43762"/>
            </a:xfrm>
            <a:custGeom>
              <a:avLst/>
              <a:gdLst/>
              <a:ahLst/>
              <a:cxnLst>
                <a:cxn ang="0">
                  <a:pos x="80" y="12"/>
                </a:cxn>
                <a:cxn ang="0">
                  <a:pos x="75" y="18"/>
                </a:cxn>
                <a:cxn ang="0">
                  <a:pos x="5" y="18"/>
                </a:cxn>
                <a:cxn ang="0">
                  <a:pos x="0" y="12"/>
                </a:cxn>
                <a:cxn ang="0">
                  <a:pos x="0" y="5"/>
                </a:cxn>
                <a:cxn ang="0">
                  <a:pos x="5" y="0"/>
                </a:cxn>
                <a:cxn ang="0">
                  <a:pos x="75" y="0"/>
                </a:cxn>
                <a:cxn ang="0">
                  <a:pos x="80" y="5"/>
                </a:cxn>
                <a:cxn ang="0">
                  <a:pos x="80" y="12"/>
                </a:cxn>
              </a:cxnLst>
              <a:rect l="0" t="0" r="r" b="b"/>
              <a:pathLst>
                <a:path w="80" h="18">
                  <a:moveTo>
                    <a:pt x="80" y="12"/>
                  </a:moveTo>
                  <a:cubicBezTo>
                    <a:pt x="80" y="15"/>
                    <a:pt x="78" y="18"/>
                    <a:pt x="75" y="18"/>
                  </a:cubicBezTo>
                  <a:cubicBezTo>
                    <a:pt x="5" y="18"/>
                    <a:pt x="5" y="18"/>
                    <a:pt x="5" y="18"/>
                  </a:cubicBezTo>
                  <a:cubicBezTo>
                    <a:pt x="2" y="18"/>
                    <a:pt x="0" y="15"/>
                    <a:pt x="0" y="12"/>
                  </a:cubicBezTo>
                  <a:cubicBezTo>
                    <a:pt x="0" y="5"/>
                    <a:pt x="0" y="5"/>
                    <a:pt x="0" y="5"/>
                  </a:cubicBezTo>
                  <a:cubicBezTo>
                    <a:pt x="0" y="2"/>
                    <a:pt x="2" y="0"/>
                    <a:pt x="5" y="0"/>
                  </a:cubicBezTo>
                  <a:cubicBezTo>
                    <a:pt x="75" y="0"/>
                    <a:pt x="75" y="0"/>
                    <a:pt x="75" y="0"/>
                  </a:cubicBezTo>
                  <a:cubicBezTo>
                    <a:pt x="78" y="0"/>
                    <a:pt x="80" y="2"/>
                    <a:pt x="80" y="5"/>
                  </a:cubicBezTo>
                  <a:lnTo>
                    <a:pt x="80" y="12"/>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1" name="Freeform 212"/>
            <p:cNvSpPr>
              <a:spLocks/>
            </p:cNvSpPr>
            <p:nvPr/>
          </p:nvSpPr>
          <p:spPr bwMode="auto">
            <a:xfrm>
              <a:off x="1033126" y="5753797"/>
              <a:ext cx="194497" cy="43762"/>
            </a:xfrm>
            <a:custGeom>
              <a:avLst/>
              <a:gdLst/>
              <a:ahLst/>
              <a:cxnLst>
                <a:cxn ang="0">
                  <a:pos x="80" y="13"/>
                </a:cxn>
                <a:cxn ang="0">
                  <a:pos x="75" y="18"/>
                </a:cxn>
                <a:cxn ang="0">
                  <a:pos x="5" y="18"/>
                </a:cxn>
                <a:cxn ang="0">
                  <a:pos x="0" y="13"/>
                </a:cxn>
                <a:cxn ang="0">
                  <a:pos x="0" y="6"/>
                </a:cxn>
                <a:cxn ang="0">
                  <a:pos x="5" y="0"/>
                </a:cxn>
                <a:cxn ang="0">
                  <a:pos x="75" y="0"/>
                </a:cxn>
                <a:cxn ang="0">
                  <a:pos x="80" y="6"/>
                </a:cxn>
                <a:cxn ang="0">
                  <a:pos x="80" y="13"/>
                </a:cxn>
              </a:cxnLst>
              <a:rect l="0" t="0" r="r" b="b"/>
              <a:pathLst>
                <a:path w="80" h="18">
                  <a:moveTo>
                    <a:pt x="80" y="13"/>
                  </a:moveTo>
                  <a:cubicBezTo>
                    <a:pt x="80" y="16"/>
                    <a:pt x="78" y="18"/>
                    <a:pt x="75" y="18"/>
                  </a:cubicBezTo>
                  <a:cubicBezTo>
                    <a:pt x="5" y="18"/>
                    <a:pt x="5" y="18"/>
                    <a:pt x="5" y="18"/>
                  </a:cubicBezTo>
                  <a:cubicBezTo>
                    <a:pt x="2" y="18"/>
                    <a:pt x="0" y="16"/>
                    <a:pt x="0" y="13"/>
                  </a:cubicBezTo>
                  <a:cubicBezTo>
                    <a:pt x="0" y="6"/>
                    <a:pt x="0" y="6"/>
                    <a:pt x="0" y="6"/>
                  </a:cubicBezTo>
                  <a:cubicBezTo>
                    <a:pt x="0" y="3"/>
                    <a:pt x="2" y="0"/>
                    <a:pt x="5" y="0"/>
                  </a:cubicBezTo>
                  <a:cubicBezTo>
                    <a:pt x="75" y="0"/>
                    <a:pt x="75" y="0"/>
                    <a:pt x="75" y="0"/>
                  </a:cubicBezTo>
                  <a:cubicBezTo>
                    <a:pt x="78" y="0"/>
                    <a:pt x="80" y="3"/>
                    <a:pt x="80" y="6"/>
                  </a:cubicBezTo>
                  <a:lnTo>
                    <a:pt x="80" y="13"/>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2" name="Freeform 213"/>
            <p:cNvSpPr>
              <a:spLocks noEditPoints="1"/>
            </p:cNvSpPr>
            <p:nvPr/>
          </p:nvSpPr>
          <p:spPr bwMode="auto">
            <a:xfrm>
              <a:off x="1492624" y="5474208"/>
              <a:ext cx="143441" cy="269864"/>
            </a:xfrm>
            <a:custGeom>
              <a:avLst/>
              <a:gdLst/>
              <a:ahLst/>
              <a:cxnLst>
                <a:cxn ang="0">
                  <a:pos x="0" y="0"/>
                </a:cxn>
                <a:cxn ang="0">
                  <a:pos x="0" y="111"/>
                </a:cxn>
                <a:cxn ang="0">
                  <a:pos x="59" y="111"/>
                </a:cxn>
                <a:cxn ang="0">
                  <a:pos x="59" y="0"/>
                </a:cxn>
                <a:cxn ang="0">
                  <a:pos x="0" y="0"/>
                </a:cxn>
                <a:cxn ang="0">
                  <a:pos x="17" y="100"/>
                </a:cxn>
                <a:cxn ang="0">
                  <a:pos x="15" y="103"/>
                </a:cxn>
                <a:cxn ang="0">
                  <a:pos x="9" y="103"/>
                </a:cxn>
                <a:cxn ang="0">
                  <a:pos x="7" y="100"/>
                </a:cxn>
                <a:cxn ang="0">
                  <a:pos x="7" y="11"/>
                </a:cxn>
                <a:cxn ang="0">
                  <a:pos x="9" y="8"/>
                </a:cxn>
                <a:cxn ang="0">
                  <a:pos x="15" y="8"/>
                </a:cxn>
                <a:cxn ang="0">
                  <a:pos x="17" y="11"/>
                </a:cxn>
                <a:cxn ang="0">
                  <a:pos x="17" y="100"/>
                </a:cxn>
                <a:cxn ang="0">
                  <a:pos x="35" y="100"/>
                </a:cxn>
                <a:cxn ang="0">
                  <a:pos x="32" y="103"/>
                </a:cxn>
                <a:cxn ang="0">
                  <a:pos x="27" y="103"/>
                </a:cxn>
                <a:cxn ang="0">
                  <a:pos x="24" y="100"/>
                </a:cxn>
                <a:cxn ang="0">
                  <a:pos x="24" y="11"/>
                </a:cxn>
                <a:cxn ang="0">
                  <a:pos x="27" y="8"/>
                </a:cxn>
                <a:cxn ang="0">
                  <a:pos x="32" y="8"/>
                </a:cxn>
                <a:cxn ang="0">
                  <a:pos x="35" y="11"/>
                </a:cxn>
                <a:cxn ang="0">
                  <a:pos x="35" y="100"/>
                </a:cxn>
                <a:cxn ang="0">
                  <a:pos x="52" y="100"/>
                </a:cxn>
                <a:cxn ang="0">
                  <a:pos x="50" y="103"/>
                </a:cxn>
                <a:cxn ang="0">
                  <a:pos x="44" y="103"/>
                </a:cxn>
                <a:cxn ang="0">
                  <a:pos x="41" y="100"/>
                </a:cxn>
                <a:cxn ang="0">
                  <a:pos x="41" y="11"/>
                </a:cxn>
                <a:cxn ang="0">
                  <a:pos x="44" y="8"/>
                </a:cxn>
                <a:cxn ang="0">
                  <a:pos x="50" y="8"/>
                </a:cxn>
                <a:cxn ang="0">
                  <a:pos x="52" y="11"/>
                </a:cxn>
                <a:cxn ang="0">
                  <a:pos x="52" y="100"/>
                </a:cxn>
              </a:cxnLst>
              <a:rect l="0" t="0" r="r" b="b"/>
              <a:pathLst>
                <a:path w="59" h="111">
                  <a:moveTo>
                    <a:pt x="0" y="0"/>
                  </a:moveTo>
                  <a:cubicBezTo>
                    <a:pt x="0" y="111"/>
                    <a:pt x="0" y="111"/>
                    <a:pt x="0" y="111"/>
                  </a:cubicBezTo>
                  <a:cubicBezTo>
                    <a:pt x="59" y="111"/>
                    <a:pt x="59" y="111"/>
                    <a:pt x="59" y="111"/>
                  </a:cubicBezTo>
                  <a:cubicBezTo>
                    <a:pt x="59" y="0"/>
                    <a:pt x="59" y="0"/>
                    <a:pt x="59" y="0"/>
                  </a:cubicBezTo>
                  <a:lnTo>
                    <a:pt x="0" y="0"/>
                  </a:lnTo>
                  <a:close/>
                  <a:moveTo>
                    <a:pt x="17" y="100"/>
                  </a:moveTo>
                  <a:cubicBezTo>
                    <a:pt x="17" y="102"/>
                    <a:pt x="16" y="103"/>
                    <a:pt x="15" y="103"/>
                  </a:cubicBezTo>
                  <a:cubicBezTo>
                    <a:pt x="9" y="103"/>
                    <a:pt x="9" y="103"/>
                    <a:pt x="9" y="103"/>
                  </a:cubicBezTo>
                  <a:cubicBezTo>
                    <a:pt x="8" y="103"/>
                    <a:pt x="7" y="102"/>
                    <a:pt x="7" y="100"/>
                  </a:cubicBezTo>
                  <a:cubicBezTo>
                    <a:pt x="7" y="11"/>
                    <a:pt x="7" y="11"/>
                    <a:pt x="7" y="11"/>
                  </a:cubicBezTo>
                  <a:cubicBezTo>
                    <a:pt x="7" y="9"/>
                    <a:pt x="8" y="8"/>
                    <a:pt x="9" y="8"/>
                  </a:cubicBezTo>
                  <a:cubicBezTo>
                    <a:pt x="15" y="8"/>
                    <a:pt x="15" y="8"/>
                    <a:pt x="15" y="8"/>
                  </a:cubicBezTo>
                  <a:cubicBezTo>
                    <a:pt x="16" y="8"/>
                    <a:pt x="17" y="9"/>
                    <a:pt x="17" y="11"/>
                  </a:cubicBezTo>
                  <a:lnTo>
                    <a:pt x="17" y="100"/>
                  </a:lnTo>
                  <a:close/>
                  <a:moveTo>
                    <a:pt x="35" y="100"/>
                  </a:moveTo>
                  <a:cubicBezTo>
                    <a:pt x="35" y="102"/>
                    <a:pt x="34" y="103"/>
                    <a:pt x="32" y="103"/>
                  </a:cubicBezTo>
                  <a:cubicBezTo>
                    <a:pt x="27" y="103"/>
                    <a:pt x="27" y="103"/>
                    <a:pt x="27" y="103"/>
                  </a:cubicBezTo>
                  <a:cubicBezTo>
                    <a:pt x="25" y="103"/>
                    <a:pt x="24" y="102"/>
                    <a:pt x="24" y="100"/>
                  </a:cubicBezTo>
                  <a:cubicBezTo>
                    <a:pt x="24" y="11"/>
                    <a:pt x="24" y="11"/>
                    <a:pt x="24" y="11"/>
                  </a:cubicBezTo>
                  <a:cubicBezTo>
                    <a:pt x="24" y="9"/>
                    <a:pt x="25" y="8"/>
                    <a:pt x="27" y="8"/>
                  </a:cubicBezTo>
                  <a:cubicBezTo>
                    <a:pt x="32" y="8"/>
                    <a:pt x="32" y="8"/>
                    <a:pt x="32" y="8"/>
                  </a:cubicBezTo>
                  <a:cubicBezTo>
                    <a:pt x="34" y="8"/>
                    <a:pt x="35" y="9"/>
                    <a:pt x="35" y="11"/>
                  </a:cubicBezTo>
                  <a:lnTo>
                    <a:pt x="35" y="100"/>
                  </a:lnTo>
                  <a:close/>
                  <a:moveTo>
                    <a:pt x="52" y="100"/>
                  </a:moveTo>
                  <a:cubicBezTo>
                    <a:pt x="52" y="102"/>
                    <a:pt x="51" y="103"/>
                    <a:pt x="50" y="103"/>
                  </a:cubicBezTo>
                  <a:cubicBezTo>
                    <a:pt x="44" y="103"/>
                    <a:pt x="44" y="103"/>
                    <a:pt x="44" y="103"/>
                  </a:cubicBezTo>
                  <a:cubicBezTo>
                    <a:pt x="43" y="103"/>
                    <a:pt x="41" y="102"/>
                    <a:pt x="41" y="100"/>
                  </a:cubicBezTo>
                  <a:cubicBezTo>
                    <a:pt x="41" y="11"/>
                    <a:pt x="41" y="11"/>
                    <a:pt x="41" y="11"/>
                  </a:cubicBezTo>
                  <a:cubicBezTo>
                    <a:pt x="41" y="9"/>
                    <a:pt x="43" y="8"/>
                    <a:pt x="44" y="8"/>
                  </a:cubicBezTo>
                  <a:cubicBezTo>
                    <a:pt x="50" y="8"/>
                    <a:pt x="50" y="8"/>
                    <a:pt x="50" y="8"/>
                  </a:cubicBezTo>
                  <a:cubicBezTo>
                    <a:pt x="51" y="8"/>
                    <a:pt x="52" y="9"/>
                    <a:pt x="52" y="11"/>
                  </a:cubicBezTo>
                  <a:lnTo>
                    <a:pt x="52" y="10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3" name="Freeform 214"/>
            <p:cNvSpPr>
              <a:spLocks/>
            </p:cNvSpPr>
            <p:nvPr/>
          </p:nvSpPr>
          <p:spPr bwMode="auto">
            <a:xfrm>
              <a:off x="1465881" y="5420721"/>
              <a:ext cx="196928" cy="43762"/>
            </a:xfrm>
            <a:custGeom>
              <a:avLst/>
              <a:gdLst/>
              <a:ahLst/>
              <a:cxnLst>
                <a:cxn ang="0">
                  <a:pos x="81" y="12"/>
                </a:cxn>
                <a:cxn ang="0">
                  <a:pos x="75" y="18"/>
                </a:cxn>
                <a:cxn ang="0">
                  <a:pos x="6" y="18"/>
                </a:cxn>
                <a:cxn ang="0">
                  <a:pos x="0" y="12"/>
                </a:cxn>
                <a:cxn ang="0">
                  <a:pos x="0" y="5"/>
                </a:cxn>
                <a:cxn ang="0">
                  <a:pos x="6" y="0"/>
                </a:cxn>
                <a:cxn ang="0">
                  <a:pos x="75" y="0"/>
                </a:cxn>
                <a:cxn ang="0">
                  <a:pos x="81" y="5"/>
                </a:cxn>
                <a:cxn ang="0">
                  <a:pos x="81" y="12"/>
                </a:cxn>
              </a:cxnLst>
              <a:rect l="0" t="0" r="r" b="b"/>
              <a:pathLst>
                <a:path w="81" h="18">
                  <a:moveTo>
                    <a:pt x="81" y="12"/>
                  </a:moveTo>
                  <a:cubicBezTo>
                    <a:pt x="81" y="15"/>
                    <a:pt x="78" y="18"/>
                    <a:pt x="75" y="18"/>
                  </a:cubicBezTo>
                  <a:cubicBezTo>
                    <a:pt x="6" y="18"/>
                    <a:pt x="6" y="18"/>
                    <a:pt x="6" y="18"/>
                  </a:cubicBezTo>
                  <a:cubicBezTo>
                    <a:pt x="3" y="18"/>
                    <a:pt x="0" y="15"/>
                    <a:pt x="0" y="12"/>
                  </a:cubicBezTo>
                  <a:cubicBezTo>
                    <a:pt x="0" y="5"/>
                    <a:pt x="0" y="5"/>
                    <a:pt x="0" y="5"/>
                  </a:cubicBezTo>
                  <a:cubicBezTo>
                    <a:pt x="0" y="2"/>
                    <a:pt x="3" y="0"/>
                    <a:pt x="6" y="0"/>
                  </a:cubicBezTo>
                  <a:cubicBezTo>
                    <a:pt x="75" y="0"/>
                    <a:pt x="75" y="0"/>
                    <a:pt x="75" y="0"/>
                  </a:cubicBezTo>
                  <a:cubicBezTo>
                    <a:pt x="78" y="0"/>
                    <a:pt x="81" y="2"/>
                    <a:pt x="81" y="5"/>
                  </a:cubicBezTo>
                  <a:lnTo>
                    <a:pt x="81" y="12"/>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4" name="Freeform 215"/>
            <p:cNvSpPr>
              <a:spLocks/>
            </p:cNvSpPr>
            <p:nvPr/>
          </p:nvSpPr>
          <p:spPr bwMode="auto">
            <a:xfrm>
              <a:off x="1465881" y="5753797"/>
              <a:ext cx="196928" cy="43762"/>
            </a:xfrm>
            <a:custGeom>
              <a:avLst/>
              <a:gdLst/>
              <a:ahLst/>
              <a:cxnLst>
                <a:cxn ang="0">
                  <a:pos x="81" y="13"/>
                </a:cxn>
                <a:cxn ang="0">
                  <a:pos x="75" y="18"/>
                </a:cxn>
                <a:cxn ang="0">
                  <a:pos x="6" y="18"/>
                </a:cxn>
                <a:cxn ang="0">
                  <a:pos x="0" y="13"/>
                </a:cxn>
                <a:cxn ang="0">
                  <a:pos x="0" y="6"/>
                </a:cxn>
                <a:cxn ang="0">
                  <a:pos x="6" y="0"/>
                </a:cxn>
                <a:cxn ang="0">
                  <a:pos x="75" y="0"/>
                </a:cxn>
                <a:cxn ang="0">
                  <a:pos x="81" y="6"/>
                </a:cxn>
                <a:cxn ang="0">
                  <a:pos x="81" y="13"/>
                </a:cxn>
              </a:cxnLst>
              <a:rect l="0" t="0" r="r" b="b"/>
              <a:pathLst>
                <a:path w="81" h="18">
                  <a:moveTo>
                    <a:pt x="81" y="13"/>
                  </a:moveTo>
                  <a:cubicBezTo>
                    <a:pt x="81" y="16"/>
                    <a:pt x="78" y="18"/>
                    <a:pt x="75" y="18"/>
                  </a:cubicBezTo>
                  <a:cubicBezTo>
                    <a:pt x="6" y="18"/>
                    <a:pt x="6" y="18"/>
                    <a:pt x="6" y="18"/>
                  </a:cubicBezTo>
                  <a:cubicBezTo>
                    <a:pt x="3" y="18"/>
                    <a:pt x="0" y="16"/>
                    <a:pt x="0" y="13"/>
                  </a:cubicBezTo>
                  <a:cubicBezTo>
                    <a:pt x="0" y="6"/>
                    <a:pt x="0" y="6"/>
                    <a:pt x="0" y="6"/>
                  </a:cubicBezTo>
                  <a:cubicBezTo>
                    <a:pt x="0" y="3"/>
                    <a:pt x="3" y="0"/>
                    <a:pt x="6" y="0"/>
                  </a:cubicBezTo>
                  <a:cubicBezTo>
                    <a:pt x="75" y="0"/>
                    <a:pt x="75" y="0"/>
                    <a:pt x="75" y="0"/>
                  </a:cubicBezTo>
                  <a:cubicBezTo>
                    <a:pt x="78" y="0"/>
                    <a:pt x="81" y="3"/>
                    <a:pt x="81" y="6"/>
                  </a:cubicBezTo>
                  <a:lnTo>
                    <a:pt x="81" y="13"/>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5" name="Oval 217"/>
            <p:cNvSpPr>
              <a:spLocks noChangeArrowheads="1"/>
            </p:cNvSpPr>
            <p:nvPr/>
          </p:nvSpPr>
          <p:spPr bwMode="auto">
            <a:xfrm>
              <a:off x="1264091" y="5209206"/>
              <a:ext cx="162891" cy="162891"/>
            </a:xfrm>
            <a:prstGeom prst="ellipse">
              <a:avLst/>
            </a:pr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46" name="Freeform 216"/>
          <p:cNvSpPr>
            <a:spLocks noEditPoints="1"/>
          </p:cNvSpPr>
          <p:nvPr/>
        </p:nvSpPr>
        <p:spPr bwMode="auto">
          <a:xfrm>
            <a:off x="9484200" y="4083002"/>
            <a:ext cx="488038" cy="178910"/>
          </a:xfrm>
          <a:custGeom>
            <a:avLst/>
            <a:gdLst/>
            <a:ahLst/>
            <a:cxnLst>
              <a:cxn ang="0">
                <a:pos x="299" y="92"/>
              </a:cxn>
              <a:cxn ang="0">
                <a:pos x="158" y="2"/>
              </a:cxn>
              <a:cxn ang="0">
                <a:pos x="147" y="2"/>
              </a:cxn>
              <a:cxn ang="0">
                <a:pos x="5" y="93"/>
              </a:cxn>
              <a:cxn ang="0">
                <a:pos x="1" y="103"/>
              </a:cxn>
              <a:cxn ang="0">
                <a:pos x="11" y="110"/>
              </a:cxn>
              <a:cxn ang="0">
                <a:pos x="295" y="110"/>
              </a:cxn>
              <a:cxn ang="0">
                <a:pos x="295" y="110"/>
              </a:cxn>
              <a:cxn ang="0">
                <a:pos x="304" y="101"/>
              </a:cxn>
              <a:cxn ang="0">
                <a:pos x="299" y="92"/>
              </a:cxn>
              <a:cxn ang="0">
                <a:pos x="153" y="103"/>
              </a:cxn>
              <a:cxn ang="0">
                <a:pos x="111" y="62"/>
              </a:cxn>
              <a:cxn ang="0">
                <a:pos x="153" y="21"/>
              </a:cxn>
              <a:cxn ang="0">
                <a:pos x="194" y="62"/>
              </a:cxn>
              <a:cxn ang="0">
                <a:pos x="153" y="103"/>
              </a:cxn>
            </a:cxnLst>
            <a:rect l="0" t="0" r="r" b="b"/>
            <a:pathLst>
              <a:path w="304" h="110">
                <a:moveTo>
                  <a:pt x="299" y="92"/>
                </a:moveTo>
                <a:cubicBezTo>
                  <a:pt x="158" y="2"/>
                  <a:pt x="158" y="2"/>
                  <a:pt x="158" y="2"/>
                </a:cubicBezTo>
                <a:cubicBezTo>
                  <a:pt x="155" y="0"/>
                  <a:pt x="151" y="0"/>
                  <a:pt x="147" y="2"/>
                </a:cubicBezTo>
                <a:cubicBezTo>
                  <a:pt x="5" y="93"/>
                  <a:pt x="5" y="93"/>
                  <a:pt x="5" y="93"/>
                </a:cubicBezTo>
                <a:cubicBezTo>
                  <a:pt x="2" y="95"/>
                  <a:pt x="0" y="99"/>
                  <a:pt x="1" y="103"/>
                </a:cubicBezTo>
                <a:cubicBezTo>
                  <a:pt x="3" y="107"/>
                  <a:pt x="6" y="110"/>
                  <a:pt x="11" y="110"/>
                </a:cubicBezTo>
                <a:cubicBezTo>
                  <a:pt x="295" y="110"/>
                  <a:pt x="295" y="110"/>
                  <a:pt x="295" y="110"/>
                </a:cubicBezTo>
                <a:cubicBezTo>
                  <a:pt x="295" y="110"/>
                  <a:pt x="295" y="110"/>
                  <a:pt x="295" y="110"/>
                </a:cubicBezTo>
                <a:cubicBezTo>
                  <a:pt x="300" y="110"/>
                  <a:pt x="304" y="106"/>
                  <a:pt x="304" y="101"/>
                </a:cubicBezTo>
                <a:cubicBezTo>
                  <a:pt x="304" y="97"/>
                  <a:pt x="302" y="94"/>
                  <a:pt x="299" y="92"/>
                </a:cubicBezTo>
                <a:close/>
                <a:moveTo>
                  <a:pt x="153" y="103"/>
                </a:moveTo>
                <a:cubicBezTo>
                  <a:pt x="130" y="103"/>
                  <a:pt x="111" y="84"/>
                  <a:pt x="111" y="62"/>
                </a:cubicBezTo>
                <a:cubicBezTo>
                  <a:pt x="111" y="39"/>
                  <a:pt x="130" y="21"/>
                  <a:pt x="153" y="21"/>
                </a:cubicBezTo>
                <a:cubicBezTo>
                  <a:pt x="175" y="21"/>
                  <a:pt x="194" y="39"/>
                  <a:pt x="194" y="62"/>
                </a:cubicBezTo>
                <a:cubicBezTo>
                  <a:pt x="194" y="84"/>
                  <a:pt x="175" y="103"/>
                  <a:pt x="153" y="103"/>
                </a:cubicBez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147" name="Group 407"/>
          <p:cNvGrpSpPr/>
          <p:nvPr/>
        </p:nvGrpSpPr>
        <p:grpSpPr>
          <a:xfrm>
            <a:off x="9484198" y="4151075"/>
            <a:ext cx="489643" cy="466793"/>
            <a:chOff x="974777" y="5209206"/>
            <a:chExt cx="741518" cy="697757"/>
          </a:xfrm>
        </p:grpSpPr>
        <p:sp>
          <p:nvSpPr>
            <p:cNvPr id="148" name="Freeform 208"/>
            <p:cNvSpPr>
              <a:spLocks/>
            </p:cNvSpPr>
            <p:nvPr/>
          </p:nvSpPr>
          <p:spPr bwMode="auto">
            <a:xfrm>
              <a:off x="974777" y="5858339"/>
              <a:ext cx="741518" cy="48624"/>
            </a:xfrm>
            <a:custGeom>
              <a:avLst/>
              <a:gdLst/>
              <a:ahLst/>
              <a:cxnLst>
                <a:cxn ang="0">
                  <a:pos x="305" y="20"/>
                </a:cxn>
                <a:cxn ang="0">
                  <a:pos x="305" y="5"/>
                </a:cxn>
                <a:cxn ang="0">
                  <a:pos x="300" y="0"/>
                </a:cxn>
                <a:cxn ang="0">
                  <a:pos x="5" y="0"/>
                </a:cxn>
                <a:cxn ang="0">
                  <a:pos x="0" y="5"/>
                </a:cxn>
                <a:cxn ang="0">
                  <a:pos x="0" y="20"/>
                </a:cxn>
                <a:cxn ang="0">
                  <a:pos x="305" y="20"/>
                </a:cxn>
              </a:cxnLst>
              <a:rect l="0" t="0" r="r" b="b"/>
              <a:pathLst>
                <a:path w="305" h="20">
                  <a:moveTo>
                    <a:pt x="305" y="20"/>
                  </a:moveTo>
                  <a:cubicBezTo>
                    <a:pt x="305" y="5"/>
                    <a:pt x="305" y="5"/>
                    <a:pt x="305" y="5"/>
                  </a:cubicBezTo>
                  <a:cubicBezTo>
                    <a:pt x="305" y="2"/>
                    <a:pt x="303" y="0"/>
                    <a:pt x="300" y="0"/>
                  </a:cubicBezTo>
                  <a:cubicBezTo>
                    <a:pt x="5" y="0"/>
                    <a:pt x="5" y="0"/>
                    <a:pt x="5" y="0"/>
                  </a:cubicBezTo>
                  <a:cubicBezTo>
                    <a:pt x="2" y="0"/>
                    <a:pt x="0" y="2"/>
                    <a:pt x="0" y="5"/>
                  </a:cubicBezTo>
                  <a:cubicBezTo>
                    <a:pt x="0" y="20"/>
                    <a:pt x="0" y="20"/>
                    <a:pt x="0" y="20"/>
                  </a:cubicBezTo>
                  <a:lnTo>
                    <a:pt x="305" y="2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9" name="Freeform 209"/>
            <p:cNvSpPr>
              <a:spLocks/>
            </p:cNvSpPr>
            <p:nvPr/>
          </p:nvSpPr>
          <p:spPr bwMode="auto">
            <a:xfrm>
              <a:off x="1006383" y="5809715"/>
              <a:ext cx="678307" cy="38899"/>
            </a:xfrm>
            <a:custGeom>
              <a:avLst/>
              <a:gdLst/>
              <a:ahLst/>
              <a:cxnLst>
                <a:cxn ang="0">
                  <a:pos x="279" y="16"/>
                </a:cxn>
                <a:cxn ang="0">
                  <a:pos x="279" y="3"/>
                </a:cxn>
                <a:cxn ang="0">
                  <a:pos x="275" y="0"/>
                </a:cxn>
                <a:cxn ang="0">
                  <a:pos x="4" y="0"/>
                </a:cxn>
                <a:cxn ang="0">
                  <a:pos x="0" y="3"/>
                </a:cxn>
                <a:cxn ang="0">
                  <a:pos x="0" y="16"/>
                </a:cxn>
                <a:cxn ang="0">
                  <a:pos x="279" y="16"/>
                </a:cxn>
              </a:cxnLst>
              <a:rect l="0" t="0" r="r" b="b"/>
              <a:pathLst>
                <a:path w="279" h="16">
                  <a:moveTo>
                    <a:pt x="279" y="16"/>
                  </a:moveTo>
                  <a:cubicBezTo>
                    <a:pt x="279" y="3"/>
                    <a:pt x="279" y="3"/>
                    <a:pt x="279" y="3"/>
                  </a:cubicBezTo>
                  <a:cubicBezTo>
                    <a:pt x="279" y="1"/>
                    <a:pt x="277" y="0"/>
                    <a:pt x="275" y="0"/>
                  </a:cubicBezTo>
                  <a:cubicBezTo>
                    <a:pt x="4" y="0"/>
                    <a:pt x="4" y="0"/>
                    <a:pt x="4" y="0"/>
                  </a:cubicBezTo>
                  <a:cubicBezTo>
                    <a:pt x="2" y="0"/>
                    <a:pt x="0" y="1"/>
                    <a:pt x="0" y="3"/>
                  </a:cubicBezTo>
                  <a:cubicBezTo>
                    <a:pt x="0" y="16"/>
                    <a:pt x="0" y="16"/>
                    <a:pt x="0" y="16"/>
                  </a:cubicBezTo>
                  <a:lnTo>
                    <a:pt x="279" y="16"/>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0" name="Freeform 210"/>
            <p:cNvSpPr>
              <a:spLocks noEditPoints="1"/>
            </p:cNvSpPr>
            <p:nvPr/>
          </p:nvSpPr>
          <p:spPr bwMode="auto">
            <a:xfrm>
              <a:off x="1057438" y="5474208"/>
              <a:ext cx="145872" cy="269864"/>
            </a:xfrm>
            <a:custGeom>
              <a:avLst/>
              <a:gdLst/>
              <a:ahLst/>
              <a:cxnLst>
                <a:cxn ang="0">
                  <a:pos x="0" y="0"/>
                </a:cxn>
                <a:cxn ang="0">
                  <a:pos x="0" y="111"/>
                </a:cxn>
                <a:cxn ang="0">
                  <a:pos x="60" y="111"/>
                </a:cxn>
                <a:cxn ang="0">
                  <a:pos x="60" y="0"/>
                </a:cxn>
                <a:cxn ang="0">
                  <a:pos x="0" y="0"/>
                </a:cxn>
                <a:cxn ang="0">
                  <a:pos x="18" y="100"/>
                </a:cxn>
                <a:cxn ang="0">
                  <a:pos x="15" y="103"/>
                </a:cxn>
                <a:cxn ang="0">
                  <a:pos x="10" y="103"/>
                </a:cxn>
                <a:cxn ang="0">
                  <a:pos x="7" y="100"/>
                </a:cxn>
                <a:cxn ang="0">
                  <a:pos x="7" y="11"/>
                </a:cxn>
                <a:cxn ang="0">
                  <a:pos x="10" y="8"/>
                </a:cxn>
                <a:cxn ang="0">
                  <a:pos x="15" y="8"/>
                </a:cxn>
                <a:cxn ang="0">
                  <a:pos x="18" y="11"/>
                </a:cxn>
                <a:cxn ang="0">
                  <a:pos x="18" y="100"/>
                </a:cxn>
                <a:cxn ang="0">
                  <a:pos x="36" y="100"/>
                </a:cxn>
                <a:cxn ang="0">
                  <a:pos x="33" y="103"/>
                </a:cxn>
                <a:cxn ang="0">
                  <a:pos x="27" y="103"/>
                </a:cxn>
                <a:cxn ang="0">
                  <a:pos x="25" y="100"/>
                </a:cxn>
                <a:cxn ang="0">
                  <a:pos x="25" y="11"/>
                </a:cxn>
                <a:cxn ang="0">
                  <a:pos x="27" y="8"/>
                </a:cxn>
                <a:cxn ang="0">
                  <a:pos x="33" y="8"/>
                </a:cxn>
                <a:cxn ang="0">
                  <a:pos x="36" y="11"/>
                </a:cxn>
                <a:cxn ang="0">
                  <a:pos x="36" y="100"/>
                </a:cxn>
                <a:cxn ang="0">
                  <a:pos x="53" y="100"/>
                </a:cxn>
                <a:cxn ang="0">
                  <a:pos x="50" y="103"/>
                </a:cxn>
                <a:cxn ang="0">
                  <a:pos x="45" y="103"/>
                </a:cxn>
                <a:cxn ang="0">
                  <a:pos x="42" y="100"/>
                </a:cxn>
                <a:cxn ang="0">
                  <a:pos x="42" y="11"/>
                </a:cxn>
                <a:cxn ang="0">
                  <a:pos x="45" y="8"/>
                </a:cxn>
                <a:cxn ang="0">
                  <a:pos x="50" y="8"/>
                </a:cxn>
                <a:cxn ang="0">
                  <a:pos x="53" y="11"/>
                </a:cxn>
                <a:cxn ang="0">
                  <a:pos x="53" y="100"/>
                </a:cxn>
              </a:cxnLst>
              <a:rect l="0" t="0" r="r" b="b"/>
              <a:pathLst>
                <a:path w="60" h="111">
                  <a:moveTo>
                    <a:pt x="0" y="0"/>
                  </a:moveTo>
                  <a:cubicBezTo>
                    <a:pt x="0" y="111"/>
                    <a:pt x="0" y="111"/>
                    <a:pt x="0" y="111"/>
                  </a:cubicBezTo>
                  <a:cubicBezTo>
                    <a:pt x="60" y="111"/>
                    <a:pt x="60" y="111"/>
                    <a:pt x="60" y="111"/>
                  </a:cubicBezTo>
                  <a:cubicBezTo>
                    <a:pt x="60" y="0"/>
                    <a:pt x="60" y="0"/>
                    <a:pt x="60" y="0"/>
                  </a:cubicBezTo>
                  <a:lnTo>
                    <a:pt x="0" y="0"/>
                  </a:lnTo>
                  <a:close/>
                  <a:moveTo>
                    <a:pt x="18" y="100"/>
                  </a:moveTo>
                  <a:cubicBezTo>
                    <a:pt x="18" y="102"/>
                    <a:pt x="17" y="103"/>
                    <a:pt x="15" y="103"/>
                  </a:cubicBezTo>
                  <a:cubicBezTo>
                    <a:pt x="10" y="103"/>
                    <a:pt x="10" y="103"/>
                    <a:pt x="10" y="103"/>
                  </a:cubicBezTo>
                  <a:cubicBezTo>
                    <a:pt x="8" y="103"/>
                    <a:pt x="7" y="102"/>
                    <a:pt x="7" y="100"/>
                  </a:cubicBezTo>
                  <a:cubicBezTo>
                    <a:pt x="7" y="11"/>
                    <a:pt x="7" y="11"/>
                    <a:pt x="7" y="11"/>
                  </a:cubicBezTo>
                  <a:cubicBezTo>
                    <a:pt x="7" y="9"/>
                    <a:pt x="8" y="8"/>
                    <a:pt x="10" y="8"/>
                  </a:cubicBezTo>
                  <a:cubicBezTo>
                    <a:pt x="15" y="8"/>
                    <a:pt x="15" y="8"/>
                    <a:pt x="15" y="8"/>
                  </a:cubicBezTo>
                  <a:cubicBezTo>
                    <a:pt x="17" y="8"/>
                    <a:pt x="18" y="9"/>
                    <a:pt x="18" y="11"/>
                  </a:cubicBezTo>
                  <a:lnTo>
                    <a:pt x="18" y="100"/>
                  </a:lnTo>
                  <a:close/>
                  <a:moveTo>
                    <a:pt x="36" y="100"/>
                  </a:moveTo>
                  <a:cubicBezTo>
                    <a:pt x="36" y="102"/>
                    <a:pt x="34" y="103"/>
                    <a:pt x="33" y="103"/>
                  </a:cubicBezTo>
                  <a:cubicBezTo>
                    <a:pt x="27" y="103"/>
                    <a:pt x="27" y="103"/>
                    <a:pt x="27" y="103"/>
                  </a:cubicBezTo>
                  <a:cubicBezTo>
                    <a:pt x="26" y="103"/>
                    <a:pt x="25" y="102"/>
                    <a:pt x="25" y="100"/>
                  </a:cubicBezTo>
                  <a:cubicBezTo>
                    <a:pt x="25" y="11"/>
                    <a:pt x="25" y="11"/>
                    <a:pt x="25" y="11"/>
                  </a:cubicBezTo>
                  <a:cubicBezTo>
                    <a:pt x="25" y="9"/>
                    <a:pt x="26" y="8"/>
                    <a:pt x="27" y="8"/>
                  </a:cubicBezTo>
                  <a:cubicBezTo>
                    <a:pt x="33" y="8"/>
                    <a:pt x="33" y="8"/>
                    <a:pt x="33" y="8"/>
                  </a:cubicBezTo>
                  <a:cubicBezTo>
                    <a:pt x="34" y="8"/>
                    <a:pt x="36" y="9"/>
                    <a:pt x="36" y="11"/>
                  </a:cubicBezTo>
                  <a:lnTo>
                    <a:pt x="36" y="100"/>
                  </a:lnTo>
                  <a:close/>
                  <a:moveTo>
                    <a:pt x="53" y="100"/>
                  </a:moveTo>
                  <a:cubicBezTo>
                    <a:pt x="53" y="102"/>
                    <a:pt x="52" y="103"/>
                    <a:pt x="50" y="103"/>
                  </a:cubicBezTo>
                  <a:cubicBezTo>
                    <a:pt x="45" y="103"/>
                    <a:pt x="45" y="103"/>
                    <a:pt x="45" y="103"/>
                  </a:cubicBezTo>
                  <a:cubicBezTo>
                    <a:pt x="43" y="103"/>
                    <a:pt x="42" y="102"/>
                    <a:pt x="42" y="100"/>
                  </a:cubicBezTo>
                  <a:cubicBezTo>
                    <a:pt x="42" y="11"/>
                    <a:pt x="42" y="11"/>
                    <a:pt x="42" y="11"/>
                  </a:cubicBezTo>
                  <a:cubicBezTo>
                    <a:pt x="42" y="9"/>
                    <a:pt x="43" y="8"/>
                    <a:pt x="45" y="8"/>
                  </a:cubicBezTo>
                  <a:cubicBezTo>
                    <a:pt x="50" y="8"/>
                    <a:pt x="50" y="8"/>
                    <a:pt x="50" y="8"/>
                  </a:cubicBezTo>
                  <a:cubicBezTo>
                    <a:pt x="52" y="8"/>
                    <a:pt x="53" y="9"/>
                    <a:pt x="53" y="11"/>
                  </a:cubicBezTo>
                  <a:lnTo>
                    <a:pt x="53" y="10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1" name="Freeform 211"/>
            <p:cNvSpPr>
              <a:spLocks/>
            </p:cNvSpPr>
            <p:nvPr/>
          </p:nvSpPr>
          <p:spPr bwMode="auto">
            <a:xfrm>
              <a:off x="1033126" y="5420721"/>
              <a:ext cx="194497" cy="43762"/>
            </a:xfrm>
            <a:custGeom>
              <a:avLst/>
              <a:gdLst/>
              <a:ahLst/>
              <a:cxnLst>
                <a:cxn ang="0">
                  <a:pos x="80" y="12"/>
                </a:cxn>
                <a:cxn ang="0">
                  <a:pos x="75" y="18"/>
                </a:cxn>
                <a:cxn ang="0">
                  <a:pos x="5" y="18"/>
                </a:cxn>
                <a:cxn ang="0">
                  <a:pos x="0" y="12"/>
                </a:cxn>
                <a:cxn ang="0">
                  <a:pos x="0" y="5"/>
                </a:cxn>
                <a:cxn ang="0">
                  <a:pos x="5" y="0"/>
                </a:cxn>
                <a:cxn ang="0">
                  <a:pos x="75" y="0"/>
                </a:cxn>
                <a:cxn ang="0">
                  <a:pos x="80" y="5"/>
                </a:cxn>
                <a:cxn ang="0">
                  <a:pos x="80" y="12"/>
                </a:cxn>
              </a:cxnLst>
              <a:rect l="0" t="0" r="r" b="b"/>
              <a:pathLst>
                <a:path w="80" h="18">
                  <a:moveTo>
                    <a:pt x="80" y="12"/>
                  </a:moveTo>
                  <a:cubicBezTo>
                    <a:pt x="80" y="15"/>
                    <a:pt x="78" y="18"/>
                    <a:pt x="75" y="18"/>
                  </a:cubicBezTo>
                  <a:cubicBezTo>
                    <a:pt x="5" y="18"/>
                    <a:pt x="5" y="18"/>
                    <a:pt x="5" y="18"/>
                  </a:cubicBezTo>
                  <a:cubicBezTo>
                    <a:pt x="2" y="18"/>
                    <a:pt x="0" y="15"/>
                    <a:pt x="0" y="12"/>
                  </a:cubicBezTo>
                  <a:cubicBezTo>
                    <a:pt x="0" y="5"/>
                    <a:pt x="0" y="5"/>
                    <a:pt x="0" y="5"/>
                  </a:cubicBezTo>
                  <a:cubicBezTo>
                    <a:pt x="0" y="2"/>
                    <a:pt x="2" y="0"/>
                    <a:pt x="5" y="0"/>
                  </a:cubicBezTo>
                  <a:cubicBezTo>
                    <a:pt x="75" y="0"/>
                    <a:pt x="75" y="0"/>
                    <a:pt x="75" y="0"/>
                  </a:cubicBezTo>
                  <a:cubicBezTo>
                    <a:pt x="78" y="0"/>
                    <a:pt x="80" y="2"/>
                    <a:pt x="80" y="5"/>
                  </a:cubicBezTo>
                  <a:lnTo>
                    <a:pt x="80" y="12"/>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2" name="Freeform 212"/>
            <p:cNvSpPr>
              <a:spLocks/>
            </p:cNvSpPr>
            <p:nvPr/>
          </p:nvSpPr>
          <p:spPr bwMode="auto">
            <a:xfrm>
              <a:off x="1033126" y="5753797"/>
              <a:ext cx="194497" cy="43762"/>
            </a:xfrm>
            <a:custGeom>
              <a:avLst/>
              <a:gdLst/>
              <a:ahLst/>
              <a:cxnLst>
                <a:cxn ang="0">
                  <a:pos x="80" y="13"/>
                </a:cxn>
                <a:cxn ang="0">
                  <a:pos x="75" y="18"/>
                </a:cxn>
                <a:cxn ang="0">
                  <a:pos x="5" y="18"/>
                </a:cxn>
                <a:cxn ang="0">
                  <a:pos x="0" y="13"/>
                </a:cxn>
                <a:cxn ang="0">
                  <a:pos x="0" y="6"/>
                </a:cxn>
                <a:cxn ang="0">
                  <a:pos x="5" y="0"/>
                </a:cxn>
                <a:cxn ang="0">
                  <a:pos x="75" y="0"/>
                </a:cxn>
                <a:cxn ang="0">
                  <a:pos x="80" y="6"/>
                </a:cxn>
                <a:cxn ang="0">
                  <a:pos x="80" y="13"/>
                </a:cxn>
              </a:cxnLst>
              <a:rect l="0" t="0" r="r" b="b"/>
              <a:pathLst>
                <a:path w="80" h="18">
                  <a:moveTo>
                    <a:pt x="80" y="13"/>
                  </a:moveTo>
                  <a:cubicBezTo>
                    <a:pt x="80" y="16"/>
                    <a:pt x="78" y="18"/>
                    <a:pt x="75" y="18"/>
                  </a:cubicBezTo>
                  <a:cubicBezTo>
                    <a:pt x="5" y="18"/>
                    <a:pt x="5" y="18"/>
                    <a:pt x="5" y="18"/>
                  </a:cubicBezTo>
                  <a:cubicBezTo>
                    <a:pt x="2" y="18"/>
                    <a:pt x="0" y="16"/>
                    <a:pt x="0" y="13"/>
                  </a:cubicBezTo>
                  <a:cubicBezTo>
                    <a:pt x="0" y="6"/>
                    <a:pt x="0" y="6"/>
                    <a:pt x="0" y="6"/>
                  </a:cubicBezTo>
                  <a:cubicBezTo>
                    <a:pt x="0" y="3"/>
                    <a:pt x="2" y="0"/>
                    <a:pt x="5" y="0"/>
                  </a:cubicBezTo>
                  <a:cubicBezTo>
                    <a:pt x="75" y="0"/>
                    <a:pt x="75" y="0"/>
                    <a:pt x="75" y="0"/>
                  </a:cubicBezTo>
                  <a:cubicBezTo>
                    <a:pt x="78" y="0"/>
                    <a:pt x="80" y="3"/>
                    <a:pt x="80" y="6"/>
                  </a:cubicBezTo>
                  <a:lnTo>
                    <a:pt x="80" y="13"/>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3" name="Freeform 213"/>
            <p:cNvSpPr>
              <a:spLocks noEditPoints="1"/>
            </p:cNvSpPr>
            <p:nvPr/>
          </p:nvSpPr>
          <p:spPr bwMode="auto">
            <a:xfrm>
              <a:off x="1492624" y="5474208"/>
              <a:ext cx="143441" cy="269864"/>
            </a:xfrm>
            <a:custGeom>
              <a:avLst/>
              <a:gdLst/>
              <a:ahLst/>
              <a:cxnLst>
                <a:cxn ang="0">
                  <a:pos x="0" y="0"/>
                </a:cxn>
                <a:cxn ang="0">
                  <a:pos x="0" y="111"/>
                </a:cxn>
                <a:cxn ang="0">
                  <a:pos x="59" y="111"/>
                </a:cxn>
                <a:cxn ang="0">
                  <a:pos x="59" y="0"/>
                </a:cxn>
                <a:cxn ang="0">
                  <a:pos x="0" y="0"/>
                </a:cxn>
                <a:cxn ang="0">
                  <a:pos x="17" y="100"/>
                </a:cxn>
                <a:cxn ang="0">
                  <a:pos x="15" y="103"/>
                </a:cxn>
                <a:cxn ang="0">
                  <a:pos x="9" y="103"/>
                </a:cxn>
                <a:cxn ang="0">
                  <a:pos x="7" y="100"/>
                </a:cxn>
                <a:cxn ang="0">
                  <a:pos x="7" y="11"/>
                </a:cxn>
                <a:cxn ang="0">
                  <a:pos x="9" y="8"/>
                </a:cxn>
                <a:cxn ang="0">
                  <a:pos x="15" y="8"/>
                </a:cxn>
                <a:cxn ang="0">
                  <a:pos x="17" y="11"/>
                </a:cxn>
                <a:cxn ang="0">
                  <a:pos x="17" y="100"/>
                </a:cxn>
                <a:cxn ang="0">
                  <a:pos x="35" y="100"/>
                </a:cxn>
                <a:cxn ang="0">
                  <a:pos x="32" y="103"/>
                </a:cxn>
                <a:cxn ang="0">
                  <a:pos x="27" y="103"/>
                </a:cxn>
                <a:cxn ang="0">
                  <a:pos x="24" y="100"/>
                </a:cxn>
                <a:cxn ang="0">
                  <a:pos x="24" y="11"/>
                </a:cxn>
                <a:cxn ang="0">
                  <a:pos x="27" y="8"/>
                </a:cxn>
                <a:cxn ang="0">
                  <a:pos x="32" y="8"/>
                </a:cxn>
                <a:cxn ang="0">
                  <a:pos x="35" y="11"/>
                </a:cxn>
                <a:cxn ang="0">
                  <a:pos x="35" y="100"/>
                </a:cxn>
                <a:cxn ang="0">
                  <a:pos x="52" y="100"/>
                </a:cxn>
                <a:cxn ang="0">
                  <a:pos x="50" y="103"/>
                </a:cxn>
                <a:cxn ang="0">
                  <a:pos x="44" y="103"/>
                </a:cxn>
                <a:cxn ang="0">
                  <a:pos x="41" y="100"/>
                </a:cxn>
                <a:cxn ang="0">
                  <a:pos x="41" y="11"/>
                </a:cxn>
                <a:cxn ang="0">
                  <a:pos x="44" y="8"/>
                </a:cxn>
                <a:cxn ang="0">
                  <a:pos x="50" y="8"/>
                </a:cxn>
                <a:cxn ang="0">
                  <a:pos x="52" y="11"/>
                </a:cxn>
                <a:cxn ang="0">
                  <a:pos x="52" y="100"/>
                </a:cxn>
              </a:cxnLst>
              <a:rect l="0" t="0" r="r" b="b"/>
              <a:pathLst>
                <a:path w="59" h="111">
                  <a:moveTo>
                    <a:pt x="0" y="0"/>
                  </a:moveTo>
                  <a:cubicBezTo>
                    <a:pt x="0" y="111"/>
                    <a:pt x="0" y="111"/>
                    <a:pt x="0" y="111"/>
                  </a:cubicBezTo>
                  <a:cubicBezTo>
                    <a:pt x="59" y="111"/>
                    <a:pt x="59" y="111"/>
                    <a:pt x="59" y="111"/>
                  </a:cubicBezTo>
                  <a:cubicBezTo>
                    <a:pt x="59" y="0"/>
                    <a:pt x="59" y="0"/>
                    <a:pt x="59" y="0"/>
                  </a:cubicBezTo>
                  <a:lnTo>
                    <a:pt x="0" y="0"/>
                  </a:lnTo>
                  <a:close/>
                  <a:moveTo>
                    <a:pt x="17" y="100"/>
                  </a:moveTo>
                  <a:cubicBezTo>
                    <a:pt x="17" y="102"/>
                    <a:pt x="16" y="103"/>
                    <a:pt x="15" y="103"/>
                  </a:cubicBezTo>
                  <a:cubicBezTo>
                    <a:pt x="9" y="103"/>
                    <a:pt x="9" y="103"/>
                    <a:pt x="9" y="103"/>
                  </a:cubicBezTo>
                  <a:cubicBezTo>
                    <a:pt x="8" y="103"/>
                    <a:pt x="7" y="102"/>
                    <a:pt x="7" y="100"/>
                  </a:cubicBezTo>
                  <a:cubicBezTo>
                    <a:pt x="7" y="11"/>
                    <a:pt x="7" y="11"/>
                    <a:pt x="7" y="11"/>
                  </a:cubicBezTo>
                  <a:cubicBezTo>
                    <a:pt x="7" y="9"/>
                    <a:pt x="8" y="8"/>
                    <a:pt x="9" y="8"/>
                  </a:cubicBezTo>
                  <a:cubicBezTo>
                    <a:pt x="15" y="8"/>
                    <a:pt x="15" y="8"/>
                    <a:pt x="15" y="8"/>
                  </a:cubicBezTo>
                  <a:cubicBezTo>
                    <a:pt x="16" y="8"/>
                    <a:pt x="17" y="9"/>
                    <a:pt x="17" y="11"/>
                  </a:cubicBezTo>
                  <a:lnTo>
                    <a:pt x="17" y="100"/>
                  </a:lnTo>
                  <a:close/>
                  <a:moveTo>
                    <a:pt x="35" y="100"/>
                  </a:moveTo>
                  <a:cubicBezTo>
                    <a:pt x="35" y="102"/>
                    <a:pt x="34" y="103"/>
                    <a:pt x="32" y="103"/>
                  </a:cubicBezTo>
                  <a:cubicBezTo>
                    <a:pt x="27" y="103"/>
                    <a:pt x="27" y="103"/>
                    <a:pt x="27" y="103"/>
                  </a:cubicBezTo>
                  <a:cubicBezTo>
                    <a:pt x="25" y="103"/>
                    <a:pt x="24" y="102"/>
                    <a:pt x="24" y="100"/>
                  </a:cubicBezTo>
                  <a:cubicBezTo>
                    <a:pt x="24" y="11"/>
                    <a:pt x="24" y="11"/>
                    <a:pt x="24" y="11"/>
                  </a:cubicBezTo>
                  <a:cubicBezTo>
                    <a:pt x="24" y="9"/>
                    <a:pt x="25" y="8"/>
                    <a:pt x="27" y="8"/>
                  </a:cubicBezTo>
                  <a:cubicBezTo>
                    <a:pt x="32" y="8"/>
                    <a:pt x="32" y="8"/>
                    <a:pt x="32" y="8"/>
                  </a:cubicBezTo>
                  <a:cubicBezTo>
                    <a:pt x="34" y="8"/>
                    <a:pt x="35" y="9"/>
                    <a:pt x="35" y="11"/>
                  </a:cubicBezTo>
                  <a:lnTo>
                    <a:pt x="35" y="100"/>
                  </a:lnTo>
                  <a:close/>
                  <a:moveTo>
                    <a:pt x="52" y="100"/>
                  </a:moveTo>
                  <a:cubicBezTo>
                    <a:pt x="52" y="102"/>
                    <a:pt x="51" y="103"/>
                    <a:pt x="50" y="103"/>
                  </a:cubicBezTo>
                  <a:cubicBezTo>
                    <a:pt x="44" y="103"/>
                    <a:pt x="44" y="103"/>
                    <a:pt x="44" y="103"/>
                  </a:cubicBezTo>
                  <a:cubicBezTo>
                    <a:pt x="43" y="103"/>
                    <a:pt x="41" y="102"/>
                    <a:pt x="41" y="100"/>
                  </a:cubicBezTo>
                  <a:cubicBezTo>
                    <a:pt x="41" y="11"/>
                    <a:pt x="41" y="11"/>
                    <a:pt x="41" y="11"/>
                  </a:cubicBezTo>
                  <a:cubicBezTo>
                    <a:pt x="41" y="9"/>
                    <a:pt x="43" y="8"/>
                    <a:pt x="44" y="8"/>
                  </a:cubicBezTo>
                  <a:cubicBezTo>
                    <a:pt x="50" y="8"/>
                    <a:pt x="50" y="8"/>
                    <a:pt x="50" y="8"/>
                  </a:cubicBezTo>
                  <a:cubicBezTo>
                    <a:pt x="51" y="8"/>
                    <a:pt x="52" y="9"/>
                    <a:pt x="52" y="11"/>
                  </a:cubicBezTo>
                  <a:lnTo>
                    <a:pt x="52" y="10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4" name="Freeform 214"/>
            <p:cNvSpPr>
              <a:spLocks/>
            </p:cNvSpPr>
            <p:nvPr/>
          </p:nvSpPr>
          <p:spPr bwMode="auto">
            <a:xfrm>
              <a:off x="1465881" y="5420721"/>
              <a:ext cx="196928" cy="43762"/>
            </a:xfrm>
            <a:custGeom>
              <a:avLst/>
              <a:gdLst/>
              <a:ahLst/>
              <a:cxnLst>
                <a:cxn ang="0">
                  <a:pos x="81" y="12"/>
                </a:cxn>
                <a:cxn ang="0">
                  <a:pos x="75" y="18"/>
                </a:cxn>
                <a:cxn ang="0">
                  <a:pos x="6" y="18"/>
                </a:cxn>
                <a:cxn ang="0">
                  <a:pos x="0" y="12"/>
                </a:cxn>
                <a:cxn ang="0">
                  <a:pos x="0" y="5"/>
                </a:cxn>
                <a:cxn ang="0">
                  <a:pos x="6" y="0"/>
                </a:cxn>
                <a:cxn ang="0">
                  <a:pos x="75" y="0"/>
                </a:cxn>
                <a:cxn ang="0">
                  <a:pos x="81" y="5"/>
                </a:cxn>
                <a:cxn ang="0">
                  <a:pos x="81" y="12"/>
                </a:cxn>
              </a:cxnLst>
              <a:rect l="0" t="0" r="r" b="b"/>
              <a:pathLst>
                <a:path w="81" h="18">
                  <a:moveTo>
                    <a:pt x="81" y="12"/>
                  </a:moveTo>
                  <a:cubicBezTo>
                    <a:pt x="81" y="15"/>
                    <a:pt x="78" y="18"/>
                    <a:pt x="75" y="18"/>
                  </a:cubicBezTo>
                  <a:cubicBezTo>
                    <a:pt x="6" y="18"/>
                    <a:pt x="6" y="18"/>
                    <a:pt x="6" y="18"/>
                  </a:cubicBezTo>
                  <a:cubicBezTo>
                    <a:pt x="3" y="18"/>
                    <a:pt x="0" y="15"/>
                    <a:pt x="0" y="12"/>
                  </a:cubicBezTo>
                  <a:cubicBezTo>
                    <a:pt x="0" y="5"/>
                    <a:pt x="0" y="5"/>
                    <a:pt x="0" y="5"/>
                  </a:cubicBezTo>
                  <a:cubicBezTo>
                    <a:pt x="0" y="2"/>
                    <a:pt x="3" y="0"/>
                    <a:pt x="6" y="0"/>
                  </a:cubicBezTo>
                  <a:cubicBezTo>
                    <a:pt x="75" y="0"/>
                    <a:pt x="75" y="0"/>
                    <a:pt x="75" y="0"/>
                  </a:cubicBezTo>
                  <a:cubicBezTo>
                    <a:pt x="78" y="0"/>
                    <a:pt x="81" y="2"/>
                    <a:pt x="81" y="5"/>
                  </a:cubicBezTo>
                  <a:lnTo>
                    <a:pt x="81" y="12"/>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5" name="Freeform 215"/>
            <p:cNvSpPr>
              <a:spLocks/>
            </p:cNvSpPr>
            <p:nvPr/>
          </p:nvSpPr>
          <p:spPr bwMode="auto">
            <a:xfrm>
              <a:off x="1465881" y="5753797"/>
              <a:ext cx="196928" cy="43762"/>
            </a:xfrm>
            <a:custGeom>
              <a:avLst/>
              <a:gdLst/>
              <a:ahLst/>
              <a:cxnLst>
                <a:cxn ang="0">
                  <a:pos x="81" y="13"/>
                </a:cxn>
                <a:cxn ang="0">
                  <a:pos x="75" y="18"/>
                </a:cxn>
                <a:cxn ang="0">
                  <a:pos x="6" y="18"/>
                </a:cxn>
                <a:cxn ang="0">
                  <a:pos x="0" y="13"/>
                </a:cxn>
                <a:cxn ang="0">
                  <a:pos x="0" y="6"/>
                </a:cxn>
                <a:cxn ang="0">
                  <a:pos x="6" y="0"/>
                </a:cxn>
                <a:cxn ang="0">
                  <a:pos x="75" y="0"/>
                </a:cxn>
                <a:cxn ang="0">
                  <a:pos x="81" y="6"/>
                </a:cxn>
                <a:cxn ang="0">
                  <a:pos x="81" y="13"/>
                </a:cxn>
              </a:cxnLst>
              <a:rect l="0" t="0" r="r" b="b"/>
              <a:pathLst>
                <a:path w="81" h="18">
                  <a:moveTo>
                    <a:pt x="81" y="13"/>
                  </a:moveTo>
                  <a:cubicBezTo>
                    <a:pt x="81" y="16"/>
                    <a:pt x="78" y="18"/>
                    <a:pt x="75" y="18"/>
                  </a:cubicBezTo>
                  <a:cubicBezTo>
                    <a:pt x="6" y="18"/>
                    <a:pt x="6" y="18"/>
                    <a:pt x="6" y="18"/>
                  </a:cubicBezTo>
                  <a:cubicBezTo>
                    <a:pt x="3" y="18"/>
                    <a:pt x="0" y="16"/>
                    <a:pt x="0" y="13"/>
                  </a:cubicBezTo>
                  <a:cubicBezTo>
                    <a:pt x="0" y="6"/>
                    <a:pt x="0" y="6"/>
                    <a:pt x="0" y="6"/>
                  </a:cubicBezTo>
                  <a:cubicBezTo>
                    <a:pt x="0" y="3"/>
                    <a:pt x="3" y="0"/>
                    <a:pt x="6" y="0"/>
                  </a:cubicBezTo>
                  <a:cubicBezTo>
                    <a:pt x="75" y="0"/>
                    <a:pt x="75" y="0"/>
                    <a:pt x="75" y="0"/>
                  </a:cubicBezTo>
                  <a:cubicBezTo>
                    <a:pt x="78" y="0"/>
                    <a:pt x="81" y="3"/>
                    <a:pt x="81" y="6"/>
                  </a:cubicBezTo>
                  <a:lnTo>
                    <a:pt x="81" y="13"/>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6" name="Oval 217"/>
            <p:cNvSpPr>
              <a:spLocks noChangeArrowheads="1"/>
            </p:cNvSpPr>
            <p:nvPr/>
          </p:nvSpPr>
          <p:spPr bwMode="auto">
            <a:xfrm>
              <a:off x="1264091" y="5209206"/>
              <a:ext cx="162891" cy="162891"/>
            </a:xfrm>
            <a:prstGeom prst="ellipse">
              <a:avLst/>
            </a:pr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57" name="Freeform 216"/>
          <p:cNvSpPr>
            <a:spLocks noEditPoints="1"/>
          </p:cNvSpPr>
          <p:nvPr/>
        </p:nvSpPr>
        <p:spPr bwMode="auto">
          <a:xfrm>
            <a:off x="2357759" y="5102772"/>
            <a:ext cx="488038" cy="178910"/>
          </a:xfrm>
          <a:custGeom>
            <a:avLst/>
            <a:gdLst/>
            <a:ahLst/>
            <a:cxnLst>
              <a:cxn ang="0">
                <a:pos x="299" y="92"/>
              </a:cxn>
              <a:cxn ang="0">
                <a:pos x="158" y="2"/>
              </a:cxn>
              <a:cxn ang="0">
                <a:pos x="147" y="2"/>
              </a:cxn>
              <a:cxn ang="0">
                <a:pos x="5" y="93"/>
              </a:cxn>
              <a:cxn ang="0">
                <a:pos x="1" y="103"/>
              </a:cxn>
              <a:cxn ang="0">
                <a:pos x="11" y="110"/>
              </a:cxn>
              <a:cxn ang="0">
                <a:pos x="295" y="110"/>
              </a:cxn>
              <a:cxn ang="0">
                <a:pos x="295" y="110"/>
              </a:cxn>
              <a:cxn ang="0">
                <a:pos x="304" y="101"/>
              </a:cxn>
              <a:cxn ang="0">
                <a:pos x="299" y="92"/>
              </a:cxn>
              <a:cxn ang="0">
                <a:pos x="153" y="103"/>
              </a:cxn>
              <a:cxn ang="0">
                <a:pos x="111" y="62"/>
              </a:cxn>
              <a:cxn ang="0">
                <a:pos x="153" y="21"/>
              </a:cxn>
              <a:cxn ang="0">
                <a:pos x="194" y="62"/>
              </a:cxn>
              <a:cxn ang="0">
                <a:pos x="153" y="103"/>
              </a:cxn>
            </a:cxnLst>
            <a:rect l="0" t="0" r="r" b="b"/>
            <a:pathLst>
              <a:path w="304" h="110">
                <a:moveTo>
                  <a:pt x="299" y="92"/>
                </a:moveTo>
                <a:cubicBezTo>
                  <a:pt x="158" y="2"/>
                  <a:pt x="158" y="2"/>
                  <a:pt x="158" y="2"/>
                </a:cubicBezTo>
                <a:cubicBezTo>
                  <a:pt x="155" y="0"/>
                  <a:pt x="151" y="0"/>
                  <a:pt x="147" y="2"/>
                </a:cubicBezTo>
                <a:cubicBezTo>
                  <a:pt x="5" y="93"/>
                  <a:pt x="5" y="93"/>
                  <a:pt x="5" y="93"/>
                </a:cubicBezTo>
                <a:cubicBezTo>
                  <a:pt x="2" y="95"/>
                  <a:pt x="0" y="99"/>
                  <a:pt x="1" y="103"/>
                </a:cubicBezTo>
                <a:cubicBezTo>
                  <a:pt x="3" y="107"/>
                  <a:pt x="6" y="110"/>
                  <a:pt x="11" y="110"/>
                </a:cubicBezTo>
                <a:cubicBezTo>
                  <a:pt x="295" y="110"/>
                  <a:pt x="295" y="110"/>
                  <a:pt x="295" y="110"/>
                </a:cubicBezTo>
                <a:cubicBezTo>
                  <a:pt x="295" y="110"/>
                  <a:pt x="295" y="110"/>
                  <a:pt x="295" y="110"/>
                </a:cubicBezTo>
                <a:cubicBezTo>
                  <a:pt x="300" y="110"/>
                  <a:pt x="304" y="106"/>
                  <a:pt x="304" y="101"/>
                </a:cubicBezTo>
                <a:cubicBezTo>
                  <a:pt x="304" y="97"/>
                  <a:pt x="302" y="94"/>
                  <a:pt x="299" y="92"/>
                </a:cubicBezTo>
                <a:close/>
                <a:moveTo>
                  <a:pt x="153" y="103"/>
                </a:moveTo>
                <a:cubicBezTo>
                  <a:pt x="130" y="103"/>
                  <a:pt x="111" y="84"/>
                  <a:pt x="111" y="62"/>
                </a:cubicBezTo>
                <a:cubicBezTo>
                  <a:pt x="111" y="39"/>
                  <a:pt x="130" y="21"/>
                  <a:pt x="153" y="21"/>
                </a:cubicBezTo>
                <a:cubicBezTo>
                  <a:pt x="175" y="21"/>
                  <a:pt x="194" y="39"/>
                  <a:pt x="194" y="62"/>
                </a:cubicBezTo>
                <a:cubicBezTo>
                  <a:pt x="194" y="84"/>
                  <a:pt x="175" y="103"/>
                  <a:pt x="153" y="103"/>
                </a:cubicBez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158" name="Group 407"/>
          <p:cNvGrpSpPr/>
          <p:nvPr/>
        </p:nvGrpSpPr>
        <p:grpSpPr>
          <a:xfrm>
            <a:off x="2357757" y="5170845"/>
            <a:ext cx="489643" cy="466793"/>
            <a:chOff x="974777" y="5209206"/>
            <a:chExt cx="741518" cy="697757"/>
          </a:xfrm>
        </p:grpSpPr>
        <p:sp>
          <p:nvSpPr>
            <p:cNvPr id="159" name="Freeform 208"/>
            <p:cNvSpPr>
              <a:spLocks/>
            </p:cNvSpPr>
            <p:nvPr/>
          </p:nvSpPr>
          <p:spPr bwMode="auto">
            <a:xfrm>
              <a:off x="974777" y="5858339"/>
              <a:ext cx="741518" cy="48624"/>
            </a:xfrm>
            <a:custGeom>
              <a:avLst/>
              <a:gdLst/>
              <a:ahLst/>
              <a:cxnLst>
                <a:cxn ang="0">
                  <a:pos x="305" y="20"/>
                </a:cxn>
                <a:cxn ang="0">
                  <a:pos x="305" y="5"/>
                </a:cxn>
                <a:cxn ang="0">
                  <a:pos x="300" y="0"/>
                </a:cxn>
                <a:cxn ang="0">
                  <a:pos x="5" y="0"/>
                </a:cxn>
                <a:cxn ang="0">
                  <a:pos x="0" y="5"/>
                </a:cxn>
                <a:cxn ang="0">
                  <a:pos x="0" y="20"/>
                </a:cxn>
                <a:cxn ang="0">
                  <a:pos x="305" y="20"/>
                </a:cxn>
              </a:cxnLst>
              <a:rect l="0" t="0" r="r" b="b"/>
              <a:pathLst>
                <a:path w="305" h="20">
                  <a:moveTo>
                    <a:pt x="305" y="20"/>
                  </a:moveTo>
                  <a:cubicBezTo>
                    <a:pt x="305" y="5"/>
                    <a:pt x="305" y="5"/>
                    <a:pt x="305" y="5"/>
                  </a:cubicBezTo>
                  <a:cubicBezTo>
                    <a:pt x="305" y="2"/>
                    <a:pt x="303" y="0"/>
                    <a:pt x="300" y="0"/>
                  </a:cubicBezTo>
                  <a:cubicBezTo>
                    <a:pt x="5" y="0"/>
                    <a:pt x="5" y="0"/>
                    <a:pt x="5" y="0"/>
                  </a:cubicBezTo>
                  <a:cubicBezTo>
                    <a:pt x="2" y="0"/>
                    <a:pt x="0" y="2"/>
                    <a:pt x="0" y="5"/>
                  </a:cubicBezTo>
                  <a:cubicBezTo>
                    <a:pt x="0" y="20"/>
                    <a:pt x="0" y="20"/>
                    <a:pt x="0" y="20"/>
                  </a:cubicBezTo>
                  <a:lnTo>
                    <a:pt x="305" y="2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0" name="Freeform 209"/>
            <p:cNvSpPr>
              <a:spLocks/>
            </p:cNvSpPr>
            <p:nvPr/>
          </p:nvSpPr>
          <p:spPr bwMode="auto">
            <a:xfrm>
              <a:off x="1006383" y="5809715"/>
              <a:ext cx="678307" cy="38899"/>
            </a:xfrm>
            <a:custGeom>
              <a:avLst/>
              <a:gdLst/>
              <a:ahLst/>
              <a:cxnLst>
                <a:cxn ang="0">
                  <a:pos x="279" y="16"/>
                </a:cxn>
                <a:cxn ang="0">
                  <a:pos x="279" y="3"/>
                </a:cxn>
                <a:cxn ang="0">
                  <a:pos x="275" y="0"/>
                </a:cxn>
                <a:cxn ang="0">
                  <a:pos x="4" y="0"/>
                </a:cxn>
                <a:cxn ang="0">
                  <a:pos x="0" y="3"/>
                </a:cxn>
                <a:cxn ang="0">
                  <a:pos x="0" y="16"/>
                </a:cxn>
                <a:cxn ang="0">
                  <a:pos x="279" y="16"/>
                </a:cxn>
              </a:cxnLst>
              <a:rect l="0" t="0" r="r" b="b"/>
              <a:pathLst>
                <a:path w="279" h="16">
                  <a:moveTo>
                    <a:pt x="279" y="16"/>
                  </a:moveTo>
                  <a:cubicBezTo>
                    <a:pt x="279" y="3"/>
                    <a:pt x="279" y="3"/>
                    <a:pt x="279" y="3"/>
                  </a:cubicBezTo>
                  <a:cubicBezTo>
                    <a:pt x="279" y="1"/>
                    <a:pt x="277" y="0"/>
                    <a:pt x="275" y="0"/>
                  </a:cubicBezTo>
                  <a:cubicBezTo>
                    <a:pt x="4" y="0"/>
                    <a:pt x="4" y="0"/>
                    <a:pt x="4" y="0"/>
                  </a:cubicBezTo>
                  <a:cubicBezTo>
                    <a:pt x="2" y="0"/>
                    <a:pt x="0" y="1"/>
                    <a:pt x="0" y="3"/>
                  </a:cubicBezTo>
                  <a:cubicBezTo>
                    <a:pt x="0" y="16"/>
                    <a:pt x="0" y="16"/>
                    <a:pt x="0" y="16"/>
                  </a:cubicBezTo>
                  <a:lnTo>
                    <a:pt x="279" y="16"/>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1" name="Freeform 210"/>
            <p:cNvSpPr>
              <a:spLocks noEditPoints="1"/>
            </p:cNvSpPr>
            <p:nvPr/>
          </p:nvSpPr>
          <p:spPr bwMode="auto">
            <a:xfrm>
              <a:off x="1057438" y="5474208"/>
              <a:ext cx="145872" cy="269864"/>
            </a:xfrm>
            <a:custGeom>
              <a:avLst/>
              <a:gdLst/>
              <a:ahLst/>
              <a:cxnLst>
                <a:cxn ang="0">
                  <a:pos x="0" y="0"/>
                </a:cxn>
                <a:cxn ang="0">
                  <a:pos x="0" y="111"/>
                </a:cxn>
                <a:cxn ang="0">
                  <a:pos x="60" y="111"/>
                </a:cxn>
                <a:cxn ang="0">
                  <a:pos x="60" y="0"/>
                </a:cxn>
                <a:cxn ang="0">
                  <a:pos x="0" y="0"/>
                </a:cxn>
                <a:cxn ang="0">
                  <a:pos x="18" y="100"/>
                </a:cxn>
                <a:cxn ang="0">
                  <a:pos x="15" y="103"/>
                </a:cxn>
                <a:cxn ang="0">
                  <a:pos x="10" y="103"/>
                </a:cxn>
                <a:cxn ang="0">
                  <a:pos x="7" y="100"/>
                </a:cxn>
                <a:cxn ang="0">
                  <a:pos x="7" y="11"/>
                </a:cxn>
                <a:cxn ang="0">
                  <a:pos x="10" y="8"/>
                </a:cxn>
                <a:cxn ang="0">
                  <a:pos x="15" y="8"/>
                </a:cxn>
                <a:cxn ang="0">
                  <a:pos x="18" y="11"/>
                </a:cxn>
                <a:cxn ang="0">
                  <a:pos x="18" y="100"/>
                </a:cxn>
                <a:cxn ang="0">
                  <a:pos x="36" y="100"/>
                </a:cxn>
                <a:cxn ang="0">
                  <a:pos x="33" y="103"/>
                </a:cxn>
                <a:cxn ang="0">
                  <a:pos x="27" y="103"/>
                </a:cxn>
                <a:cxn ang="0">
                  <a:pos x="25" y="100"/>
                </a:cxn>
                <a:cxn ang="0">
                  <a:pos x="25" y="11"/>
                </a:cxn>
                <a:cxn ang="0">
                  <a:pos x="27" y="8"/>
                </a:cxn>
                <a:cxn ang="0">
                  <a:pos x="33" y="8"/>
                </a:cxn>
                <a:cxn ang="0">
                  <a:pos x="36" y="11"/>
                </a:cxn>
                <a:cxn ang="0">
                  <a:pos x="36" y="100"/>
                </a:cxn>
                <a:cxn ang="0">
                  <a:pos x="53" y="100"/>
                </a:cxn>
                <a:cxn ang="0">
                  <a:pos x="50" y="103"/>
                </a:cxn>
                <a:cxn ang="0">
                  <a:pos x="45" y="103"/>
                </a:cxn>
                <a:cxn ang="0">
                  <a:pos x="42" y="100"/>
                </a:cxn>
                <a:cxn ang="0">
                  <a:pos x="42" y="11"/>
                </a:cxn>
                <a:cxn ang="0">
                  <a:pos x="45" y="8"/>
                </a:cxn>
                <a:cxn ang="0">
                  <a:pos x="50" y="8"/>
                </a:cxn>
                <a:cxn ang="0">
                  <a:pos x="53" y="11"/>
                </a:cxn>
                <a:cxn ang="0">
                  <a:pos x="53" y="100"/>
                </a:cxn>
              </a:cxnLst>
              <a:rect l="0" t="0" r="r" b="b"/>
              <a:pathLst>
                <a:path w="60" h="111">
                  <a:moveTo>
                    <a:pt x="0" y="0"/>
                  </a:moveTo>
                  <a:cubicBezTo>
                    <a:pt x="0" y="111"/>
                    <a:pt x="0" y="111"/>
                    <a:pt x="0" y="111"/>
                  </a:cubicBezTo>
                  <a:cubicBezTo>
                    <a:pt x="60" y="111"/>
                    <a:pt x="60" y="111"/>
                    <a:pt x="60" y="111"/>
                  </a:cubicBezTo>
                  <a:cubicBezTo>
                    <a:pt x="60" y="0"/>
                    <a:pt x="60" y="0"/>
                    <a:pt x="60" y="0"/>
                  </a:cubicBezTo>
                  <a:lnTo>
                    <a:pt x="0" y="0"/>
                  </a:lnTo>
                  <a:close/>
                  <a:moveTo>
                    <a:pt x="18" y="100"/>
                  </a:moveTo>
                  <a:cubicBezTo>
                    <a:pt x="18" y="102"/>
                    <a:pt x="17" y="103"/>
                    <a:pt x="15" y="103"/>
                  </a:cubicBezTo>
                  <a:cubicBezTo>
                    <a:pt x="10" y="103"/>
                    <a:pt x="10" y="103"/>
                    <a:pt x="10" y="103"/>
                  </a:cubicBezTo>
                  <a:cubicBezTo>
                    <a:pt x="8" y="103"/>
                    <a:pt x="7" y="102"/>
                    <a:pt x="7" y="100"/>
                  </a:cubicBezTo>
                  <a:cubicBezTo>
                    <a:pt x="7" y="11"/>
                    <a:pt x="7" y="11"/>
                    <a:pt x="7" y="11"/>
                  </a:cubicBezTo>
                  <a:cubicBezTo>
                    <a:pt x="7" y="9"/>
                    <a:pt x="8" y="8"/>
                    <a:pt x="10" y="8"/>
                  </a:cubicBezTo>
                  <a:cubicBezTo>
                    <a:pt x="15" y="8"/>
                    <a:pt x="15" y="8"/>
                    <a:pt x="15" y="8"/>
                  </a:cubicBezTo>
                  <a:cubicBezTo>
                    <a:pt x="17" y="8"/>
                    <a:pt x="18" y="9"/>
                    <a:pt x="18" y="11"/>
                  </a:cubicBezTo>
                  <a:lnTo>
                    <a:pt x="18" y="100"/>
                  </a:lnTo>
                  <a:close/>
                  <a:moveTo>
                    <a:pt x="36" y="100"/>
                  </a:moveTo>
                  <a:cubicBezTo>
                    <a:pt x="36" y="102"/>
                    <a:pt x="34" y="103"/>
                    <a:pt x="33" y="103"/>
                  </a:cubicBezTo>
                  <a:cubicBezTo>
                    <a:pt x="27" y="103"/>
                    <a:pt x="27" y="103"/>
                    <a:pt x="27" y="103"/>
                  </a:cubicBezTo>
                  <a:cubicBezTo>
                    <a:pt x="26" y="103"/>
                    <a:pt x="25" y="102"/>
                    <a:pt x="25" y="100"/>
                  </a:cubicBezTo>
                  <a:cubicBezTo>
                    <a:pt x="25" y="11"/>
                    <a:pt x="25" y="11"/>
                    <a:pt x="25" y="11"/>
                  </a:cubicBezTo>
                  <a:cubicBezTo>
                    <a:pt x="25" y="9"/>
                    <a:pt x="26" y="8"/>
                    <a:pt x="27" y="8"/>
                  </a:cubicBezTo>
                  <a:cubicBezTo>
                    <a:pt x="33" y="8"/>
                    <a:pt x="33" y="8"/>
                    <a:pt x="33" y="8"/>
                  </a:cubicBezTo>
                  <a:cubicBezTo>
                    <a:pt x="34" y="8"/>
                    <a:pt x="36" y="9"/>
                    <a:pt x="36" y="11"/>
                  </a:cubicBezTo>
                  <a:lnTo>
                    <a:pt x="36" y="100"/>
                  </a:lnTo>
                  <a:close/>
                  <a:moveTo>
                    <a:pt x="53" y="100"/>
                  </a:moveTo>
                  <a:cubicBezTo>
                    <a:pt x="53" y="102"/>
                    <a:pt x="52" y="103"/>
                    <a:pt x="50" y="103"/>
                  </a:cubicBezTo>
                  <a:cubicBezTo>
                    <a:pt x="45" y="103"/>
                    <a:pt x="45" y="103"/>
                    <a:pt x="45" y="103"/>
                  </a:cubicBezTo>
                  <a:cubicBezTo>
                    <a:pt x="43" y="103"/>
                    <a:pt x="42" y="102"/>
                    <a:pt x="42" y="100"/>
                  </a:cubicBezTo>
                  <a:cubicBezTo>
                    <a:pt x="42" y="11"/>
                    <a:pt x="42" y="11"/>
                    <a:pt x="42" y="11"/>
                  </a:cubicBezTo>
                  <a:cubicBezTo>
                    <a:pt x="42" y="9"/>
                    <a:pt x="43" y="8"/>
                    <a:pt x="45" y="8"/>
                  </a:cubicBezTo>
                  <a:cubicBezTo>
                    <a:pt x="50" y="8"/>
                    <a:pt x="50" y="8"/>
                    <a:pt x="50" y="8"/>
                  </a:cubicBezTo>
                  <a:cubicBezTo>
                    <a:pt x="52" y="8"/>
                    <a:pt x="53" y="9"/>
                    <a:pt x="53" y="11"/>
                  </a:cubicBezTo>
                  <a:lnTo>
                    <a:pt x="53" y="10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2" name="Freeform 211"/>
            <p:cNvSpPr>
              <a:spLocks/>
            </p:cNvSpPr>
            <p:nvPr/>
          </p:nvSpPr>
          <p:spPr bwMode="auto">
            <a:xfrm>
              <a:off x="1033126" y="5420721"/>
              <a:ext cx="194497" cy="43762"/>
            </a:xfrm>
            <a:custGeom>
              <a:avLst/>
              <a:gdLst/>
              <a:ahLst/>
              <a:cxnLst>
                <a:cxn ang="0">
                  <a:pos x="80" y="12"/>
                </a:cxn>
                <a:cxn ang="0">
                  <a:pos x="75" y="18"/>
                </a:cxn>
                <a:cxn ang="0">
                  <a:pos x="5" y="18"/>
                </a:cxn>
                <a:cxn ang="0">
                  <a:pos x="0" y="12"/>
                </a:cxn>
                <a:cxn ang="0">
                  <a:pos x="0" y="5"/>
                </a:cxn>
                <a:cxn ang="0">
                  <a:pos x="5" y="0"/>
                </a:cxn>
                <a:cxn ang="0">
                  <a:pos x="75" y="0"/>
                </a:cxn>
                <a:cxn ang="0">
                  <a:pos x="80" y="5"/>
                </a:cxn>
                <a:cxn ang="0">
                  <a:pos x="80" y="12"/>
                </a:cxn>
              </a:cxnLst>
              <a:rect l="0" t="0" r="r" b="b"/>
              <a:pathLst>
                <a:path w="80" h="18">
                  <a:moveTo>
                    <a:pt x="80" y="12"/>
                  </a:moveTo>
                  <a:cubicBezTo>
                    <a:pt x="80" y="15"/>
                    <a:pt x="78" y="18"/>
                    <a:pt x="75" y="18"/>
                  </a:cubicBezTo>
                  <a:cubicBezTo>
                    <a:pt x="5" y="18"/>
                    <a:pt x="5" y="18"/>
                    <a:pt x="5" y="18"/>
                  </a:cubicBezTo>
                  <a:cubicBezTo>
                    <a:pt x="2" y="18"/>
                    <a:pt x="0" y="15"/>
                    <a:pt x="0" y="12"/>
                  </a:cubicBezTo>
                  <a:cubicBezTo>
                    <a:pt x="0" y="5"/>
                    <a:pt x="0" y="5"/>
                    <a:pt x="0" y="5"/>
                  </a:cubicBezTo>
                  <a:cubicBezTo>
                    <a:pt x="0" y="2"/>
                    <a:pt x="2" y="0"/>
                    <a:pt x="5" y="0"/>
                  </a:cubicBezTo>
                  <a:cubicBezTo>
                    <a:pt x="75" y="0"/>
                    <a:pt x="75" y="0"/>
                    <a:pt x="75" y="0"/>
                  </a:cubicBezTo>
                  <a:cubicBezTo>
                    <a:pt x="78" y="0"/>
                    <a:pt x="80" y="2"/>
                    <a:pt x="80" y="5"/>
                  </a:cubicBezTo>
                  <a:lnTo>
                    <a:pt x="80" y="12"/>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3" name="Freeform 212"/>
            <p:cNvSpPr>
              <a:spLocks/>
            </p:cNvSpPr>
            <p:nvPr/>
          </p:nvSpPr>
          <p:spPr bwMode="auto">
            <a:xfrm>
              <a:off x="1033126" y="5753797"/>
              <a:ext cx="194497" cy="43762"/>
            </a:xfrm>
            <a:custGeom>
              <a:avLst/>
              <a:gdLst/>
              <a:ahLst/>
              <a:cxnLst>
                <a:cxn ang="0">
                  <a:pos x="80" y="13"/>
                </a:cxn>
                <a:cxn ang="0">
                  <a:pos x="75" y="18"/>
                </a:cxn>
                <a:cxn ang="0">
                  <a:pos x="5" y="18"/>
                </a:cxn>
                <a:cxn ang="0">
                  <a:pos x="0" y="13"/>
                </a:cxn>
                <a:cxn ang="0">
                  <a:pos x="0" y="6"/>
                </a:cxn>
                <a:cxn ang="0">
                  <a:pos x="5" y="0"/>
                </a:cxn>
                <a:cxn ang="0">
                  <a:pos x="75" y="0"/>
                </a:cxn>
                <a:cxn ang="0">
                  <a:pos x="80" y="6"/>
                </a:cxn>
                <a:cxn ang="0">
                  <a:pos x="80" y="13"/>
                </a:cxn>
              </a:cxnLst>
              <a:rect l="0" t="0" r="r" b="b"/>
              <a:pathLst>
                <a:path w="80" h="18">
                  <a:moveTo>
                    <a:pt x="80" y="13"/>
                  </a:moveTo>
                  <a:cubicBezTo>
                    <a:pt x="80" y="16"/>
                    <a:pt x="78" y="18"/>
                    <a:pt x="75" y="18"/>
                  </a:cubicBezTo>
                  <a:cubicBezTo>
                    <a:pt x="5" y="18"/>
                    <a:pt x="5" y="18"/>
                    <a:pt x="5" y="18"/>
                  </a:cubicBezTo>
                  <a:cubicBezTo>
                    <a:pt x="2" y="18"/>
                    <a:pt x="0" y="16"/>
                    <a:pt x="0" y="13"/>
                  </a:cubicBezTo>
                  <a:cubicBezTo>
                    <a:pt x="0" y="6"/>
                    <a:pt x="0" y="6"/>
                    <a:pt x="0" y="6"/>
                  </a:cubicBezTo>
                  <a:cubicBezTo>
                    <a:pt x="0" y="3"/>
                    <a:pt x="2" y="0"/>
                    <a:pt x="5" y="0"/>
                  </a:cubicBezTo>
                  <a:cubicBezTo>
                    <a:pt x="75" y="0"/>
                    <a:pt x="75" y="0"/>
                    <a:pt x="75" y="0"/>
                  </a:cubicBezTo>
                  <a:cubicBezTo>
                    <a:pt x="78" y="0"/>
                    <a:pt x="80" y="3"/>
                    <a:pt x="80" y="6"/>
                  </a:cubicBezTo>
                  <a:lnTo>
                    <a:pt x="80" y="13"/>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4" name="Freeform 213"/>
            <p:cNvSpPr>
              <a:spLocks noEditPoints="1"/>
            </p:cNvSpPr>
            <p:nvPr/>
          </p:nvSpPr>
          <p:spPr bwMode="auto">
            <a:xfrm>
              <a:off x="1492624" y="5474208"/>
              <a:ext cx="143441" cy="269864"/>
            </a:xfrm>
            <a:custGeom>
              <a:avLst/>
              <a:gdLst/>
              <a:ahLst/>
              <a:cxnLst>
                <a:cxn ang="0">
                  <a:pos x="0" y="0"/>
                </a:cxn>
                <a:cxn ang="0">
                  <a:pos x="0" y="111"/>
                </a:cxn>
                <a:cxn ang="0">
                  <a:pos x="59" y="111"/>
                </a:cxn>
                <a:cxn ang="0">
                  <a:pos x="59" y="0"/>
                </a:cxn>
                <a:cxn ang="0">
                  <a:pos x="0" y="0"/>
                </a:cxn>
                <a:cxn ang="0">
                  <a:pos x="17" y="100"/>
                </a:cxn>
                <a:cxn ang="0">
                  <a:pos x="15" y="103"/>
                </a:cxn>
                <a:cxn ang="0">
                  <a:pos x="9" y="103"/>
                </a:cxn>
                <a:cxn ang="0">
                  <a:pos x="7" y="100"/>
                </a:cxn>
                <a:cxn ang="0">
                  <a:pos x="7" y="11"/>
                </a:cxn>
                <a:cxn ang="0">
                  <a:pos x="9" y="8"/>
                </a:cxn>
                <a:cxn ang="0">
                  <a:pos x="15" y="8"/>
                </a:cxn>
                <a:cxn ang="0">
                  <a:pos x="17" y="11"/>
                </a:cxn>
                <a:cxn ang="0">
                  <a:pos x="17" y="100"/>
                </a:cxn>
                <a:cxn ang="0">
                  <a:pos x="35" y="100"/>
                </a:cxn>
                <a:cxn ang="0">
                  <a:pos x="32" y="103"/>
                </a:cxn>
                <a:cxn ang="0">
                  <a:pos x="27" y="103"/>
                </a:cxn>
                <a:cxn ang="0">
                  <a:pos x="24" y="100"/>
                </a:cxn>
                <a:cxn ang="0">
                  <a:pos x="24" y="11"/>
                </a:cxn>
                <a:cxn ang="0">
                  <a:pos x="27" y="8"/>
                </a:cxn>
                <a:cxn ang="0">
                  <a:pos x="32" y="8"/>
                </a:cxn>
                <a:cxn ang="0">
                  <a:pos x="35" y="11"/>
                </a:cxn>
                <a:cxn ang="0">
                  <a:pos x="35" y="100"/>
                </a:cxn>
                <a:cxn ang="0">
                  <a:pos x="52" y="100"/>
                </a:cxn>
                <a:cxn ang="0">
                  <a:pos x="50" y="103"/>
                </a:cxn>
                <a:cxn ang="0">
                  <a:pos x="44" y="103"/>
                </a:cxn>
                <a:cxn ang="0">
                  <a:pos x="41" y="100"/>
                </a:cxn>
                <a:cxn ang="0">
                  <a:pos x="41" y="11"/>
                </a:cxn>
                <a:cxn ang="0">
                  <a:pos x="44" y="8"/>
                </a:cxn>
                <a:cxn ang="0">
                  <a:pos x="50" y="8"/>
                </a:cxn>
                <a:cxn ang="0">
                  <a:pos x="52" y="11"/>
                </a:cxn>
                <a:cxn ang="0">
                  <a:pos x="52" y="100"/>
                </a:cxn>
              </a:cxnLst>
              <a:rect l="0" t="0" r="r" b="b"/>
              <a:pathLst>
                <a:path w="59" h="111">
                  <a:moveTo>
                    <a:pt x="0" y="0"/>
                  </a:moveTo>
                  <a:cubicBezTo>
                    <a:pt x="0" y="111"/>
                    <a:pt x="0" y="111"/>
                    <a:pt x="0" y="111"/>
                  </a:cubicBezTo>
                  <a:cubicBezTo>
                    <a:pt x="59" y="111"/>
                    <a:pt x="59" y="111"/>
                    <a:pt x="59" y="111"/>
                  </a:cubicBezTo>
                  <a:cubicBezTo>
                    <a:pt x="59" y="0"/>
                    <a:pt x="59" y="0"/>
                    <a:pt x="59" y="0"/>
                  </a:cubicBezTo>
                  <a:lnTo>
                    <a:pt x="0" y="0"/>
                  </a:lnTo>
                  <a:close/>
                  <a:moveTo>
                    <a:pt x="17" y="100"/>
                  </a:moveTo>
                  <a:cubicBezTo>
                    <a:pt x="17" y="102"/>
                    <a:pt x="16" y="103"/>
                    <a:pt x="15" y="103"/>
                  </a:cubicBezTo>
                  <a:cubicBezTo>
                    <a:pt x="9" y="103"/>
                    <a:pt x="9" y="103"/>
                    <a:pt x="9" y="103"/>
                  </a:cubicBezTo>
                  <a:cubicBezTo>
                    <a:pt x="8" y="103"/>
                    <a:pt x="7" y="102"/>
                    <a:pt x="7" y="100"/>
                  </a:cubicBezTo>
                  <a:cubicBezTo>
                    <a:pt x="7" y="11"/>
                    <a:pt x="7" y="11"/>
                    <a:pt x="7" y="11"/>
                  </a:cubicBezTo>
                  <a:cubicBezTo>
                    <a:pt x="7" y="9"/>
                    <a:pt x="8" y="8"/>
                    <a:pt x="9" y="8"/>
                  </a:cubicBezTo>
                  <a:cubicBezTo>
                    <a:pt x="15" y="8"/>
                    <a:pt x="15" y="8"/>
                    <a:pt x="15" y="8"/>
                  </a:cubicBezTo>
                  <a:cubicBezTo>
                    <a:pt x="16" y="8"/>
                    <a:pt x="17" y="9"/>
                    <a:pt x="17" y="11"/>
                  </a:cubicBezTo>
                  <a:lnTo>
                    <a:pt x="17" y="100"/>
                  </a:lnTo>
                  <a:close/>
                  <a:moveTo>
                    <a:pt x="35" y="100"/>
                  </a:moveTo>
                  <a:cubicBezTo>
                    <a:pt x="35" y="102"/>
                    <a:pt x="34" y="103"/>
                    <a:pt x="32" y="103"/>
                  </a:cubicBezTo>
                  <a:cubicBezTo>
                    <a:pt x="27" y="103"/>
                    <a:pt x="27" y="103"/>
                    <a:pt x="27" y="103"/>
                  </a:cubicBezTo>
                  <a:cubicBezTo>
                    <a:pt x="25" y="103"/>
                    <a:pt x="24" y="102"/>
                    <a:pt x="24" y="100"/>
                  </a:cubicBezTo>
                  <a:cubicBezTo>
                    <a:pt x="24" y="11"/>
                    <a:pt x="24" y="11"/>
                    <a:pt x="24" y="11"/>
                  </a:cubicBezTo>
                  <a:cubicBezTo>
                    <a:pt x="24" y="9"/>
                    <a:pt x="25" y="8"/>
                    <a:pt x="27" y="8"/>
                  </a:cubicBezTo>
                  <a:cubicBezTo>
                    <a:pt x="32" y="8"/>
                    <a:pt x="32" y="8"/>
                    <a:pt x="32" y="8"/>
                  </a:cubicBezTo>
                  <a:cubicBezTo>
                    <a:pt x="34" y="8"/>
                    <a:pt x="35" y="9"/>
                    <a:pt x="35" y="11"/>
                  </a:cubicBezTo>
                  <a:lnTo>
                    <a:pt x="35" y="100"/>
                  </a:lnTo>
                  <a:close/>
                  <a:moveTo>
                    <a:pt x="52" y="100"/>
                  </a:moveTo>
                  <a:cubicBezTo>
                    <a:pt x="52" y="102"/>
                    <a:pt x="51" y="103"/>
                    <a:pt x="50" y="103"/>
                  </a:cubicBezTo>
                  <a:cubicBezTo>
                    <a:pt x="44" y="103"/>
                    <a:pt x="44" y="103"/>
                    <a:pt x="44" y="103"/>
                  </a:cubicBezTo>
                  <a:cubicBezTo>
                    <a:pt x="43" y="103"/>
                    <a:pt x="41" y="102"/>
                    <a:pt x="41" y="100"/>
                  </a:cubicBezTo>
                  <a:cubicBezTo>
                    <a:pt x="41" y="11"/>
                    <a:pt x="41" y="11"/>
                    <a:pt x="41" y="11"/>
                  </a:cubicBezTo>
                  <a:cubicBezTo>
                    <a:pt x="41" y="9"/>
                    <a:pt x="43" y="8"/>
                    <a:pt x="44" y="8"/>
                  </a:cubicBezTo>
                  <a:cubicBezTo>
                    <a:pt x="50" y="8"/>
                    <a:pt x="50" y="8"/>
                    <a:pt x="50" y="8"/>
                  </a:cubicBezTo>
                  <a:cubicBezTo>
                    <a:pt x="51" y="8"/>
                    <a:pt x="52" y="9"/>
                    <a:pt x="52" y="11"/>
                  </a:cubicBezTo>
                  <a:lnTo>
                    <a:pt x="52" y="100"/>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5" name="Freeform 214"/>
            <p:cNvSpPr>
              <a:spLocks/>
            </p:cNvSpPr>
            <p:nvPr/>
          </p:nvSpPr>
          <p:spPr bwMode="auto">
            <a:xfrm>
              <a:off x="1465881" y="5420721"/>
              <a:ext cx="196928" cy="43762"/>
            </a:xfrm>
            <a:custGeom>
              <a:avLst/>
              <a:gdLst/>
              <a:ahLst/>
              <a:cxnLst>
                <a:cxn ang="0">
                  <a:pos x="81" y="12"/>
                </a:cxn>
                <a:cxn ang="0">
                  <a:pos x="75" y="18"/>
                </a:cxn>
                <a:cxn ang="0">
                  <a:pos x="6" y="18"/>
                </a:cxn>
                <a:cxn ang="0">
                  <a:pos x="0" y="12"/>
                </a:cxn>
                <a:cxn ang="0">
                  <a:pos x="0" y="5"/>
                </a:cxn>
                <a:cxn ang="0">
                  <a:pos x="6" y="0"/>
                </a:cxn>
                <a:cxn ang="0">
                  <a:pos x="75" y="0"/>
                </a:cxn>
                <a:cxn ang="0">
                  <a:pos x="81" y="5"/>
                </a:cxn>
                <a:cxn ang="0">
                  <a:pos x="81" y="12"/>
                </a:cxn>
              </a:cxnLst>
              <a:rect l="0" t="0" r="r" b="b"/>
              <a:pathLst>
                <a:path w="81" h="18">
                  <a:moveTo>
                    <a:pt x="81" y="12"/>
                  </a:moveTo>
                  <a:cubicBezTo>
                    <a:pt x="81" y="15"/>
                    <a:pt x="78" y="18"/>
                    <a:pt x="75" y="18"/>
                  </a:cubicBezTo>
                  <a:cubicBezTo>
                    <a:pt x="6" y="18"/>
                    <a:pt x="6" y="18"/>
                    <a:pt x="6" y="18"/>
                  </a:cubicBezTo>
                  <a:cubicBezTo>
                    <a:pt x="3" y="18"/>
                    <a:pt x="0" y="15"/>
                    <a:pt x="0" y="12"/>
                  </a:cubicBezTo>
                  <a:cubicBezTo>
                    <a:pt x="0" y="5"/>
                    <a:pt x="0" y="5"/>
                    <a:pt x="0" y="5"/>
                  </a:cubicBezTo>
                  <a:cubicBezTo>
                    <a:pt x="0" y="2"/>
                    <a:pt x="3" y="0"/>
                    <a:pt x="6" y="0"/>
                  </a:cubicBezTo>
                  <a:cubicBezTo>
                    <a:pt x="75" y="0"/>
                    <a:pt x="75" y="0"/>
                    <a:pt x="75" y="0"/>
                  </a:cubicBezTo>
                  <a:cubicBezTo>
                    <a:pt x="78" y="0"/>
                    <a:pt x="81" y="2"/>
                    <a:pt x="81" y="5"/>
                  </a:cubicBezTo>
                  <a:lnTo>
                    <a:pt x="81" y="12"/>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6" name="Freeform 215"/>
            <p:cNvSpPr>
              <a:spLocks/>
            </p:cNvSpPr>
            <p:nvPr/>
          </p:nvSpPr>
          <p:spPr bwMode="auto">
            <a:xfrm>
              <a:off x="1465881" y="5753797"/>
              <a:ext cx="196928" cy="43762"/>
            </a:xfrm>
            <a:custGeom>
              <a:avLst/>
              <a:gdLst/>
              <a:ahLst/>
              <a:cxnLst>
                <a:cxn ang="0">
                  <a:pos x="81" y="13"/>
                </a:cxn>
                <a:cxn ang="0">
                  <a:pos x="75" y="18"/>
                </a:cxn>
                <a:cxn ang="0">
                  <a:pos x="6" y="18"/>
                </a:cxn>
                <a:cxn ang="0">
                  <a:pos x="0" y="13"/>
                </a:cxn>
                <a:cxn ang="0">
                  <a:pos x="0" y="6"/>
                </a:cxn>
                <a:cxn ang="0">
                  <a:pos x="6" y="0"/>
                </a:cxn>
                <a:cxn ang="0">
                  <a:pos x="75" y="0"/>
                </a:cxn>
                <a:cxn ang="0">
                  <a:pos x="81" y="6"/>
                </a:cxn>
                <a:cxn ang="0">
                  <a:pos x="81" y="13"/>
                </a:cxn>
              </a:cxnLst>
              <a:rect l="0" t="0" r="r" b="b"/>
              <a:pathLst>
                <a:path w="81" h="18">
                  <a:moveTo>
                    <a:pt x="81" y="13"/>
                  </a:moveTo>
                  <a:cubicBezTo>
                    <a:pt x="81" y="16"/>
                    <a:pt x="78" y="18"/>
                    <a:pt x="75" y="18"/>
                  </a:cubicBezTo>
                  <a:cubicBezTo>
                    <a:pt x="6" y="18"/>
                    <a:pt x="6" y="18"/>
                    <a:pt x="6" y="18"/>
                  </a:cubicBezTo>
                  <a:cubicBezTo>
                    <a:pt x="3" y="18"/>
                    <a:pt x="0" y="16"/>
                    <a:pt x="0" y="13"/>
                  </a:cubicBezTo>
                  <a:cubicBezTo>
                    <a:pt x="0" y="6"/>
                    <a:pt x="0" y="6"/>
                    <a:pt x="0" y="6"/>
                  </a:cubicBezTo>
                  <a:cubicBezTo>
                    <a:pt x="0" y="3"/>
                    <a:pt x="3" y="0"/>
                    <a:pt x="6" y="0"/>
                  </a:cubicBezTo>
                  <a:cubicBezTo>
                    <a:pt x="75" y="0"/>
                    <a:pt x="75" y="0"/>
                    <a:pt x="75" y="0"/>
                  </a:cubicBezTo>
                  <a:cubicBezTo>
                    <a:pt x="78" y="0"/>
                    <a:pt x="81" y="3"/>
                    <a:pt x="81" y="6"/>
                  </a:cubicBezTo>
                  <a:lnTo>
                    <a:pt x="81" y="13"/>
                  </a:lnTo>
                  <a:close/>
                </a:path>
              </a:pathLst>
            </a:cu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7" name="Oval 217"/>
            <p:cNvSpPr>
              <a:spLocks noChangeArrowheads="1"/>
            </p:cNvSpPr>
            <p:nvPr/>
          </p:nvSpPr>
          <p:spPr bwMode="auto">
            <a:xfrm>
              <a:off x="1264091" y="5209206"/>
              <a:ext cx="162891" cy="162891"/>
            </a:xfrm>
            <a:prstGeom prst="ellipse">
              <a:avLst/>
            </a:prstGeom>
            <a:solidFill>
              <a:srgbClr val="409D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168" name="Straight Arrow Connector 167"/>
          <p:cNvCxnSpPr/>
          <p:nvPr/>
        </p:nvCxnSpPr>
        <p:spPr>
          <a:xfrm rot="10800000">
            <a:off x="5562615" y="4599362"/>
            <a:ext cx="587835" cy="1"/>
          </a:xfrm>
          <a:prstGeom prst="straightConnector1">
            <a:avLst/>
          </a:prstGeom>
          <a:ln w="28575">
            <a:solidFill>
              <a:srgbClr val="0A3F7F"/>
            </a:solidFill>
            <a:tailEnd type="arrow"/>
          </a:ln>
        </p:spPr>
        <p:style>
          <a:lnRef idx="1">
            <a:schemeClr val="accent1"/>
          </a:lnRef>
          <a:fillRef idx="0">
            <a:schemeClr val="accent1"/>
          </a:fillRef>
          <a:effectRef idx="0">
            <a:schemeClr val="accent1"/>
          </a:effectRef>
          <a:fontRef idx="minor">
            <a:schemeClr val="tx1"/>
          </a:fontRef>
        </p:style>
      </p:cxnSp>
      <p:cxnSp>
        <p:nvCxnSpPr>
          <p:cNvPr id="169" name="Straight Arrow Connector 168"/>
          <p:cNvCxnSpPr/>
          <p:nvPr/>
        </p:nvCxnSpPr>
        <p:spPr>
          <a:xfrm>
            <a:off x="5549551" y="4233601"/>
            <a:ext cx="613954" cy="1588"/>
          </a:xfrm>
          <a:prstGeom prst="straightConnector1">
            <a:avLst/>
          </a:prstGeom>
          <a:ln w="28575">
            <a:solidFill>
              <a:srgbClr val="0A3F7F"/>
            </a:solidFill>
            <a:tailEnd type="arrow"/>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4980775" y="3682666"/>
            <a:ext cx="866667" cy="1390476"/>
          </a:xfrm>
          <a:prstGeom prst="rect">
            <a:avLst/>
          </a:prstGeom>
        </p:spPr>
      </p:pic>
    </p:spTree>
    <p:extLst>
      <p:ext uri="{BB962C8B-B14F-4D97-AF65-F5344CB8AC3E}">
        <p14:creationId xmlns:p14="http://schemas.microsoft.com/office/powerpoint/2010/main" val="9451028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9337C73-6FA9-45D2-9AFC-0B7166467F7F}" type="slidenum">
              <a:rPr lang="en-US" smtClean="0"/>
              <a:pPr/>
              <a:t>23</a:t>
            </a:fld>
            <a:endParaRPr lang="en-US"/>
          </a:p>
        </p:txBody>
      </p:sp>
      <p:sp>
        <p:nvSpPr>
          <p:cNvPr id="5" name="Title 1"/>
          <p:cNvSpPr>
            <a:spLocks noGrp="1"/>
          </p:cNvSpPr>
          <p:nvPr>
            <p:ph type="title"/>
          </p:nvPr>
        </p:nvSpPr>
        <p:spPr>
          <a:xfrm>
            <a:off x="538692" y="217834"/>
            <a:ext cx="7900035" cy="1097227"/>
          </a:xfrm>
        </p:spPr>
        <p:txBody>
          <a:bodyPr>
            <a:normAutofit/>
          </a:bodyPr>
          <a:lstStyle/>
          <a:p>
            <a:r>
              <a:rPr lang="en-US" sz="2800" dirty="0" err="1" smtClean="0">
                <a:solidFill>
                  <a:schemeClr val="bg1"/>
                </a:solidFill>
              </a:rPr>
              <a:t>Lợi</a:t>
            </a:r>
            <a:r>
              <a:rPr lang="en-US" sz="2800" dirty="0" smtClean="0">
                <a:solidFill>
                  <a:schemeClr val="bg1"/>
                </a:solidFill>
              </a:rPr>
              <a:t> </a:t>
            </a:r>
            <a:r>
              <a:rPr lang="en-US" sz="2800" dirty="0" err="1" smtClean="0">
                <a:solidFill>
                  <a:schemeClr val="bg1"/>
                </a:solidFill>
              </a:rPr>
              <a:t>ích</a:t>
            </a:r>
            <a:r>
              <a:rPr lang="en-US" sz="2800" dirty="0" smtClean="0">
                <a:solidFill>
                  <a:schemeClr val="bg1"/>
                </a:solidFill>
              </a:rPr>
              <a:t> </a:t>
            </a:r>
            <a:r>
              <a:rPr lang="en-US" sz="2800" dirty="0" err="1" smtClean="0">
                <a:solidFill>
                  <a:schemeClr val="bg1"/>
                </a:solidFill>
              </a:rPr>
              <a:t>của</a:t>
            </a:r>
            <a:r>
              <a:rPr lang="en-US" sz="2800" dirty="0" smtClean="0">
                <a:solidFill>
                  <a:schemeClr val="bg1"/>
                </a:solidFill>
              </a:rPr>
              <a:t> </a:t>
            </a:r>
            <a:r>
              <a:rPr lang="en-US" sz="2800" dirty="0" err="1" smtClean="0">
                <a:solidFill>
                  <a:schemeClr val="bg1"/>
                </a:solidFill>
              </a:rPr>
              <a:t>hạ</a:t>
            </a:r>
            <a:r>
              <a:rPr lang="en-US" sz="2800" dirty="0" smtClean="0">
                <a:solidFill>
                  <a:schemeClr val="bg1"/>
                </a:solidFill>
              </a:rPr>
              <a:t> </a:t>
            </a:r>
            <a:r>
              <a:rPr lang="en-US" sz="2800" dirty="0" err="1" smtClean="0">
                <a:solidFill>
                  <a:schemeClr val="bg1"/>
                </a:solidFill>
              </a:rPr>
              <a:t>tầng</a:t>
            </a:r>
            <a:r>
              <a:rPr lang="en-US" sz="2800" dirty="0" smtClean="0">
                <a:solidFill>
                  <a:schemeClr val="bg1"/>
                </a:solidFill>
              </a:rPr>
              <a:t> </a:t>
            </a:r>
            <a:r>
              <a:rPr lang="en-US" sz="2800" dirty="0" err="1" smtClean="0">
                <a:solidFill>
                  <a:schemeClr val="bg1"/>
                </a:solidFill>
              </a:rPr>
              <a:t>số</a:t>
            </a:r>
            <a:r>
              <a:rPr lang="en-US" sz="2800" dirty="0">
                <a:solidFill>
                  <a:schemeClr val="bg1"/>
                </a:solidFill>
              </a:rPr>
              <a:t> </a:t>
            </a:r>
            <a:r>
              <a:rPr lang="en-US" sz="2800" dirty="0" err="1" smtClean="0">
                <a:solidFill>
                  <a:schemeClr val="bg1"/>
                </a:solidFill>
              </a:rPr>
              <a:t>hóa</a:t>
            </a:r>
            <a:r>
              <a:rPr lang="en-US" sz="2800" dirty="0" smtClean="0">
                <a:solidFill>
                  <a:schemeClr val="bg1"/>
                </a:solidFill>
              </a:rPr>
              <a:t> NAPAS</a:t>
            </a:r>
            <a:endParaRPr lang="en-AU" sz="2688" dirty="0">
              <a:solidFill>
                <a:schemeClr val="bg1"/>
              </a:solidFill>
            </a:endParaRPr>
          </a:p>
        </p:txBody>
      </p:sp>
      <p:pic>
        <p:nvPicPr>
          <p:cNvPr id="9" name="Picture 2" descr="Image result for target sig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362" y="1833770"/>
            <a:ext cx="390122" cy="39110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26150" y="1602150"/>
            <a:ext cx="6836495" cy="1168781"/>
          </a:xfrm>
          <a:prstGeom prst="rect">
            <a:avLst/>
          </a:prstGeom>
          <a:noFill/>
        </p:spPr>
        <p:txBody>
          <a:bodyPr wrap="square" rtlCol="0">
            <a:spAutoFit/>
          </a:bodyPr>
          <a:lstStyle/>
          <a:p>
            <a:pPr algn="just">
              <a:lnSpc>
                <a:spcPct val="200000"/>
              </a:lnSpc>
              <a:spcBef>
                <a:spcPts val="576"/>
              </a:spcBef>
              <a:spcAft>
                <a:spcPts val="576"/>
              </a:spcAft>
            </a:pPr>
            <a:r>
              <a:rPr lang="en-US" sz="1896" b="1" dirty="0" err="1">
                <a:solidFill>
                  <a:srgbClr val="002060"/>
                </a:solidFill>
              </a:rPr>
              <a:t>Hỗ</a:t>
            </a:r>
            <a:r>
              <a:rPr lang="en-US" sz="1896" b="1" dirty="0">
                <a:solidFill>
                  <a:srgbClr val="002060"/>
                </a:solidFill>
              </a:rPr>
              <a:t> </a:t>
            </a:r>
            <a:r>
              <a:rPr lang="en-US" sz="1896" b="1" dirty="0" err="1">
                <a:solidFill>
                  <a:srgbClr val="002060"/>
                </a:solidFill>
              </a:rPr>
              <a:t>trợ</a:t>
            </a:r>
            <a:r>
              <a:rPr lang="en-US" sz="1896" b="1" dirty="0">
                <a:solidFill>
                  <a:srgbClr val="002060"/>
                </a:solidFill>
              </a:rPr>
              <a:t> </a:t>
            </a:r>
            <a:r>
              <a:rPr lang="en-US" sz="1896" b="1" dirty="0" err="1">
                <a:solidFill>
                  <a:srgbClr val="002060"/>
                </a:solidFill>
              </a:rPr>
              <a:t>tất</a:t>
            </a:r>
            <a:r>
              <a:rPr lang="en-US" sz="1896" b="1" dirty="0">
                <a:solidFill>
                  <a:srgbClr val="002060"/>
                </a:solidFill>
              </a:rPr>
              <a:t> </a:t>
            </a:r>
            <a:r>
              <a:rPr lang="en-US" sz="1896" b="1" dirty="0" err="1">
                <a:solidFill>
                  <a:srgbClr val="002060"/>
                </a:solidFill>
              </a:rPr>
              <a:t>cả</a:t>
            </a:r>
            <a:r>
              <a:rPr lang="en-US" sz="1896" b="1" dirty="0">
                <a:solidFill>
                  <a:srgbClr val="002060"/>
                </a:solidFill>
              </a:rPr>
              <a:t> </a:t>
            </a:r>
            <a:r>
              <a:rPr lang="en-US" sz="1896" b="1" dirty="0" err="1">
                <a:solidFill>
                  <a:srgbClr val="002060"/>
                </a:solidFill>
              </a:rPr>
              <a:t>các</a:t>
            </a:r>
            <a:r>
              <a:rPr lang="en-US" sz="1896" b="1" dirty="0">
                <a:solidFill>
                  <a:srgbClr val="002060"/>
                </a:solidFill>
              </a:rPr>
              <a:t> </a:t>
            </a:r>
            <a:r>
              <a:rPr lang="en-US" sz="1896" b="1" dirty="0" err="1">
                <a:solidFill>
                  <a:srgbClr val="002060"/>
                </a:solidFill>
              </a:rPr>
              <a:t>kênh</a:t>
            </a:r>
            <a:r>
              <a:rPr lang="en-US" sz="1896" b="1" dirty="0">
                <a:solidFill>
                  <a:srgbClr val="002060"/>
                </a:solidFill>
              </a:rPr>
              <a:t> </a:t>
            </a:r>
            <a:r>
              <a:rPr lang="en-US" sz="1896" b="1" dirty="0" err="1">
                <a:solidFill>
                  <a:srgbClr val="002060"/>
                </a:solidFill>
              </a:rPr>
              <a:t>và</a:t>
            </a:r>
            <a:r>
              <a:rPr lang="en-US" sz="1896" b="1" dirty="0">
                <a:solidFill>
                  <a:srgbClr val="002060"/>
                </a:solidFill>
              </a:rPr>
              <a:t> </a:t>
            </a:r>
            <a:r>
              <a:rPr lang="en-US" sz="1896" b="1" dirty="0" err="1">
                <a:solidFill>
                  <a:srgbClr val="002060"/>
                </a:solidFill>
              </a:rPr>
              <a:t>phương</a:t>
            </a:r>
            <a:r>
              <a:rPr lang="en-US" sz="1896" b="1" dirty="0">
                <a:solidFill>
                  <a:srgbClr val="002060"/>
                </a:solidFill>
              </a:rPr>
              <a:t> </a:t>
            </a:r>
            <a:r>
              <a:rPr lang="en-US" sz="1896" b="1" dirty="0" err="1">
                <a:solidFill>
                  <a:srgbClr val="002060"/>
                </a:solidFill>
              </a:rPr>
              <a:t>thức</a:t>
            </a:r>
            <a:r>
              <a:rPr lang="en-US" sz="1896" b="1" dirty="0">
                <a:solidFill>
                  <a:srgbClr val="002060"/>
                </a:solidFill>
              </a:rPr>
              <a:t> </a:t>
            </a:r>
            <a:r>
              <a:rPr lang="en-US" sz="1896" b="1" dirty="0" err="1">
                <a:solidFill>
                  <a:srgbClr val="002060"/>
                </a:solidFill>
              </a:rPr>
              <a:t>thanh</a:t>
            </a:r>
            <a:r>
              <a:rPr lang="en-US" sz="1896" b="1" dirty="0">
                <a:solidFill>
                  <a:srgbClr val="002060"/>
                </a:solidFill>
              </a:rPr>
              <a:t> </a:t>
            </a:r>
            <a:r>
              <a:rPr lang="en-US" sz="1896" b="1" dirty="0" err="1">
                <a:solidFill>
                  <a:srgbClr val="002060"/>
                </a:solidFill>
              </a:rPr>
              <a:t>toán</a:t>
            </a:r>
            <a:r>
              <a:rPr lang="en-US" sz="1896" b="1" dirty="0">
                <a:solidFill>
                  <a:srgbClr val="002060"/>
                </a:solidFill>
              </a:rPr>
              <a:t> </a:t>
            </a:r>
            <a:r>
              <a:rPr lang="en-US" sz="1896" b="1" dirty="0" err="1">
                <a:solidFill>
                  <a:srgbClr val="002060"/>
                </a:solidFill>
              </a:rPr>
              <a:t>số</a:t>
            </a:r>
            <a:r>
              <a:rPr lang="en-US" sz="1896" b="1" dirty="0">
                <a:solidFill>
                  <a:srgbClr val="002060"/>
                </a:solidFill>
              </a:rPr>
              <a:t> </a:t>
            </a:r>
            <a:r>
              <a:rPr lang="en-US" sz="1896" b="1" dirty="0" err="1">
                <a:solidFill>
                  <a:srgbClr val="002060"/>
                </a:solidFill>
              </a:rPr>
              <a:t>hóa</a:t>
            </a:r>
            <a:r>
              <a:rPr lang="en-US" sz="1896" b="1" dirty="0">
                <a:solidFill>
                  <a:srgbClr val="002060"/>
                </a:solidFill>
              </a:rPr>
              <a:t> </a:t>
            </a:r>
            <a:r>
              <a:rPr lang="en-US" sz="1896" dirty="0" err="1">
                <a:solidFill>
                  <a:srgbClr val="002060"/>
                </a:solidFill>
              </a:rPr>
              <a:t>bao</a:t>
            </a:r>
            <a:r>
              <a:rPr lang="en-US" sz="1896" dirty="0">
                <a:solidFill>
                  <a:srgbClr val="002060"/>
                </a:solidFill>
              </a:rPr>
              <a:t> </a:t>
            </a:r>
            <a:r>
              <a:rPr lang="en-US" sz="1896" dirty="0" err="1">
                <a:solidFill>
                  <a:srgbClr val="002060"/>
                </a:solidFill>
              </a:rPr>
              <a:t>gồm</a:t>
            </a:r>
            <a:r>
              <a:rPr lang="en-US" sz="1896" dirty="0">
                <a:solidFill>
                  <a:srgbClr val="002060"/>
                </a:solidFill>
              </a:rPr>
              <a:t> </a:t>
            </a:r>
            <a:r>
              <a:rPr lang="en-US" sz="1896" dirty="0" err="1">
                <a:solidFill>
                  <a:srgbClr val="002060"/>
                </a:solidFill>
              </a:rPr>
              <a:t>thanh</a:t>
            </a:r>
            <a:r>
              <a:rPr lang="en-US" sz="1896" dirty="0">
                <a:solidFill>
                  <a:srgbClr val="002060"/>
                </a:solidFill>
              </a:rPr>
              <a:t> </a:t>
            </a:r>
            <a:r>
              <a:rPr lang="en-US" sz="1896" dirty="0" err="1">
                <a:solidFill>
                  <a:srgbClr val="002060"/>
                </a:solidFill>
              </a:rPr>
              <a:t>toán</a:t>
            </a:r>
            <a:r>
              <a:rPr lang="en-US" sz="1896" dirty="0">
                <a:solidFill>
                  <a:srgbClr val="002060"/>
                </a:solidFill>
              </a:rPr>
              <a:t> </a:t>
            </a:r>
            <a:r>
              <a:rPr lang="en-US" sz="1896" dirty="0" err="1">
                <a:solidFill>
                  <a:srgbClr val="002060"/>
                </a:solidFill>
              </a:rPr>
              <a:t>tại</a:t>
            </a:r>
            <a:r>
              <a:rPr lang="en-US" sz="1896" dirty="0">
                <a:solidFill>
                  <a:srgbClr val="002060"/>
                </a:solidFill>
              </a:rPr>
              <a:t> </a:t>
            </a:r>
            <a:r>
              <a:rPr lang="en-US" sz="1896" dirty="0" err="1">
                <a:solidFill>
                  <a:srgbClr val="002060"/>
                </a:solidFill>
              </a:rPr>
              <a:t>quầy</a:t>
            </a:r>
            <a:r>
              <a:rPr lang="en-US" sz="1896" dirty="0">
                <a:solidFill>
                  <a:srgbClr val="002060"/>
                </a:solidFill>
              </a:rPr>
              <a:t>, </a:t>
            </a:r>
            <a:r>
              <a:rPr lang="en-US" sz="1896" dirty="0" err="1">
                <a:solidFill>
                  <a:srgbClr val="002060"/>
                </a:solidFill>
              </a:rPr>
              <a:t>trực</a:t>
            </a:r>
            <a:r>
              <a:rPr lang="en-US" sz="1896" dirty="0">
                <a:solidFill>
                  <a:srgbClr val="002060"/>
                </a:solidFill>
              </a:rPr>
              <a:t> </a:t>
            </a:r>
            <a:r>
              <a:rPr lang="en-US" sz="1896" dirty="0" err="1">
                <a:solidFill>
                  <a:srgbClr val="002060"/>
                </a:solidFill>
              </a:rPr>
              <a:t>tuyến</a:t>
            </a:r>
            <a:r>
              <a:rPr lang="en-US" sz="1896" dirty="0">
                <a:solidFill>
                  <a:srgbClr val="002060"/>
                </a:solidFill>
              </a:rPr>
              <a:t> </a:t>
            </a:r>
            <a:r>
              <a:rPr lang="en-US" sz="1896" dirty="0" err="1">
                <a:solidFill>
                  <a:srgbClr val="002060"/>
                </a:solidFill>
              </a:rPr>
              <a:t>và</a:t>
            </a:r>
            <a:r>
              <a:rPr lang="en-US" sz="1896" dirty="0">
                <a:solidFill>
                  <a:srgbClr val="002060"/>
                </a:solidFill>
              </a:rPr>
              <a:t> </a:t>
            </a:r>
            <a:r>
              <a:rPr lang="en-US" sz="1896" dirty="0" err="1">
                <a:solidFill>
                  <a:srgbClr val="002060"/>
                </a:solidFill>
              </a:rPr>
              <a:t>thanh</a:t>
            </a:r>
            <a:r>
              <a:rPr lang="en-US" sz="1896" dirty="0">
                <a:solidFill>
                  <a:srgbClr val="002060"/>
                </a:solidFill>
              </a:rPr>
              <a:t> </a:t>
            </a:r>
            <a:r>
              <a:rPr lang="en-US" sz="1896" dirty="0" err="1">
                <a:solidFill>
                  <a:srgbClr val="002060"/>
                </a:solidFill>
              </a:rPr>
              <a:t>toán</a:t>
            </a:r>
            <a:r>
              <a:rPr lang="en-US" sz="1896" dirty="0">
                <a:solidFill>
                  <a:srgbClr val="002060"/>
                </a:solidFill>
              </a:rPr>
              <a:t> in-app</a:t>
            </a:r>
          </a:p>
        </p:txBody>
      </p:sp>
      <p:pic>
        <p:nvPicPr>
          <p:cNvPr id="11" name="Picture 2" descr="Image result for target sig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362" y="2861469"/>
            <a:ext cx="390122" cy="39110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26150" y="2661731"/>
            <a:ext cx="7128595" cy="1168781"/>
          </a:xfrm>
          <a:prstGeom prst="rect">
            <a:avLst/>
          </a:prstGeom>
          <a:noFill/>
        </p:spPr>
        <p:txBody>
          <a:bodyPr wrap="square" rtlCol="0">
            <a:spAutoFit/>
          </a:bodyPr>
          <a:lstStyle/>
          <a:p>
            <a:pPr algn="just">
              <a:lnSpc>
                <a:spcPct val="200000"/>
              </a:lnSpc>
              <a:spcBef>
                <a:spcPts val="576"/>
              </a:spcBef>
              <a:spcAft>
                <a:spcPts val="576"/>
              </a:spcAft>
            </a:pPr>
            <a:r>
              <a:rPr lang="en-US" sz="1896" b="1" dirty="0" err="1">
                <a:solidFill>
                  <a:srgbClr val="002060"/>
                </a:solidFill>
              </a:rPr>
              <a:t>Hỗ</a:t>
            </a:r>
            <a:r>
              <a:rPr lang="en-US" sz="1896" b="1" dirty="0">
                <a:solidFill>
                  <a:srgbClr val="002060"/>
                </a:solidFill>
              </a:rPr>
              <a:t> </a:t>
            </a:r>
            <a:r>
              <a:rPr lang="en-US" sz="1896" b="1" dirty="0" err="1">
                <a:solidFill>
                  <a:srgbClr val="002060"/>
                </a:solidFill>
              </a:rPr>
              <a:t>trợ</a:t>
            </a:r>
            <a:r>
              <a:rPr lang="en-US" sz="1896" b="1" dirty="0">
                <a:solidFill>
                  <a:srgbClr val="002060"/>
                </a:solidFill>
              </a:rPr>
              <a:t> </a:t>
            </a:r>
            <a:r>
              <a:rPr lang="en-US" sz="1896" b="1" dirty="0" err="1">
                <a:solidFill>
                  <a:srgbClr val="002060"/>
                </a:solidFill>
              </a:rPr>
              <a:t>tất</a:t>
            </a:r>
            <a:r>
              <a:rPr lang="en-US" sz="1896" b="1" dirty="0">
                <a:solidFill>
                  <a:srgbClr val="002060"/>
                </a:solidFill>
              </a:rPr>
              <a:t> </a:t>
            </a:r>
            <a:r>
              <a:rPr lang="en-US" sz="1896" b="1" dirty="0" err="1">
                <a:solidFill>
                  <a:srgbClr val="002060"/>
                </a:solidFill>
              </a:rPr>
              <a:t>cả</a:t>
            </a:r>
            <a:r>
              <a:rPr lang="en-US" sz="1896" b="1" dirty="0">
                <a:solidFill>
                  <a:srgbClr val="002060"/>
                </a:solidFill>
              </a:rPr>
              <a:t> </a:t>
            </a:r>
            <a:r>
              <a:rPr lang="en-US" sz="1896" b="1" dirty="0" err="1">
                <a:solidFill>
                  <a:srgbClr val="002060"/>
                </a:solidFill>
              </a:rPr>
              <a:t>các</a:t>
            </a:r>
            <a:r>
              <a:rPr lang="en-US" sz="1896" b="1" dirty="0">
                <a:solidFill>
                  <a:srgbClr val="002060"/>
                </a:solidFill>
              </a:rPr>
              <a:t> </a:t>
            </a:r>
            <a:r>
              <a:rPr lang="en-US" sz="1896" b="1" dirty="0" err="1">
                <a:solidFill>
                  <a:srgbClr val="002060"/>
                </a:solidFill>
              </a:rPr>
              <a:t>công</a:t>
            </a:r>
            <a:r>
              <a:rPr lang="en-US" sz="1896" b="1" dirty="0">
                <a:solidFill>
                  <a:srgbClr val="002060"/>
                </a:solidFill>
              </a:rPr>
              <a:t> </a:t>
            </a:r>
            <a:r>
              <a:rPr lang="en-US" sz="1896" b="1" dirty="0" err="1">
                <a:solidFill>
                  <a:srgbClr val="002060"/>
                </a:solidFill>
              </a:rPr>
              <a:t>nghệ</a:t>
            </a:r>
            <a:r>
              <a:rPr lang="en-US" sz="1896" b="1" dirty="0">
                <a:solidFill>
                  <a:srgbClr val="002060"/>
                </a:solidFill>
              </a:rPr>
              <a:t> </a:t>
            </a:r>
            <a:r>
              <a:rPr lang="en-US" sz="1896" b="1" dirty="0" err="1">
                <a:solidFill>
                  <a:srgbClr val="002060"/>
                </a:solidFill>
              </a:rPr>
              <a:t>thanh</a:t>
            </a:r>
            <a:r>
              <a:rPr lang="en-US" sz="1896" b="1" dirty="0">
                <a:solidFill>
                  <a:srgbClr val="002060"/>
                </a:solidFill>
              </a:rPr>
              <a:t> </a:t>
            </a:r>
            <a:r>
              <a:rPr lang="en-US" sz="1896" b="1" dirty="0" err="1">
                <a:solidFill>
                  <a:srgbClr val="002060"/>
                </a:solidFill>
              </a:rPr>
              <a:t>toán</a:t>
            </a:r>
            <a:r>
              <a:rPr lang="en-US" sz="1896" dirty="0">
                <a:solidFill>
                  <a:srgbClr val="002060"/>
                </a:solidFill>
              </a:rPr>
              <a:t> </a:t>
            </a:r>
            <a:r>
              <a:rPr lang="en-US" sz="1896" dirty="0" err="1">
                <a:solidFill>
                  <a:srgbClr val="002060"/>
                </a:solidFill>
              </a:rPr>
              <a:t>bao</a:t>
            </a:r>
            <a:r>
              <a:rPr lang="en-US" sz="1896" dirty="0">
                <a:solidFill>
                  <a:srgbClr val="002060"/>
                </a:solidFill>
              </a:rPr>
              <a:t> </a:t>
            </a:r>
            <a:r>
              <a:rPr lang="en-US" sz="1896" dirty="0" err="1">
                <a:solidFill>
                  <a:srgbClr val="002060"/>
                </a:solidFill>
              </a:rPr>
              <a:t>gồm</a:t>
            </a:r>
            <a:r>
              <a:rPr lang="en-US" sz="1896" dirty="0">
                <a:solidFill>
                  <a:srgbClr val="002060"/>
                </a:solidFill>
              </a:rPr>
              <a:t> </a:t>
            </a:r>
            <a:r>
              <a:rPr lang="en-US" sz="1896" dirty="0" smtClean="0">
                <a:solidFill>
                  <a:srgbClr val="002060"/>
                </a:solidFill>
              </a:rPr>
              <a:t>QR Code</a:t>
            </a:r>
            <a:r>
              <a:rPr lang="en-US" sz="1896" dirty="0">
                <a:solidFill>
                  <a:srgbClr val="002060"/>
                </a:solidFill>
              </a:rPr>
              <a:t>, </a:t>
            </a:r>
            <a:r>
              <a:rPr lang="en-US" sz="1896" dirty="0" err="1">
                <a:solidFill>
                  <a:srgbClr val="002060"/>
                </a:solidFill>
              </a:rPr>
              <a:t>thanh</a:t>
            </a:r>
            <a:r>
              <a:rPr lang="en-US" sz="1896" dirty="0">
                <a:solidFill>
                  <a:srgbClr val="002060"/>
                </a:solidFill>
              </a:rPr>
              <a:t> </a:t>
            </a:r>
            <a:r>
              <a:rPr lang="en-US" sz="1896" dirty="0" err="1">
                <a:solidFill>
                  <a:srgbClr val="002060"/>
                </a:solidFill>
              </a:rPr>
              <a:t>toán</a:t>
            </a:r>
            <a:r>
              <a:rPr lang="en-US" sz="1896" dirty="0">
                <a:solidFill>
                  <a:srgbClr val="002060"/>
                </a:solidFill>
              </a:rPr>
              <a:t> </a:t>
            </a:r>
            <a:r>
              <a:rPr lang="en-US" sz="1896" dirty="0" err="1">
                <a:solidFill>
                  <a:srgbClr val="002060"/>
                </a:solidFill>
              </a:rPr>
              <a:t>không</a:t>
            </a:r>
            <a:r>
              <a:rPr lang="en-US" sz="1896" dirty="0">
                <a:solidFill>
                  <a:srgbClr val="002060"/>
                </a:solidFill>
              </a:rPr>
              <a:t> </a:t>
            </a:r>
            <a:r>
              <a:rPr lang="en-US" sz="1896" dirty="0" err="1">
                <a:solidFill>
                  <a:srgbClr val="002060"/>
                </a:solidFill>
              </a:rPr>
              <a:t>tiếp</a:t>
            </a:r>
            <a:r>
              <a:rPr lang="en-US" sz="1896" dirty="0">
                <a:solidFill>
                  <a:srgbClr val="002060"/>
                </a:solidFill>
              </a:rPr>
              <a:t> </a:t>
            </a:r>
            <a:r>
              <a:rPr lang="en-US" sz="1896" dirty="0" err="1">
                <a:solidFill>
                  <a:srgbClr val="002060"/>
                </a:solidFill>
              </a:rPr>
              <a:t>xúc</a:t>
            </a:r>
            <a:r>
              <a:rPr lang="en-US" sz="1896" dirty="0">
                <a:solidFill>
                  <a:srgbClr val="002060"/>
                </a:solidFill>
              </a:rPr>
              <a:t> </a:t>
            </a:r>
            <a:r>
              <a:rPr lang="en-US" sz="1896" dirty="0" err="1">
                <a:solidFill>
                  <a:srgbClr val="002060"/>
                </a:solidFill>
              </a:rPr>
              <a:t>và</a:t>
            </a:r>
            <a:r>
              <a:rPr lang="en-US" sz="1896" dirty="0">
                <a:solidFill>
                  <a:srgbClr val="002060"/>
                </a:solidFill>
              </a:rPr>
              <a:t> </a:t>
            </a:r>
            <a:r>
              <a:rPr lang="en-US" sz="1896" dirty="0" err="1">
                <a:solidFill>
                  <a:srgbClr val="002060"/>
                </a:solidFill>
              </a:rPr>
              <a:t>các</a:t>
            </a:r>
            <a:r>
              <a:rPr lang="en-US" sz="1896" dirty="0">
                <a:solidFill>
                  <a:srgbClr val="002060"/>
                </a:solidFill>
              </a:rPr>
              <a:t> </a:t>
            </a:r>
            <a:r>
              <a:rPr lang="en-US" sz="1896" dirty="0" err="1">
                <a:solidFill>
                  <a:srgbClr val="002060"/>
                </a:solidFill>
              </a:rPr>
              <a:t>thanh</a:t>
            </a:r>
            <a:r>
              <a:rPr lang="en-US" sz="1896" dirty="0">
                <a:solidFill>
                  <a:srgbClr val="002060"/>
                </a:solidFill>
              </a:rPr>
              <a:t> </a:t>
            </a:r>
            <a:r>
              <a:rPr lang="en-US" sz="1896" dirty="0" err="1">
                <a:solidFill>
                  <a:srgbClr val="002060"/>
                </a:solidFill>
              </a:rPr>
              <a:t>toán</a:t>
            </a:r>
            <a:r>
              <a:rPr lang="en-US" sz="1896" dirty="0">
                <a:solidFill>
                  <a:srgbClr val="002060"/>
                </a:solidFill>
              </a:rPr>
              <a:t> </a:t>
            </a:r>
            <a:r>
              <a:rPr lang="en-US" sz="1896" dirty="0" err="1">
                <a:solidFill>
                  <a:srgbClr val="002060"/>
                </a:solidFill>
              </a:rPr>
              <a:t>ví</a:t>
            </a:r>
            <a:r>
              <a:rPr lang="en-US" sz="1896" dirty="0">
                <a:solidFill>
                  <a:srgbClr val="002060"/>
                </a:solidFill>
              </a:rPr>
              <a:t> </a:t>
            </a:r>
            <a:r>
              <a:rPr lang="en-US" sz="1896" dirty="0" err="1">
                <a:solidFill>
                  <a:srgbClr val="002060"/>
                </a:solidFill>
              </a:rPr>
              <a:t>điện</a:t>
            </a:r>
            <a:r>
              <a:rPr lang="en-US" sz="1896" dirty="0">
                <a:solidFill>
                  <a:srgbClr val="002060"/>
                </a:solidFill>
              </a:rPr>
              <a:t> </a:t>
            </a:r>
            <a:r>
              <a:rPr lang="en-US" sz="1896" dirty="0" err="1">
                <a:solidFill>
                  <a:srgbClr val="002060"/>
                </a:solidFill>
              </a:rPr>
              <a:t>tử</a:t>
            </a:r>
            <a:endParaRPr lang="en-US" sz="1896" dirty="0">
              <a:solidFill>
                <a:srgbClr val="002060"/>
              </a:solidFill>
            </a:endParaRPr>
          </a:p>
        </p:txBody>
      </p:sp>
      <p:pic>
        <p:nvPicPr>
          <p:cNvPr id="13" name="Picture 2" descr="Image result for target sig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362" y="3960857"/>
            <a:ext cx="390122" cy="39110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826150" y="3813990"/>
            <a:ext cx="7612577" cy="585288"/>
          </a:xfrm>
          <a:prstGeom prst="rect">
            <a:avLst/>
          </a:prstGeom>
          <a:noFill/>
        </p:spPr>
        <p:txBody>
          <a:bodyPr wrap="square" rtlCol="0">
            <a:spAutoFit/>
          </a:bodyPr>
          <a:lstStyle/>
          <a:p>
            <a:pPr algn="just">
              <a:lnSpc>
                <a:spcPct val="200000"/>
              </a:lnSpc>
              <a:spcBef>
                <a:spcPts val="576"/>
              </a:spcBef>
              <a:spcAft>
                <a:spcPts val="576"/>
              </a:spcAft>
            </a:pPr>
            <a:r>
              <a:rPr lang="en-US" sz="1896" b="1" dirty="0" err="1">
                <a:solidFill>
                  <a:srgbClr val="002060"/>
                </a:solidFill>
              </a:rPr>
              <a:t>Dễ</a:t>
            </a:r>
            <a:r>
              <a:rPr lang="en-US" sz="1896" b="1" dirty="0">
                <a:solidFill>
                  <a:srgbClr val="002060"/>
                </a:solidFill>
              </a:rPr>
              <a:t> </a:t>
            </a:r>
            <a:r>
              <a:rPr lang="en-US" sz="1896" b="1" dirty="0" err="1">
                <a:solidFill>
                  <a:srgbClr val="002060"/>
                </a:solidFill>
              </a:rPr>
              <a:t>dàng</a:t>
            </a:r>
            <a:r>
              <a:rPr lang="en-US" sz="1896" b="1" dirty="0">
                <a:solidFill>
                  <a:srgbClr val="002060"/>
                </a:solidFill>
              </a:rPr>
              <a:t> </a:t>
            </a:r>
            <a:r>
              <a:rPr lang="en-US" sz="1896" b="1" dirty="0" err="1">
                <a:solidFill>
                  <a:srgbClr val="002060"/>
                </a:solidFill>
              </a:rPr>
              <a:t>tích</a:t>
            </a:r>
            <a:r>
              <a:rPr lang="en-US" sz="1896" b="1" dirty="0">
                <a:solidFill>
                  <a:srgbClr val="002060"/>
                </a:solidFill>
              </a:rPr>
              <a:t> </a:t>
            </a:r>
            <a:r>
              <a:rPr lang="en-US" sz="1896" b="1" dirty="0" err="1">
                <a:solidFill>
                  <a:srgbClr val="002060"/>
                </a:solidFill>
              </a:rPr>
              <a:t>hợp</a:t>
            </a:r>
            <a:r>
              <a:rPr lang="en-US" sz="1896" b="1" dirty="0">
                <a:solidFill>
                  <a:srgbClr val="002060"/>
                </a:solidFill>
              </a:rPr>
              <a:t> </a:t>
            </a:r>
            <a:r>
              <a:rPr lang="en-US" sz="1896" dirty="0">
                <a:solidFill>
                  <a:srgbClr val="002060"/>
                </a:solidFill>
              </a:rPr>
              <a:t> </a:t>
            </a:r>
            <a:r>
              <a:rPr lang="en-US" sz="1896" dirty="0" err="1">
                <a:solidFill>
                  <a:srgbClr val="002060"/>
                </a:solidFill>
              </a:rPr>
              <a:t>thông</a:t>
            </a:r>
            <a:r>
              <a:rPr lang="en-US" sz="1896" dirty="0">
                <a:solidFill>
                  <a:srgbClr val="002060"/>
                </a:solidFill>
              </a:rPr>
              <a:t> qua </a:t>
            </a:r>
            <a:r>
              <a:rPr lang="en-US" sz="1896" dirty="0" err="1">
                <a:solidFill>
                  <a:srgbClr val="002060"/>
                </a:solidFill>
              </a:rPr>
              <a:t>bộ</a:t>
            </a:r>
            <a:r>
              <a:rPr lang="en-US" sz="1896" dirty="0">
                <a:solidFill>
                  <a:srgbClr val="002060"/>
                </a:solidFill>
              </a:rPr>
              <a:t> API </a:t>
            </a:r>
            <a:r>
              <a:rPr lang="en-US" sz="1896" dirty="0" err="1">
                <a:solidFill>
                  <a:srgbClr val="002060"/>
                </a:solidFill>
              </a:rPr>
              <a:t>tiêu</a:t>
            </a:r>
            <a:r>
              <a:rPr lang="en-US" sz="1896" dirty="0">
                <a:solidFill>
                  <a:srgbClr val="002060"/>
                </a:solidFill>
              </a:rPr>
              <a:t> </a:t>
            </a:r>
            <a:r>
              <a:rPr lang="en-US" sz="1896" dirty="0" err="1">
                <a:solidFill>
                  <a:srgbClr val="002060"/>
                </a:solidFill>
              </a:rPr>
              <a:t>chuẩn</a:t>
            </a:r>
            <a:endParaRPr lang="en-US" sz="1896" dirty="0">
              <a:solidFill>
                <a:srgbClr val="002060"/>
              </a:solidFill>
            </a:endParaRPr>
          </a:p>
        </p:txBody>
      </p:sp>
      <p:pic>
        <p:nvPicPr>
          <p:cNvPr id="15" name="Picture 2" descr="Image result for target sig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362" y="4635363"/>
            <a:ext cx="390122" cy="39110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826150" y="4489662"/>
            <a:ext cx="7612577" cy="675826"/>
          </a:xfrm>
          <a:prstGeom prst="rect">
            <a:avLst/>
          </a:prstGeom>
          <a:noFill/>
        </p:spPr>
        <p:txBody>
          <a:bodyPr wrap="square" rtlCol="0">
            <a:spAutoFit/>
          </a:bodyPr>
          <a:lstStyle/>
          <a:p>
            <a:pPr algn="just">
              <a:lnSpc>
                <a:spcPct val="200000"/>
              </a:lnSpc>
              <a:spcBef>
                <a:spcPts val="576"/>
              </a:spcBef>
              <a:spcAft>
                <a:spcPts val="576"/>
              </a:spcAft>
            </a:pPr>
            <a:r>
              <a:rPr lang="en-US" sz="1896" b="1" dirty="0" err="1">
                <a:solidFill>
                  <a:srgbClr val="002060"/>
                </a:solidFill>
              </a:rPr>
              <a:t>Mở</a:t>
            </a:r>
            <a:r>
              <a:rPr lang="en-US" sz="1896" b="1" dirty="0">
                <a:solidFill>
                  <a:srgbClr val="002060"/>
                </a:solidFill>
              </a:rPr>
              <a:t> </a:t>
            </a:r>
            <a:r>
              <a:rPr lang="en-US" sz="1896" b="1" dirty="0" err="1">
                <a:solidFill>
                  <a:srgbClr val="002060"/>
                </a:solidFill>
              </a:rPr>
              <a:t>rộng</a:t>
            </a:r>
            <a:r>
              <a:rPr lang="en-US" sz="1896" b="1" dirty="0">
                <a:solidFill>
                  <a:srgbClr val="002060"/>
                </a:solidFill>
              </a:rPr>
              <a:t> </a:t>
            </a:r>
            <a:r>
              <a:rPr lang="en-US" sz="1896" dirty="0" err="1">
                <a:solidFill>
                  <a:srgbClr val="002060"/>
                </a:solidFill>
              </a:rPr>
              <a:t>cho</a:t>
            </a:r>
            <a:r>
              <a:rPr lang="en-US" sz="1896" dirty="0">
                <a:solidFill>
                  <a:srgbClr val="002060"/>
                </a:solidFill>
              </a:rPr>
              <a:t> </a:t>
            </a:r>
            <a:r>
              <a:rPr lang="en-US" sz="1896" dirty="0" err="1">
                <a:solidFill>
                  <a:srgbClr val="002060"/>
                </a:solidFill>
              </a:rPr>
              <a:t>các</a:t>
            </a:r>
            <a:r>
              <a:rPr lang="en-US" sz="1896" dirty="0">
                <a:solidFill>
                  <a:srgbClr val="002060"/>
                </a:solidFill>
              </a:rPr>
              <a:t> </a:t>
            </a:r>
            <a:r>
              <a:rPr lang="en-US" sz="1896" dirty="0" err="1">
                <a:solidFill>
                  <a:srgbClr val="002060"/>
                </a:solidFill>
              </a:rPr>
              <a:t>Ngân</a:t>
            </a:r>
            <a:r>
              <a:rPr lang="en-US" sz="1896" dirty="0">
                <a:solidFill>
                  <a:srgbClr val="002060"/>
                </a:solidFill>
              </a:rPr>
              <a:t> </a:t>
            </a:r>
            <a:r>
              <a:rPr lang="en-US" sz="1896" dirty="0" err="1">
                <a:solidFill>
                  <a:srgbClr val="002060"/>
                </a:solidFill>
              </a:rPr>
              <a:t>hàng</a:t>
            </a:r>
            <a:r>
              <a:rPr lang="en-US" sz="1896" dirty="0">
                <a:solidFill>
                  <a:srgbClr val="002060"/>
                </a:solidFill>
              </a:rPr>
              <a:t>, </a:t>
            </a:r>
            <a:r>
              <a:rPr lang="en-US" sz="1896" dirty="0" smtClean="0">
                <a:solidFill>
                  <a:srgbClr val="002060"/>
                </a:solidFill>
              </a:rPr>
              <a:t>ĐVCNT </a:t>
            </a:r>
            <a:r>
              <a:rPr lang="en-US" sz="1896" dirty="0" err="1">
                <a:solidFill>
                  <a:srgbClr val="002060"/>
                </a:solidFill>
              </a:rPr>
              <a:t>và</a:t>
            </a:r>
            <a:r>
              <a:rPr lang="en-US" sz="1896" dirty="0">
                <a:solidFill>
                  <a:srgbClr val="002060"/>
                </a:solidFill>
              </a:rPr>
              <a:t> </a:t>
            </a:r>
            <a:r>
              <a:rPr lang="en-US" sz="1896" dirty="0" smtClean="0">
                <a:solidFill>
                  <a:srgbClr val="002060"/>
                </a:solidFill>
              </a:rPr>
              <a:t>TGTT</a:t>
            </a:r>
            <a:endParaRPr lang="en-US" sz="1896" dirty="0">
              <a:solidFill>
                <a:srgbClr val="00206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9795" y="1315061"/>
            <a:ext cx="2706839" cy="180455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1200" y="3354261"/>
            <a:ext cx="2399381" cy="1758325"/>
          </a:xfrm>
          <a:prstGeom prst="rect">
            <a:avLst/>
          </a:prstGeom>
        </p:spPr>
      </p:pic>
    </p:spTree>
    <p:extLst>
      <p:ext uri="{BB962C8B-B14F-4D97-AF65-F5344CB8AC3E}">
        <p14:creationId xmlns:p14="http://schemas.microsoft.com/office/powerpoint/2010/main" val="1304912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4371" y="140833"/>
            <a:ext cx="9875520" cy="632489"/>
          </a:xfrm>
        </p:spPr>
        <p:txBody>
          <a:bodyPr>
            <a:normAutofit/>
          </a:bodyPr>
          <a:lstStyle/>
          <a:p>
            <a:r>
              <a:rPr lang="vi-VN" sz="3000" dirty="0" smtClean="0">
                <a:solidFill>
                  <a:schemeClr val="bg1"/>
                </a:solidFill>
              </a:rPr>
              <a:t>SamsungPay</a:t>
            </a:r>
            <a:endParaRPr lang="en-AU" sz="3000" dirty="0">
              <a:solidFill>
                <a:schemeClr val="bg1"/>
              </a:solidFill>
            </a:endParaRPr>
          </a:p>
        </p:txBody>
      </p:sp>
      <p:sp>
        <p:nvSpPr>
          <p:cNvPr id="26" name="TextBox 25"/>
          <p:cNvSpPr txBox="1"/>
          <p:nvPr/>
        </p:nvSpPr>
        <p:spPr>
          <a:xfrm>
            <a:off x="198831" y="2455120"/>
            <a:ext cx="5711592" cy="3831818"/>
          </a:xfrm>
          <a:prstGeom prst="rect">
            <a:avLst/>
          </a:prstGeom>
          <a:noFill/>
          <a:ln>
            <a:noFill/>
          </a:ln>
        </p:spPr>
        <p:txBody>
          <a:bodyPr wrap="square" rtlCol="0">
            <a:spAutoFit/>
          </a:bodyPr>
          <a:lstStyle/>
          <a:p>
            <a:pPr algn="just">
              <a:lnSpc>
                <a:spcPct val="150000"/>
              </a:lnSpc>
            </a:pPr>
            <a:r>
              <a:rPr lang="en-US" sz="1800" b="1" dirty="0" err="1">
                <a:solidFill>
                  <a:schemeClr val="accent5">
                    <a:lumMod val="50000"/>
                  </a:schemeClr>
                </a:solidFill>
              </a:rPr>
              <a:t>Vai</a:t>
            </a:r>
            <a:r>
              <a:rPr lang="en-US" sz="1800" b="1" dirty="0">
                <a:solidFill>
                  <a:schemeClr val="accent5">
                    <a:lumMod val="50000"/>
                  </a:schemeClr>
                </a:solidFill>
              </a:rPr>
              <a:t> </a:t>
            </a:r>
            <a:r>
              <a:rPr lang="en-US" sz="1800" b="1" dirty="0" err="1">
                <a:solidFill>
                  <a:schemeClr val="accent5">
                    <a:lumMod val="50000"/>
                  </a:schemeClr>
                </a:solidFill>
              </a:rPr>
              <a:t>trò</a:t>
            </a:r>
            <a:r>
              <a:rPr lang="en-US" sz="1800" b="1" dirty="0">
                <a:solidFill>
                  <a:schemeClr val="accent5">
                    <a:lumMod val="50000"/>
                  </a:schemeClr>
                </a:solidFill>
              </a:rPr>
              <a:t> </a:t>
            </a:r>
            <a:r>
              <a:rPr lang="en-US" sz="1800" b="1" dirty="0" err="1">
                <a:solidFill>
                  <a:schemeClr val="accent5">
                    <a:lumMod val="50000"/>
                  </a:schemeClr>
                </a:solidFill>
              </a:rPr>
              <a:t>của</a:t>
            </a:r>
            <a:r>
              <a:rPr lang="en-US" sz="1800" b="1" dirty="0">
                <a:solidFill>
                  <a:schemeClr val="accent5">
                    <a:lumMod val="50000"/>
                  </a:schemeClr>
                </a:solidFill>
              </a:rPr>
              <a:t> NAPAS:</a:t>
            </a:r>
          </a:p>
          <a:p>
            <a:pPr marL="285750" indent="-285750" algn="just">
              <a:lnSpc>
                <a:spcPct val="150000"/>
              </a:lnSpc>
              <a:buFont typeface="Wingdings" panose="05000000000000000000" pitchFamily="2" charset="2"/>
              <a:buChar char="ü"/>
            </a:pPr>
            <a:r>
              <a:rPr lang="en-US" sz="1800" dirty="0" err="1" smtClean="0">
                <a:solidFill>
                  <a:schemeClr val="accent5">
                    <a:lumMod val="50000"/>
                  </a:schemeClr>
                </a:solidFill>
              </a:rPr>
              <a:t>Cung</a:t>
            </a:r>
            <a:r>
              <a:rPr lang="en-US" sz="1800" dirty="0" smtClean="0">
                <a:solidFill>
                  <a:schemeClr val="accent5">
                    <a:lumMod val="50000"/>
                  </a:schemeClr>
                </a:solidFill>
              </a:rPr>
              <a:t> </a:t>
            </a:r>
            <a:r>
              <a:rPr lang="en-US" sz="1800" dirty="0" err="1" smtClean="0">
                <a:solidFill>
                  <a:schemeClr val="accent5">
                    <a:lumMod val="50000"/>
                  </a:schemeClr>
                </a:solidFill>
              </a:rPr>
              <a:t>cấp</a:t>
            </a:r>
            <a:r>
              <a:rPr lang="en-US" sz="1800" dirty="0" smtClean="0">
                <a:solidFill>
                  <a:schemeClr val="accent5">
                    <a:lumMod val="50000"/>
                  </a:schemeClr>
                </a:solidFill>
              </a:rPr>
              <a:t> </a:t>
            </a:r>
            <a:r>
              <a:rPr lang="en-US" sz="1800" dirty="0" err="1" smtClean="0">
                <a:solidFill>
                  <a:schemeClr val="accent5">
                    <a:lumMod val="50000"/>
                  </a:schemeClr>
                </a:solidFill>
              </a:rPr>
              <a:t>hạ</a:t>
            </a:r>
            <a:r>
              <a:rPr lang="en-US" sz="1800" dirty="0" smtClean="0">
                <a:solidFill>
                  <a:schemeClr val="accent5">
                    <a:lumMod val="50000"/>
                  </a:schemeClr>
                </a:solidFill>
              </a:rPr>
              <a:t> </a:t>
            </a:r>
            <a:r>
              <a:rPr lang="en-US" sz="1800" dirty="0" err="1" smtClean="0">
                <a:solidFill>
                  <a:schemeClr val="accent5">
                    <a:lumMod val="50000"/>
                  </a:schemeClr>
                </a:solidFill>
              </a:rPr>
              <a:t>tầng</a:t>
            </a:r>
            <a:r>
              <a:rPr lang="en-US" sz="1800" dirty="0" smtClean="0">
                <a:solidFill>
                  <a:schemeClr val="accent5">
                    <a:lumMod val="50000"/>
                  </a:schemeClr>
                </a:solidFill>
              </a:rPr>
              <a:t> </a:t>
            </a:r>
            <a:r>
              <a:rPr lang="en-US" sz="1800" b="1" dirty="0" err="1" smtClean="0">
                <a:solidFill>
                  <a:schemeClr val="accent5">
                    <a:lumMod val="50000"/>
                  </a:schemeClr>
                </a:solidFill>
              </a:rPr>
              <a:t>số</a:t>
            </a:r>
            <a:r>
              <a:rPr lang="en-US" sz="1800" b="1" dirty="0" smtClean="0">
                <a:solidFill>
                  <a:schemeClr val="accent5">
                    <a:lumMod val="50000"/>
                  </a:schemeClr>
                </a:solidFill>
              </a:rPr>
              <a:t> </a:t>
            </a:r>
            <a:r>
              <a:rPr lang="en-US" sz="1800" b="1" dirty="0" err="1" smtClean="0">
                <a:solidFill>
                  <a:schemeClr val="accent5">
                    <a:lumMod val="50000"/>
                  </a:schemeClr>
                </a:solidFill>
              </a:rPr>
              <a:t>hóa</a:t>
            </a:r>
            <a:r>
              <a:rPr lang="en-US" sz="1800" b="1" dirty="0" smtClean="0">
                <a:solidFill>
                  <a:schemeClr val="accent5">
                    <a:lumMod val="50000"/>
                  </a:schemeClr>
                </a:solidFill>
              </a:rPr>
              <a:t> </a:t>
            </a:r>
            <a:r>
              <a:rPr lang="en-US" sz="1800" b="1" dirty="0" err="1" smtClean="0">
                <a:solidFill>
                  <a:schemeClr val="accent5">
                    <a:lumMod val="50000"/>
                  </a:schemeClr>
                </a:solidFill>
              </a:rPr>
              <a:t>thẻ</a:t>
            </a:r>
            <a:r>
              <a:rPr lang="en-US" sz="1800" b="1" dirty="0">
                <a:solidFill>
                  <a:schemeClr val="accent5">
                    <a:lumMod val="50000"/>
                  </a:schemeClr>
                </a:solidFill>
              </a:rPr>
              <a:t> </a:t>
            </a:r>
            <a:r>
              <a:rPr lang="en-US" sz="1800" b="1" dirty="0" err="1" smtClean="0">
                <a:solidFill>
                  <a:schemeClr val="accent5">
                    <a:lumMod val="50000"/>
                  </a:schemeClr>
                </a:solidFill>
              </a:rPr>
              <a:t>nội</a:t>
            </a:r>
            <a:r>
              <a:rPr lang="en-US" sz="1800" b="1" dirty="0" smtClean="0">
                <a:solidFill>
                  <a:schemeClr val="accent5">
                    <a:lumMod val="50000"/>
                  </a:schemeClr>
                </a:solidFill>
              </a:rPr>
              <a:t> </a:t>
            </a:r>
            <a:r>
              <a:rPr lang="en-US" sz="1800" b="1" dirty="0" err="1" smtClean="0">
                <a:solidFill>
                  <a:schemeClr val="accent5">
                    <a:lumMod val="50000"/>
                  </a:schemeClr>
                </a:solidFill>
              </a:rPr>
              <a:t>địa</a:t>
            </a:r>
            <a:r>
              <a:rPr lang="en-US" sz="1800" b="1" dirty="0" smtClean="0">
                <a:solidFill>
                  <a:schemeClr val="accent5">
                    <a:lumMod val="50000"/>
                  </a:schemeClr>
                </a:solidFill>
              </a:rPr>
              <a:t> </a:t>
            </a:r>
            <a:r>
              <a:rPr lang="en-US" sz="1800" dirty="0" err="1" smtClean="0">
                <a:solidFill>
                  <a:schemeClr val="accent5">
                    <a:lumMod val="50000"/>
                  </a:schemeClr>
                </a:solidFill>
              </a:rPr>
              <a:t>của</a:t>
            </a:r>
            <a:r>
              <a:rPr lang="en-US" sz="1800" dirty="0" smtClean="0">
                <a:solidFill>
                  <a:schemeClr val="accent5">
                    <a:lumMod val="50000"/>
                  </a:schemeClr>
                </a:solidFill>
              </a:rPr>
              <a:t> </a:t>
            </a:r>
            <a:r>
              <a:rPr lang="en-US" sz="1800" dirty="0" err="1" smtClean="0">
                <a:solidFill>
                  <a:schemeClr val="accent5">
                    <a:lumMod val="50000"/>
                  </a:schemeClr>
                </a:solidFill>
              </a:rPr>
              <a:t>các</a:t>
            </a:r>
            <a:r>
              <a:rPr lang="en-US" sz="1800" dirty="0" smtClean="0">
                <a:solidFill>
                  <a:schemeClr val="accent5">
                    <a:lumMod val="50000"/>
                  </a:schemeClr>
                </a:solidFill>
              </a:rPr>
              <a:t> TCPH</a:t>
            </a:r>
          </a:p>
          <a:p>
            <a:pPr marL="285750" indent="-285750" algn="just">
              <a:lnSpc>
                <a:spcPct val="150000"/>
              </a:lnSpc>
              <a:buFont typeface="Wingdings" panose="05000000000000000000" pitchFamily="2" charset="2"/>
              <a:buChar char="ü"/>
            </a:pPr>
            <a:r>
              <a:rPr lang="en-US" sz="1800" dirty="0" err="1" smtClean="0">
                <a:solidFill>
                  <a:schemeClr val="accent5">
                    <a:lumMod val="50000"/>
                  </a:schemeClr>
                </a:solidFill>
              </a:rPr>
              <a:t>Triển</a:t>
            </a:r>
            <a:r>
              <a:rPr lang="en-US" sz="1800" dirty="0" smtClean="0">
                <a:solidFill>
                  <a:schemeClr val="accent5">
                    <a:lumMod val="50000"/>
                  </a:schemeClr>
                </a:solidFill>
              </a:rPr>
              <a:t> </a:t>
            </a:r>
            <a:r>
              <a:rPr lang="en-US" sz="1800" dirty="0" err="1">
                <a:solidFill>
                  <a:schemeClr val="accent5">
                    <a:lumMod val="50000"/>
                  </a:schemeClr>
                </a:solidFill>
              </a:rPr>
              <a:t>khai</a:t>
            </a:r>
            <a:r>
              <a:rPr lang="en-US" sz="1800" dirty="0">
                <a:solidFill>
                  <a:schemeClr val="accent5">
                    <a:lumMod val="50000"/>
                  </a:schemeClr>
                </a:solidFill>
              </a:rPr>
              <a:t> </a:t>
            </a:r>
            <a:r>
              <a:rPr lang="en-US" sz="1800" dirty="0" err="1">
                <a:solidFill>
                  <a:schemeClr val="accent5">
                    <a:lumMod val="50000"/>
                  </a:schemeClr>
                </a:solidFill>
              </a:rPr>
              <a:t>với</a:t>
            </a:r>
            <a:r>
              <a:rPr lang="en-US" sz="1800" dirty="0">
                <a:solidFill>
                  <a:schemeClr val="accent5">
                    <a:lumMod val="50000"/>
                  </a:schemeClr>
                </a:solidFill>
              </a:rPr>
              <a:t> </a:t>
            </a:r>
            <a:r>
              <a:rPr lang="en-US" sz="1800" dirty="0" err="1" smtClean="0">
                <a:solidFill>
                  <a:schemeClr val="accent5">
                    <a:lumMod val="50000"/>
                  </a:schemeClr>
                </a:solidFill>
              </a:rPr>
              <a:t>các</a:t>
            </a:r>
            <a:r>
              <a:rPr lang="en-US" sz="1800" dirty="0" smtClean="0">
                <a:solidFill>
                  <a:schemeClr val="accent5">
                    <a:lumMod val="50000"/>
                  </a:schemeClr>
                </a:solidFill>
              </a:rPr>
              <a:t> Đ</a:t>
            </a:r>
            <a:r>
              <a:rPr lang="vi-VN" sz="1800" dirty="0">
                <a:solidFill>
                  <a:schemeClr val="accent5">
                    <a:lumMod val="50000"/>
                  </a:schemeClr>
                </a:solidFill>
              </a:rPr>
              <a:t>ơn vị cung cấp ứng dụng thanh toán qua thiết bị di </a:t>
            </a:r>
            <a:r>
              <a:rPr lang="vi-VN" sz="1800" dirty="0" smtClean="0">
                <a:solidFill>
                  <a:schemeClr val="accent5">
                    <a:lumMod val="50000"/>
                  </a:schemeClr>
                </a:solidFill>
              </a:rPr>
              <a:t>động</a:t>
            </a:r>
            <a:r>
              <a:rPr lang="en-US" sz="1800" dirty="0" smtClean="0">
                <a:solidFill>
                  <a:schemeClr val="accent5">
                    <a:lumMod val="50000"/>
                  </a:schemeClr>
                </a:solidFill>
              </a:rPr>
              <a:t>, </a:t>
            </a:r>
            <a:r>
              <a:rPr lang="en-US" sz="1800" dirty="0" err="1" smtClean="0">
                <a:solidFill>
                  <a:schemeClr val="accent5">
                    <a:lumMod val="50000"/>
                  </a:schemeClr>
                </a:solidFill>
              </a:rPr>
              <a:t>ngân</a:t>
            </a:r>
            <a:r>
              <a:rPr lang="en-US" sz="1800" dirty="0" smtClean="0">
                <a:solidFill>
                  <a:schemeClr val="accent5">
                    <a:lumMod val="50000"/>
                  </a:schemeClr>
                </a:solidFill>
              </a:rPr>
              <a:t> </a:t>
            </a:r>
            <a:r>
              <a:rPr lang="en-US" sz="1800" dirty="0" err="1" smtClean="0">
                <a:solidFill>
                  <a:schemeClr val="accent5">
                    <a:lumMod val="50000"/>
                  </a:schemeClr>
                </a:solidFill>
              </a:rPr>
              <a:t>hàng</a:t>
            </a:r>
            <a:r>
              <a:rPr lang="en-US" sz="1800" dirty="0" smtClean="0">
                <a:solidFill>
                  <a:schemeClr val="accent5">
                    <a:lumMod val="50000"/>
                  </a:schemeClr>
                </a:solidFill>
              </a:rPr>
              <a:t> </a:t>
            </a:r>
            <a:r>
              <a:rPr lang="en-US" sz="1800" dirty="0" err="1" smtClean="0">
                <a:solidFill>
                  <a:schemeClr val="accent5">
                    <a:lumMod val="50000"/>
                  </a:schemeClr>
                </a:solidFill>
              </a:rPr>
              <a:t>và</a:t>
            </a:r>
            <a:r>
              <a:rPr lang="en-US" sz="1800" dirty="0" smtClean="0">
                <a:solidFill>
                  <a:schemeClr val="accent5">
                    <a:lumMod val="50000"/>
                  </a:schemeClr>
                </a:solidFill>
              </a:rPr>
              <a:t> </a:t>
            </a:r>
            <a:r>
              <a:rPr lang="en-US" sz="1800" dirty="0" err="1" smtClean="0">
                <a:solidFill>
                  <a:schemeClr val="accent5">
                    <a:lumMod val="50000"/>
                  </a:schemeClr>
                </a:solidFill>
              </a:rPr>
              <a:t>các</a:t>
            </a:r>
            <a:r>
              <a:rPr lang="en-US" sz="1800" dirty="0" smtClean="0">
                <a:solidFill>
                  <a:schemeClr val="accent5">
                    <a:lumMod val="50000"/>
                  </a:schemeClr>
                </a:solidFill>
              </a:rPr>
              <a:t> </a:t>
            </a:r>
            <a:r>
              <a:rPr lang="en-US" sz="1800" dirty="0" err="1" smtClean="0">
                <a:solidFill>
                  <a:schemeClr val="accent5">
                    <a:lumMod val="50000"/>
                  </a:schemeClr>
                </a:solidFill>
              </a:rPr>
              <a:t>tổ</a:t>
            </a:r>
            <a:r>
              <a:rPr lang="en-US" sz="1800" dirty="0" smtClean="0">
                <a:solidFill>
                  <a:schemeClr val="accent5">
                    <a:lumMod val="50000"/>
                  </a:schemeClr>
                </a:solidFill>
              </a:rPr>
              <a:t> </a:t>
            </a:r>
            <a:r>
              <a:rPr lang="en-US" sz="1800" dirty="0" err="1" smtClean="0">
                <a:solidFill>
                  <a:schemeClr val="accent5">
                    <a:lumMod val="50000"/>
                  </a:schemeClr>
                </a:solidFill>
              </a:rPr>
              <a:t>chức</a:t>
            </a:r>
            <a:r>
              <a:rPr lang="en-US" sz="1800" dirty="0" smtClean="0">
                <a:solidFill>
                  <a:schemeClr val="accent5">
                    <a:lumMod val="50000"/>
                  </a:schemeClr>
                </a:solidFill>
              </a:rPr>
              <a:t> </a:t>
            </a:r>
            <a:r>
              <a:rPr lang="en-US" sz="1800" dirty="0" err="1" smtClean="0">
                <a:solidFill>
                  <a:schemeClr val="accent5">
                    <a:lumMod val="50000"/>
                  </a:schemeClr>
                </a:solidFill>
              </a:rPr>
              <a:t>thẻ</a:t>
            </a:r>
            <a:r>
              <a:rPr lang="en-US" sz="1800" dirty="0" smtClean="0">
                <a:solidFill>
                  <a:schemeClr val="accent5">
                    <a:lumMod val="50000"/>
                  </a:schemeClr>
                </a:solidFill>
              </a:rPr>
              <a:t>.</a:t>
            </a:r>
            <a:endParaRPr lang="en-US" sz="1800" dirty="0">
              <a:solidFill>
                <a:schemeClr val="accent5">
                  <a:lumMod val="50000"/>
                </a:schemeClr>
              </a:solidFill>
            </a:endParaRPr>
          </a:p>
          <a:p>
            <a:pPr marL="285750" lvl="0" indent="-285750" algn="just">
              <a:lnSpc>
                <a:spcPct val="150000"/>
              </a:lnSpc>
              <a:buFont typeface="Wingdings" panose="05000000000000000000" pitchFamily="2" charset="2"/>
              <a:buChar char="ü"/>
            </a:pPr>
            <a:r>
              <a:rPr lang="en-US" sz="1800" dirty="0" err="1">
                <a:solidFill>
                  <a:schemeClr val="accent5">
                    <a:lumMod val="50000"/>
                  </a:schemeClr>
                </a:solidFill>
              </a:rPr>
              <a:t>Xây</a:t>
            </a:r>
            <a:r>
              <a:rPr lang="en-US" sz="1800" dirty="0">
                <a:solidFill>
                  <a:schemeClr val="accent5">
                    <a:lumMod val="50000"/>
                  </a:schemeClr>
                </a:solidFill>
              </a:rPr>
              <a:t> </a:t>
            </a:r>
            <a:r>
              <a:rPr lang="en-US" sz="1800" dirty="0" err="1">
                <a:solidFill>
                  <a:schemeClr val="accent5">
                    <a:lumMod val="50000"/>
                  </a:schemeClr>
                </a:solidFill>
              </a:rPr>
              <a:t>dựng</a:t>
            </a:r>
            <a:r>
              <a:rPr lang="en-US" sz="1800" dirty="0">
                <a:solidFill>
                  <a:schemeClr val="accent5">
                    <a:lumMod val="50000"/>
                  </a:schemeClr>
                </a:solidFill>
              </a:rPr>
              <a:t> TCKT, </a:t>
            </a:r>
            <a:r>
              <a:rPr lang="en-US" sz="1800" dirty="0" err="1">
                <a:solidFill>
                  <a:schemeClr val="accent5">
                    <a:lumMod val="50000"/>
                  </a:schemeClr>
                </a:solidFill>
              </a:rPr>
              <a:t>quy</a:t>
            </a:r>
            <a:r>
              <a:rPr lang="en-US" sz="1800" dirty="0">
                <a:solidFill>
                  <a:schemeClr val="accent5">
                    <a:lumMod val="50000"/>
                  </a:schemeClr>
                </a:solidFill>
              </a:rPr>
              <a:t> </a:t>
            </a:r>
            <a:r>
              <a:rPr lang="en-US" sz="1800" dirty="0" err="1">
                <a:solidFill>
                  <a:schemeClr val="accent5">
                    <a:lumMod val="50000"/>
                  </a:schemeClr>
                </a:solidFill>
              </a:rPr>
              <a:t>trình</a:t>
            </a:r>
            <a:r>
              <a:rPr lang="en-US" sz="1800" dirty="0">
                <a:solidFill>
                  <a:schemeClr val="accent5">
                    <a:lumMod val="50000"/>
                  </a:schemeClr>
                </a:solidFill>
              </a:rPr>
              <a:t> </a:t>
            </a:r>
            <a:r>
              <a:rPr lang="en-US" sz="1800" dirty="0" err="1">
                <a:solidFill>
                  <a:schemeClr val="accent5">
                    <a:lumMod val="50000"/>
                  </a:schemeClr>
                </a:solidFill>
              </a:rPr>
              <a:t>nghiệp</a:t>
            </a:r>
            <a:r>
              <a:rPr lang="en-US" sz="1800" dirty="0">
                <a:solidFill>
                  <a:schemeClr val="accent5">
                    <a:lumMod val="50000"/>
                  </a:schemeClr>
                </a:solidFill>
              </a:rPr>
              <a:t> </a:t>
            </a:r>
            <a:r>
              <a:rPr lang="en-US" sz="1800" dirty="0" err="1">
                <a:solidFill>
                  <a:schemeClr val="accent5">
                    <a:lumMod val="50000"/>
                  </a:schemeClr>
                </a:solidFill>
              </a:rPr>
              <a:t>vụ</a:t>
            </a:r>
            <a:r>
              <a:rPr lang="en-US" sz="1800" dirty="0">
                <a:solidFill>
                  <a:schemeClr val="accent5">
                    <a:lumMod val="50000"/>
                  </a:schemeClr>
                </a:solidFill>
              </a:rPr>
              <a:t>, </a:t>
            </a:r>
            <a:r>
              <a:rPr lang="en-US" sz="1800" dirty="0" err="1">
                <a:solidFill>
                  <a:schemeClr val="accent5">
                    <a:lumMod val="50000"/>
                  </a:schemeClr>
                </a:solidFill>
              </a:rPr>
              <a:t>tài</a:t>
            </a:r>
            <a:r>
              <a:rPr lang="en-US" sz="1800" dirty="0">
                <a:solidFill>
                  <a:schemeClr val="accent5">
                    <a:lumMod val="50000"/>
                  </a:schemeClr>
                </a:solidFill>
              </a:rPr>
              <a:t> </a:t>
            </a:r>
            <a:r>
              <a:rPr lang="en-US" sz="1800" dirty="0" err="1">
                <a:solidFill>
                  <a:schemeClr val="accent5">
                    <a:lumMod val="50000"/>
                  </a:schemeClr>
                </a:solidFill>
              </a:rPr>
              <a:t>liệu</a:t>
            </a:r>
            <a:r>
              <a:rPr lang="en-US" sz="1800" dirty="0">
                <a:solidFill>
                  <a:schemeClr val="accent5">
                    <a:lumMod val="50000"/>
                  </a:schemeClr>
                </a:solidFill>
              </a:rPr>
              <a:t> </a:t>
            </a:r>
            <a:r>
              <a:rPr lang="en-US" sz="1800" dirty="0" err="1">
                <a:solidFill>
                  <a:schemeClr val="accent5">
                    <a:lumMod val="50000"/>
                  </a:schemeClr>
                </a:solidFill>
              </a:rPr>
              <a:t>hỗ</a:t>
            </a:r>
            <a:r>
              <a:rPr lang="en-US" sz="1800" dirty="0">
                <a:solidFill>
                  <a:schemeClr val="accent5">
                    <a:lumMod val="50000"/>
                  </a:schemeClr>
                </a:solidFill>
              </a:rPr>
              <a:t> </a:t>
            </a:r>
            <a:r>
              <a:rPr lang="en-US" sz="1800" dirty="0" err="1">
                <a:solidFill>
                  <a:schemeClr val="accent5">
                    <a:lumMod val="50000"/>
                  </a:schemeClr>
                </a:solidFill>
              </a:rPr>
              <a:t>trợ</a:t>
            </a:r>
            <a:r>
              <a:rPr lang="en-US" sz="1800" dirty="0">
                <a:solidFill>
                  <a:schemeClr val="accent5">
                    <a:lumMod val="50000"/>
                  </a:schemeClr>
                </a:solidFill>
              </a:rPr>
              <a:t> </a:t>
            </a:r>
            <a:r>
              <a:rPr lang="en-US" sz="1800" dirty="0" err="1" smtClean="0">
                <a:solidFill>
                  <a:schemeClr val="accent5">
                    <a:lumMod val="50000"/>
                  </a:schemeClr>
                </a:solidFill>
              </a:rPr>
              <a:t>triển</a:t>
            </a:r>
            <a:r>
              <a:rPr lang="en-US" sz="1800" dirty="0" smtClean="0">
                <a:solidFill>
                  <a:schemeClr val="accent5">
                    <a:lumMod val="50000"/>
                  </a:schemeClr>
                </a:solidFill>
              </a:rPr>
              <a:t> </a:t>
            </a:r>
            <a:r>
              <a:rPr lang="en-US" sz="1800" dirty="0" err="1" smtClean="0">
                <a:solidFill>
                  <a:schemeClr val="accent5">
                    <a:lumMod val="50000"/>
                  </a:schemeClr>
                </a:solidFill>
              </a:rPr>
              <a:t>khai</a:t>
            </a:r>
            <a:r>
              <a:rPr lang="en-US" sz="1800" dirty="0" smtClean="0">
                <a:solidFill>
                  <a:schemeClr val="accent5">
                    <a:lumMod val="50000"/>
                  </a:schemeClr>
                </a:solidFill>
              </a:rPr>
              <a:t> </a:t>
            </a:r>
            <a:r>
              <a:rPr lang="en-US" sz="1800" dirty="0" err="1" smtClean="0">
                <a:solidFill>
                  <a:schemeClr val="accent5">
                    <a:lumMod val="50000"/>
                  </a:schemeClr>
                </a:solidFill>
              </a:rPr>
              <a:t>dịch</a:t>
            </a:r>
            <a:r>
              <a:rPr lang="en-US" sz="1800" dirty="0" smtClean="0">
                <a:solidFill>
                  <a:schemeClr val="accent5">
                    <a:lumMod val="50000"/>
                  </a:schemeClr>
                </a:solidFill>
              </a:rPr>
              <a:t> </a:t>
            </a:r>
            <a:r>
              <a:rPr lang="en-US" sz="1800" dirty="0" err="1" smtClean="0">
                <a:solidFill>
                  <a:schemeClr val="accent5">
                    <a:lumMod val="50000"/>
                  </a:schemeClr>
                </a:solidFill>
              </a:rPr>
              <a:t>vụ</a:t>
            </a:r>
            <a:r>
              <a:rPr lang="en-US" sz="1800" dirty="0" smtClean="0">
                <a:solidFill>
                  <a:schemeClr val="accent5">
                    <a:lumMod val="50000"/>
                  </a:schemeClr>
                </a:solidFill>
              </a:rPr>
              <a:t>.</a:t>
            </a:r>
          </a:p>
          <a:p>
            <a:pPr marL="285750" lvl="0" indent="-285750" algn="just">
              <a:lnSpc>
                <a:spcPct val="150000"/>
              </a:lnSpc>
              <a:buFont typeface="Wingdings" panose="05000000000000000000" pitchFamily="2" charset="2"/>
              <a:buChar char="ü"/>
            </a:pPr>
            <a:r>
              <a:rPr lang="en-US" sz="1800" dirty="0" err="1" smtClean="0">
                <a:solidFill>
                  <a:schemeClr val="accent5">
                    <a:lumMod val="50000"/>
                  </a:schemeClr>
                </a:solidFill>
              </a:rPr>
              <a:t>Hỗ</a:t>
            </a:r>
            <a:r>
              <a:rPr lang="en-US" sz="1800" dirty="0" smtClean="0">
                <a:solidFill>
                  <a:schemeClr val="accent5">
                    <a:lumMod val="50000"/>
                  </a:schemeClr>
                </a:solidFill>
              </a:rPr>
              <a:t> </a:t>
            </a:r>
            <a:r>
              <a:rPr lang="en-US" sz="1800" dirty="0" err="1" smtClean="0">
                <a:solidFill>
                  <a:schemeClr val="accent5">
                    <a:lumMod val="50000"/>
                  </a:schemeClr>
                </a:solidFill>
              </a:rPr>
              <a:t>trợ</a:t>
            </a:r>
            <a:r>
              <a:rPr lang="en-US" sz="1800" dirty="0" smtClean="0">
                <a:solidFill>
                  <a:schemeClr val="accent5">
                    <a:lumMod val="50000"/>
                  </a:schemeClr>
                </a:solidFill>
              </a:rPr>
              <a:t> </a:t>
            </a:r>
            <a:r>
              <a:rPr lang="en-US" sz="1800" dirty="0" err="1" smtClean="0">
                <a:solidFill>
                  <a:schemeClr val="accent5">
                    <a:lumMod val="50000"/>
                  </a:schemeClr>
                </a:solidFill>
              </a:rPr>
              <a:t>quản</a:t>
            </a:r>
            <a:r>
              <a:rPr lang="en-US" sz="1800" dirty="0" smtClean="0">
                <a:solidFill>
                  <a:schemeClr val="accent5">
                    <a:lumMod val="50000"/>
                  </a:schemeClr>
                </a:solidFill>
              </a:rPr>
              <a:t> </a:t>
            </a:r>
            <a:r>
              <a:rPr lang="en-US" sz="1800" dirty="0" err="1" smtClean="0">
                <a:solidFill>
                  <a:schemeClr val="accent5">
                    <a:lumMod val="50000"/>
                  </a:schemeClr>
                </a:solidFill>
              </a:rPr>
              <a:t>lý</a:t>
            </a:r>
            <a:r>
              <a:rPr lang="en-US" sz="1800" dirty="0" smtClean="0">
                <a:solidFill>
                  <a:schemeClr val="accent5">
                    <a:lumMod val="50000"/>
                  </a:schemeClr>
                </a:solidFill>
              </a:rPr>
              <a:t> </a:t>
            </a:r>
            <a:r>
              <a:rPr lang="en-US" sz="1800" dirty="0" err="1" smtClean="0">
                <a:solidFill>
                  <a:schemeClr val="accent5">
                    <a:lumMod val="50000"/>
                  </a:schemeClr>
                </a:solidFill>
              </a:rPr>
              <a:t>và</a:t>
            </a:r>
            <a:r>
              <a:rPr lang="en-US" sz="1800" dirty="0" smtClean="0">
                <a:solidFill>
                  <a:schemeClr val="accent5">
                    <a:lumMod val="50000"/>
                  </a:schemeClr>
                </a:solidFill>
              </a:rPr>
              <a:t> </a:t>
            </a:r>
            <a:r>
              <a:rPr lang="en-US" sz="1800" dirty="0" err="1" smtClean="0">
                <a:solidFill>
                  <a:schemeClr val="accent5">
                    <a:lumMod val="50000"/>
                  </a:schemeClr>
                </a:solidFill>
              </a:rPr>
              <a:t>vận</a:t>
            </a:r>
            <a:r>
              <a:rPr lang="en-US" sz="1800" dirty="0" smtClean="0">
                <a:solidFill>
                  <a:schemeClr val="accent5">
                    <a:lumMod val="50000"/>
                  </a:schemeClr>
                </a:solidFill>
              </a:rPr>
              <a:t> </a:t>
            </a:r>
            <a:r>
              <a:rPr lang="en-US" sz="1800" dirty="0" err="1" smtClean="0">
                <a:solidFill>
                  <a:schemeClr val="accent5">
                    <a:lumMod val="50000"/>
                  </a:schemeClr>
                </a:solidFill>
              </a:rPr>
              <a:t>hành</a:t>
            </a:r>
            <a:r>
              <a:rPr lang="en-US" sz="1800" dirty="0" smtClean="0">
                <a:solidFill>
                  <a:schemeClr val="accent5">
                    <a:lumMod val="50000"/>
                  </a:schemeClr>
                </a:solidFill>
              </a:rPr>
              <a:t>.</a:t>
            </a:r>
            <a:endParaRPr lang="en-US" sz="1800" dirty="0">
              <a:solidFill>
                <a:schemeClr val="accent5">
                  <a:lumMod val="50000"/>
                </a:schemeClr>
              </a:solidFill>
            </a:endParaRPr>
          </a:p>
        </p:txBody>
      </p:sp>
      <p:pic>
        <p:nvPicPr>
          <p:cNvPr id="10" name="Picture 4" descr="\\114.201.229.70\DesignPart\2015 프로젝트\2015_07[제작]Samsung Pay\03_Design\PPT\LOGO_blue.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73418" y="1871624"/>
            <a:ext cx="1895621" cy="334951"/>
          </a:xfrm>
          <a:prstGeom prst="rect">
            <a:avLst/>
          </a:prstGeom>
          <a:noFill/>
        </p:spPr>
      </p:pic>
      <p:sp>
        <p:nvSpPr>
          <p:cNvPr id="12" name="Rounded Rectangle 11"/>
          <p:cNvSpPr/>
          <p:nvPr/>
        </p:nvSpPr>
        <p:spPr>
          <a:xfrm>
            <a:off x="281676" y="1181319"/>
            <a:ext cx="2301867" cy="1160205"/>
          </a:xfrm>
          <a:prstGeom prst="roundRect">
            <a:avLst/>
          </a:prstGeom>
          <a:noFill/>
          <a:ln w="19050">
            <a:solidFill>
              <a:srgbClr val="0A40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3" name="Picture 2" descr="C:\Users\Samsung Pay\Desktop\logo các bank\done\6b825c0c-292a-42bd-b890-ba8ed1a4022d.jpg"/>
          <p:cNvPicPr>
            <a:picLocks noChangeAspect="1" noChangeArrowheads="1"/>
          </p:cNvPicPr>
          <p:nvPr/>
        </p:nvPicPr>
        <p:blipFill>
          <a:blip r:embed="rId3" cstate="screen">
            <a:clrChange>
              <a:clrFrom>
                <a:srgbClr val="F6F9F2"/>
              </a:clrFrom>
              <a:clrTo>
                <a:srgbClr val="F6F9F2">
                  <a:alpha val="0"/>
                </a:srgbClr>
              </a:clrTo>
            </a:clrChange>
            <a:extLst>
              <a:ext uri="{28A0092B-C50C-407E-A947-70E740481C1C}">
                <a14:useLocalDpi xmlns:a14="http://schemas.microsoft.com/office/drawing/2010/main"/>
              </a:ext>
            </a:extLst>
          </a:blip>
          <a:srcRect/>
          <a:stretch>
            <a:fillRect/>
          </a:stretch>
        </p:blipFill>
        <p:spPr bwMode="auto">
          <a:xfrm>
            <a:off x="705772" y="1275253"/>
            <a:ext cx="1638296" cy="43281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Kết quả hình ảnh cho Samsung Pay P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6370" y="2858456"/>
            <a:ext cx="2300980" cy="2364065"/>
          </a:xfrm>
          <a:prstGeom prst="rect">
            <a:avLst/>
          </a:prstGeom>
          <a:noFill/>
          <a:extLst>
            <a:ext uri="{909E8E84-426E-40DD-AFC4-6F175D3DCCD1}">
              <a14:hiddenFill xmlns:a14="http://schemas.microsoft.com/office/drawing/2010/main">
                <a:solidFill>
                  <a:srgbClr val="FFFFFF"/>
                </a:solidFill>
              </a14:hiddenFill>
            </a:ext>
          </a:extLst>
        </p:spPr>
      </p:pic>
      <p:sp>
        <p:nvSpPr>
          <p:cNvPr id="57" name="Rounded Rectangle 114"/>
          <p:cNvSpPr>
            <a:spLocks noChangeArrowheads="1"/>
          </p:cNvSpPr>
          <p:nvPr/>
        </p:nvSpPr>
        <p:spPr bwMode="auto">
          <a:xfrm>
            <a:off x="7115998" y="1676499"/>
            <a:ext cx="994992" cy="975179"/>
          </a:xfrm>
          <a:prstGeom prst="ellipse">
            <a:avLst/>
          </a:prstGeom>
          <a:solidFill>
            <a:schemeClr val="accent1">
              <a:lumMod val="75000"/>
            </a:schemeClr>
          </a:solidFill>
          <a:ln>
            <a:noFill/>
          </a:ln>
          <a:extLst/>
        </p:spPr>
        <p:txBody>
          <a:bodyPr wrap="none" anchor="ctr"/>
          <a:lstStyle/>
          <a:p>
            <a:endParaRPr lang="en-US" dirty="0">
              <a:solidFill>
                <a:srgbClr val="000000"/>
              </a:solidFill>
            </a:endParaRPr>
          </a:p>
        </p:txBody>
      </p:sp>
      <p:sp>
        <p:nvSpPr>
          <p:cNvPr id="58" name="TextBox 57"/>
          <p:cNvSpPr txBox="1"/>
          <p:nvPr/>
        </p:nvSpPr>
        <p:spPr>
          <a:xfrm>
            <a:off x="7186239" y="1748589"/>
            <a:ext cx="854509" cy="830997"/>
          </a:xfrm>
          <a:prstGeom prst="rect">
            <a:avLst/>
          </a:prstGeom>
          <a:noFill/>
        </p:spPr>
        <p:txBody>
          <a:bodyPr wrap="square" rtlCol="0">
            <a:spAutoFit/>
          </a:bodyPr>
          <a:lstStyle/>
          <a:p>
            <a:pPr algn="ctr"/>
            <a:r>
              <a:rPr lang="en-AU" sz="1200" dirty="0" err="1" smtClean="0">
                <a:solidFill>
                  <a:schemeClr val="bg1"/>
                </a:solidFill>
              </a:rPr>
              <a:t>Trải</a:t>
            </a:r>
            <a:r>
              <a:rPr lang="en-AU" sz="1200" dirty="0" smtClean="0">
                <a:solidFill>
                  <a:schemeClr val="bg1"/>
                </a:solidFill>
              </a:rPr>
              <a:t> </a:t>
            </a:r>
            <a:r>
              <a:rPr lang="en-AU" sz="1200" dirty="0" err="1" smtClean="0">
                <a:solidFill>
                  <a:schemeClr val="bg1"/>
                </a:solidFill>
              </a:rPr>
              <a:t>nghiệm</a:t>
            </a:r>
            <a:r>
              <a:rPr lang="en-AU" sz="1200" dirty="0" smtClean="0">
                <a:solidFill>
                  <a:schemeClr val="bg1"/>
                </a:solidFill>
              </a:rPr>
              <a:t> </a:t>
            </a:r>
            <a:r>
              <a:rPr lang="en-AU" sz="1200" dirty="0" err="1" smtClean="0">
                <a:solidFill>
                  <a:schemeClr val="bg1"/>
                </a:solidFill>
              </a:rPr>
              <a:t>người</a:t>
            </a:r>
            <a:r>
              <a:rPr lang="en-AU" sz="1200" dirty="0" smtClean="0">
                <a:solidFill>
                  <a:schemeClr val="bg1"/>
                </a:solidFill>
              </a:rPr>
              <a:t> </a:t>
            </a:r>
            <a:r>
              <a:rPr lang="en-AU" sz="1200" dirty="0" err="1" smtClean="0">
                <a:solidFill>
                  <a:schemeClr val="bg1"/>
                </a:solidFill>
              </a:rPr>
              <a:t>dùng</a:t>
            </a:r>
            <a:endParaRPr lang="en-AU" sz="1200" dirty="0">
              <a:solidFill>
                <a:schemeClr val="bg1"/>
              </a:solidFill>
            </a:endParaRPr>
          </a:p>
        </p:txBody>
      </p:sp>
      <p:sp>
        <p:nvSpPr>
          <p:cNvPr id="59" name="Rounded Rectangle 114"/>
          <p:cNvSpPr>
            <a:spLocks noChangeArrowheads="1"/>
          </p:cNvSpPr>
          <p:nvPr/>
        </p:nvSpPr>
        <p:spPr bwMode="auto">
          <a:xfrm>
            <a:off x="8923982" y="1684321"/>
            <a:ext cx="994992" cy="975179"/>
          </a:xfrm>
          <a:prstGeom prst="ellipse">
            <a:avLst/>
          </a:prstGeom>
          <a:solidFill>
            <a:schemeClr val="accent1">
              <a:lumMod val="75000"/>
            </a:schemeClr>
          </a:solidFill>
          <a:ln>
            <a:noFill/>
          </a:ln>
          <a:extLst/>
        </p:spPr>
        <p:txBody>
          <a:bodyPr wrap="none" anchor="ctr"/>
          <a:lstStyle/>
          <a:p>
            <a:endParaRPr lang="en-US" dirty="0">
              <a:solidFill>
                <a:srgbClr val="000000"/>
              </a:solidFill>
            </a:endParaRPr>
          </a:p>
        </p:txBody>
      </p:sp>
      <p:sp>
        <p:nvSpPr>
          <p:cNvPr id="60" name="TextBox 59"/>
          <p:cNvSpPr txBox="1"/>
          <p:nvPr/>
        </p:nvSpPr>
        <p:spPr>
          <a:xfrm>
            <a:off x="8994223" y="1879859"/>
            <a:ext cx="854509" cy="461665"/>
          </a:xfrm>
          <a:prstGeom prst="rect">
            <a:avLst/>
          </a:prstGeom>
          <a:noFill/>
        </p:spPr>
        <p:txBody>
          <a:bodyPr wrap="square" rtlCol="0">
            <a:spAutoFit/>
          </a:bodyPr>
          <a:lstStyle/>
          <a:p>
            <a:pPr algn="ctr"/>
            <a:r>
              <a:rPr lang="en-AU" sz="1200" dirty="0" smtClean="0">
                <a:solidFill>
                  <a:schemeClr val="bg1"/>
                </a:solidFill>
              </a:rPr>
              <a:t>An </a:t>
            </a:r>
            <a:r>
              <a:rPr lang="en-AU" sz="1200" dirty="0" err="1" smtClean="0">
                <a:solidFill>
                  <a:schemeClr val="bg1"/>
                </a:solidFill>
              </a:rPr>
              <a:t>toàn</a:t>
            </a:r>
            <a:r>
              <a:rPr lang="en-AU" sz="1200" dirty="0" smtClean="0">
                <a:solidFill>
                  <a:schemeClr val="bg1"/>
                </a:solidFill>
              </a:rPr>
              <a:t>, </a:t>
            </a:r>
            <a:r>
              <a:rPr lang="en-AU" sz="1200" dirty="0" err="1" smtClean="0">
                <a:solidFill>
                  <a:schemeClr val="bg1"/>
                </a:solidFill>
              </a:rPr>
              <a:t>bảo</a:t>
            </a:r>
            <a:r>
              <a:rPr lang="en-AU" sz="1200" dirty="0" smtClean="0">
                <a:solidFill>
                  <a:schemeClr val="bg1"/>
                </a:solidFill>
              </a:rPr>
              <a:t> </a:t>
            </a:r>
            <a:r>
              <a:rPr lang="en-AU" sz="1200" dirty="0" err="1" smtClean="0">
                <a:solidFill>
                  <a:schemeClr val="bg1"/>
                </a:solidFill>
              </a:rPr>
              <a:t>mật</a:t>
            </a:r>
            <a:endParaRPr lang="en-AU" sz="1200" dirty="0">
              <a:solidFill>
                <a:schemeClr val="bg1"/>
              </a:solidFill>
            </a:endParaRPr>
          </a:p>
        </p:txBody>
      </p:sp>
      <p:sp>
        <p:nvSpPr>
          <p:cNvPr id="61" name="Rounded Rectangle 114"/>
          <p:cNvSpPr>
            <a:spLocks noChangeArrowheads="1"/>
          </p:cNvSpPr>
          <p:nvPr/>
        </p:nvSpPr>
        <p:spPr bwMode="auto">
          <a:xfrm>
            <a:off x="6618501" y="5355140"/>
            <a:ext cx="994992" cy="975179"/>
          </a:xfrm>
          <a:prstGeom prst="ellipse">
            <a:avLst/>
          </a:prstGeom>
          <a:solidFill>
            <a:schemeClr val="accent1">
              <a:lumMod val="75000"/>
            </a:schemeClr>
          </a:solidFill>
          <a:ln>
            <a:noFill/>
          </a:ln>
          <a:extLst/>
        </p:spPr>
        <p:txBody>
          <a:bodyPr wrap="none" anchor="ctr"/>
          <a:lstStyle/>
          <a:p>
            <a:endParaRPr lang="en-US" dirty="0">
              <a:solidFill>
                <a:srgbClr val="000000"/>
              </a:solidFill>
            </a:endParaRPr>
          </a:p>
        </p:txBody>
      </p:sp>
      <p:sp>
        <p:nvSpPr>
          <p:cNvPr id="62" name="TextBox 61"/>
          <p:cNvSpPr txBox="1"/>
          <p:nvPr/>
        </p:nvSpPr>
        <p:spPr>
          <a:xfrm>
            <a:off x="6688742" y="5483694"/>
            <a:ext cx="854509" cy="646331"/>
          </a:xfrm>
          <a:prstGeom prst="rect">
            <a:avLst/>
          </a:prstGeom>
          <a:noFill/>
        </p:spPr>
        <p:txBody>
          <a:bodyPr wrap="square" rtlCol="0">
            <a:spAutoFit/>
          </a:bodyPr>
          <a:lstStyle/>
          <a:p>
            <a:pPr algn="ctr"/>
            <a:r>
              <a:rPr lang="en-AU" sz="1200" dirty="0" err="1" smtClean="0">
                <a:solidFill>
                  <a:schemeClr val="bg1"/>
                </a:solidFill>
              </a:rPr>
              <a:t>Tiềm</a:t>
            </a:r>
            <a:r>
              <a:rPr lang="en-AU" sz="1200" dirty="0" smtClean="0">
                <a:solidFill>
                  <a:schemeClr val="bg1"/>
                </a:solidFill>
              </a:rPr>
              <a:t> </a:t>
            </a:r>
            <a:r>
              <a:rPr lang="en-AU" sz="1200" dirty="0" err="1" smtClean="0">
                <a:solidFill>
                  <a:schemeClr val="bg1"/>
                </a:solidFill>
              </a:rPr>
              <a:t>năng</a:t>
            </a:r>
            <a:r>
              <a:rPr lang="en-AU" sz="1200" dirty="0" smtClean="0">
                <a:solidFill>
                  <a:schemeClr val="bg1"/>
                </a:solidFill>
              </a:rPr>
              <a:t> </a:t>
            </a:r>
            <a:r>
              <a:rPr lang="en-AU" sz="1200" dirty="0" err="1" smtClean="0">
                <a:solidFill>
                  <a:schemeClr val="bg1"/>
                </a:solidFill>
              </a:rPr>
              <a:t>phát</a:t>
            </a:r>
            <a:r>
              <a:rPr lang="en-AU" sz="1200" dirty="0" smtClean="0">
                <a:solidFill>
                  <a:schemeClr val="bg1"/>
                </a:solidFill>
              </a:rPr>
              <a:t> </a:t>
            </a:r>
            <a:r>
              <a:rPr lang="en-AU" sz="1200" dirty="0" err="1" smtClean="0">
                <a:solidFill>
                  <a:schemeClr val="bg1"/>
                </a:solidFill>
              </a:rPr>
              <a:t>triển</a:t>
            </a:r>
            <a:endParaRPr lang="en-AU" sz="1200" dirty="0">
              <a:solidFill>
                <a:schemeClr val="bg1"/>
              </a:solidFill>
            </a:endParaRPr>
          </a:p>
        </p:txBody>
      </p:sp>
      <p:sp>
        <p:nvSpPr>
          <p:cNvPr id="63" name="Rounded Rectangle 114"/>
          <p:cNvSpPr>
            <a:spLocks noChangeArrowheads="1"/>
          </p:cNvSpPr>
          <p:nvPr/>
        </p:nvSpPr>
        <p:spPr bwMode="auto">
          <a:xfrm>
            <a:off x="8917645" y="5483694"/>
            <a:ext cx="994992" cy="975179"/>
          </a:xfrm>
          <a:prstGeom prst="ellipse">
            <a:avLst/>
          </a:prstGeom>
          <a:solidFill>
            <a:schemeClr val="accent1">
              <a:lumMod val="75000"/>
            </a:schemeClr>
          </a:solidFill>
          <a:ln>
            <a:noFill/>
          </a:ln>
          <a:extLst/>
        </p:spPr>
        <p:txBody>
          <a:bodyPr wrap="none" anchor="ctr"/>
          <a:lstStyle/>
          <a:p>
            <a:endParaRPr lang="en-US" dirty="0">
              <a:solidFill>
                <a:srgbClr val="000000"/>
              </a:solidFill>
            </a:endParaRPr>
          </a:p>
        </p:txBody>
      </p:sp>
      <p:sp>
        <p:nvSpPr>
          <p:cNvPr id="64" name="TextBox 63"/>
          <p:cNvSpPr txBox="1"/>
          <p:nvPr/>
        </p:nvSpPr>
        <p:spPr>
          <a:xfrm>
            <a:off x="8987886" y="5581574"/>
            <a:ext cx="854509" cy="830997"/>
          </a:xfrm>
          <a:prstGeom prst="rect">
            <a:avLst/>
          </a:prstGeom>
          <a:noFill/>
        </p:spPr>
        <p:txBody>
          <a:bodyPr wrap="square" rtlCol="0">
            <a:spAutoFit/>
          </a:bodyPr>
          <a:lstStyle/>
          <a:p>
            <a:pPr algn="ctr"/>
            <a:r>
              <a:rPr lang="en-AU" sz="1200" dirty="0" err="1" smtClean="0">
                <a:solidFill>
                  <a:schemeClr val="bg1"/>
                </a:solidFill>
              </a:rPr>
              <a:t>Thúc</a:t>
            </a:r>
            <a:r>
              <a:rPr lang="en-AU" sz="1200" dirty="0" smtClean="0">
                <a:solidFill>
                  <a:schemeClr val="bg1"/>
                </a:solidFill>
              </a:rPr>
              <a:t> </a:t>
            </a:r>
            <a:r>
              <a:rPr lang="en-AU" sz="1200" dirty="0" err="1" smtClean="0">
                <a:solidFill>
                  <a:schemeClr val="bg1"/>
                </a:solidFill>
              </a:rPr>
              <a:t>đẩy</a:t>
            </a:r>
            <a:r>
              <a:rPr lang="en-AU" sz="1200" dirty="0" smtClean="0">
                <a:solidFill>
                  <a:schemeClr val="bg1"/>
                </a:solidFill>
              </a:rPr>
              <a:t> </a:t>
            </a:r>
            <a:r>
              <a:rPr lang="en-AU" sz="1200" dirty="0" err="1" smtClean="0">
                <a:solidFill>
                  <a:schemeClr val="bg1"/>
                </a:solidFill>
              </a:rPr>
              <a:t>thanh</a:t>
            </a:r>
            <a:r>
              <a:rPr lang="en-AU" sz="1200" dirty="0" smtClean="0">
                <a:solidFill>
                  <a:schemeClr val="bg1"/>
                </a:solidFill>
              </a:rPr>
              <a:t> </a:t>
            </a:r>
            <a:r>
              <a:rPr lang="en-AU" sz="1200" dirty="0" err="1" smtClean="0">
                <a:solidFill>
                  <a:schemeClr val="bg1"/>
                </a:solidFill>
              </a:rPr>
              <a:t>toán</a:t>
            </a:r>
            <a:r>
              <a:rPr lang="en-AU" sz="1200" dirty="0" smtClean="0">
                <a:solidFill>
                  <a:schemeClr val="bg1"/>
                </a:solidFill>
              </a:rPr>
              <a:t> KDTM</a:t>
            </a:r>
            <a:endParaRPr lang="en-AU" sz="1200" dirty="0">
              <a:solidFill>
                <a:schemeClr val="bg1"/>
              </a:solidFill>
            </a:endParaRPr>
          </a:p>
        </p:txBody>
      </p:sp>
      <p:sp>
        <p:nvSpPr>
          <p:cNvPr id="65" name="Rounded Rectangle 114"/>
          <p:cNvSpPr>
            <a:spLocks noChangeArrowheads="1"/>
          </p:cNvSpPr>
          <p:nvPr/>
        </p:nvSpPr>
        <p:spPr bwMode="auto">
          <a:xfrm>
            <a:off x="6246678" y="3590425"/>
            <a:ext cx="994992" cy="975179"/>
          </a:xfrm>
          <a:prstGeom prst="ellipse">
            <a:avLst/>
          </a:prstGeom>
          <a:solidFill>
            <a:schemeClr val="accent1">
              <a:lumMod val="75000"/>
            </a:schemeClr>
          </a:solidFill>
          <a:ln>
            <a:noFill/>
          </a:ln>
          <a:extLst/>
        </p:spPr>
        <p:txBody>
          <a:bodyPr wrap="none" anchor="ctr"/>
          <a:lstStyle/>
          <a:p>
            <a:endParaRPr lang="en-US" dirty="0">
              <a:solidFill>
                <a:srgbClr val="000000"/>
              </a:solidFill>
            </a:endParaRPr>
          </a:p>
        </p:txBody>
      </p:sp>
      <p:sp>
        <p:nvSpPr>
          <p:cNvPr id="66" name="TextBox 65"/>
          <p:cNvSpPr txBox="1"/>
          <p:nvPr/>
        </p:nvSpPr>
        <p:spPr>
          <a:xfrm>
            <a:off x="6316919" y="3662515"/>
            <a:ext cx="854509" cy="830997"/>
          </a:xfrm>
          <a:prstGeom prst="rect">
            <a:avLst/>
          </a:prstGeom>
          <a:noFill/>
        </p:spPr>
        <p:txBody>
          <a:bodyPr wrap="square" rtlCol="0">
            <a:spAutoFit/>
          </a:bodyPr>
          <a:lstStyle/>
          <a:p>
            <a:pPr algn="ctr"/>
            <a:r>
              <a:rPr lang="en-AU" sz="1200" dirty="0" err="1" smtClean="0">
                <a:solidFill>
                  <a:schemeClr val="bg1"/>
                </a:solidFill>
              </a:rPr>
              <a:t>Đa</a:t>
            </a:r>
            <a:r>
              <a:rPr lang="en-AU" sz="1200" dirty="0" smtClean="0">
                <a:solidFill>
                  <a:schemeClr val="bg1"/>
                </a:solidFill>
              </a:rPr>
              <a:t> </a:t>
            </a:r>
            <a:r>
              <a:rPr lang="en-AU" sz="1200" dirty="0" err="1" smtClean="0">
                <a:solidFill>
                  <a:schemeClr val="bg1"/>
                </a:solidFill>
              </a:rPr>
              <a:t>dạng</a:t>
            </a:r>
            <a:r>
              <a:rPr lang="en-AU" sz="1200" dirty="0" smtClean="0">
                <a:solidFill>
                  <a:schemeClr val="bg1"/>
                </a:solidFill>
              </a:rPr>
              <a:t> </a:t>
            </a:r>
            <a:r>
              <a:rPr lang="en-AU" sz="1200" dirty="0" err="1" smtClean="0">
                <a:solidFill>
                  <a:schemeClr val="bg1"/>
                </a:solidFill>
              </a:rPr>
              <a:t>hóa</a:t>
            </a:r>
            <a:r>
              <a:rPr lang="en-AU" sz="1200" dirty="0" smtClean="0">
                <a:solidFill>
                  <a:schemeClr val="bg1"/>
                </a:solidFill>
              </a:rPr>
              <a:t> </a:t>
            </a:r>
            <a:r>
              <a:rPr lang="en-AU" sz="1200" dirty="0" err="1" smtClean="0">
                <a:solidFill>
                  <a:schemeClr val="bg1"/>
                </a:solidFill>
              </a:rPr>
              <a:t>sản</a:t>
            </a:r>
            <a:r>
              <a:rPr lang="en-AU" sz="1200" dirty="0" smtClean="0">
                <a:solidFill>
                  <a:schemeClr val="bg1"/>
                </a:solidFill>
              </a:rPr>
              <a:t> </a:t>
            </a:r>
            <a:r>
              <a:rPr lang="en-AU" sz="1200" dirty="0" err="1" smtClean="0">
                <a:solidFill>
                  <a:schemeClr val="bg1"/>
                </a:solidFill>
              </a:rPr>
              <a:t>phẩm</a:t>
            </a:r>
            <a:r>
              <a:rPr lang="en-AU" sz="1200" dirty="0" smtClean="0">
                <a:solidFill>
                  <a:schemeClr val="bg1"/>
                </a:solidFill>
              </a:rPr>
              <a:t>, DV</a:t>
            </a:r>
            <a:endParaRPr lang="en-AU" sz="1200" dirty="0">
              <a:solidFill>
                <a:schemeClr val="bg1"/>
              </a:solidFill>
            </a:endParaRPr>
          </a:p>
        </p:txBody>
      </p:sp>
      <p:sp>
        <p:nvSpPr>
          <p:cNvPr id="67" name="Rounded Rectangle 114"/>
          <p:cNvSpPr>
            <a:spLocks noChangeArrowheads="1"/>
          </p:cNvSpPr>
          <p:nvPr/>
        </p:nvSpPr>
        <p:spPr bwMode="auto">
          <a:xfrm>
            <a:off x="9842395" y="3584007"/>
            <a:ext cx="994992" cy="975179"/>
          </a:xfrm>
          <a:prstGeom prst="ellipse">
            <a:avLst/>
          </a:prstGeom>
          <a:solidFill>
            <a:schemeClr val="accent1">
              <a:lumMod val="75000"/>
            </a:schemeClr>
          </a:solidFill>
          <a:ln>
            <a:noFill/>
          </a:ln>
          <a:extLst/>
        </p:spPr>
        <p:txBody>
          <a:bodyPr wrap="none" anchor="ctr"/>
          <a:lstStyle/>
          <a:p>
            <a:endParaRPr lang="en-US" dirty="0">
              <a:solidFill>
                <a:srgbClr val="000000"/>
              </a:solidFill>
            </a:endParaRPr>
          </a:p>
        </p:txBody>
      </p:sp>
      <p:sp>
        <p:nvSpPr>
          <p:cNvPr id="68" name="TextBox 67"/>
          <p:cNvSpPr txBox="1"/>
          <p:nvPr/>
        </p:nvSpPr>
        <p:spPr>
          <a:xfrm>
            <a:off x="9912636" y="3700487"/>
            <a:ext cx="854509" cy="646331"/>
          </a:xfrm>
          <a:prstGeom prst="rect">
            <a:avLst/>
          </a:prstGeom>
          <a:noFill/>
        </p:spPr>
        <p:txBody>
          <a:bodyPr wrap="square" rtlCol="0">
            <a:spAutoFit/>
          </a:bodyPr>
          <a:lstStyle/>
          <a:p>
            <a:pPr algn="ctr"/>
            <a:r>
              <a:rPr lang="en-AU" sz="1200" dirty="0" err="1" smtClean="0">
                <a:solidFill>
                  <a:schemeClr val="bg1"/>
                </a:solidFill>
              </a:rPr>
              <a:t>Quy</a:t>
            </a:r>
            <a:r>
              <a:rPr lang="en-AU" sz="1200" dirty="0" smtClean="0">
                <a:solidFill>
                  <a:schemeClr val="bg1"/>
                </a:solidFill>
              </a:rPr>
              <a:t> </a:t>
            </a:r>
            <a:r>
              <a:rPr lang="en-AU" sz="1200" dirty="0" err="1" smtClean="0">
                <a:solidFill>
                  <a:schemeClr val="bg1"/>
                </a:solidFill>
              </a:rPr>
              <a:t>trình</a:t>
            </a:r>
            <a:r>
              <a:rPr lang="en-AU" sz="1200" dirty="0" smtClean="0">
                <a:solidFill>
                  <a:schemeClr val="bg1"/>
                </a:solidFill>
              </a:rPr>
              <a:t> </a:t>
            </a:r>
            <a:r>
              <a:rPr lang="en-AU" sz="1200" dirty="0" err="1" smtClean="0">
                <a:solidFill>
                  <a:schemeClr val="bg1"/>
                </a:solidFill>
              </a:rPr>
              <a:t>triển</a:t>
            </a:r>
            <a:r>
              <a:rPr lang="en-AU" sz="1200" dirty="0" smtClean="0">
                <a:solidFill>
                  <a:schemeClr val="bg1"/>
                </a:solidFill>
              </a:rPr>
              <a:t> </a:t>
            </a:r>
            <a:r>
              <a:rPr lang="en-AU" sz="1200" dirty="0" err="1" smtClean="0">
                <a:solidFill>
                  <a:schemeClr val="bg1"/>
                </a:solidFill>
              </a:rPr>
              <a:t>khai</a:t>
            </a:r>
            <a:r>
              <a:rPr lang="en-AU" sz="1200" dirty="0" smtClean="0">
                <a:solidFill>
                  <a:schemeClr val="bg1"/>
                </a:solidFill>
              </a:rPr>
              <a:t> </a:t>
            </a:r>
            <a:r>
              <a:rPr lang="en-AU" sz="1200" dirty="0" err="1" smtClean="0">
                <a:solidFill>
                  <a:schemeClr val="bg1"/>
                </a:solidFill>
              </a:rPr>
              <a:t>đơn</a:t>
            </a:r>
            <a:r>
              <a:rPr lang="en-AU" sz="1200" dirty="0" smtClean="0">
                <a:solidFill>
                  <a:schemeClr val="bg1"/>
                </a:solidFill>
              </a:rPr>
              <a:t> </a:t>
            </a:r>
            <a:r>
              <a:rPr lang="en-AU" sz="1200" dirty="0" err="1" smtClean="0">
                <a:solidFill>
                  <a:schemeClr val="bg1"/>
                </a:solidFill>
              </a:rPr>
              <a:t>giản</a:t>
            </a:r>
            <a:endParaRPr lang="en-AU" sz="1200" dirty="0">
              <a:solidFill>
                <a:schemeClr val="bg1"/>
              </a:solidFill>
            </a:endParaRPr>
          </a:p>
        </p:txBody>
      </p:sp>
      <p:sp>
        <p:nvSpPr>
          <p:cNvPr id="2" name="Rectangle 1"/>
          <p:cNvSpPr/>
          <p:nvPr/>
        </p:nvSpPr>
        <p:spPr>
          <a:xfrm>
            <a:off x="7366977" y="982553"/>
            <a:ext cx="2297424" cy="456535"/>
          </a:xfrm>
          <a:prstGeom prst="rect">
            <a:avLst/>
          </a:prstGeom>
        </p:spPr>
        <p:txBody>
          <a:bodyPr wrap="none">
            <a:spAutoFit/>
          </a:bodyPr>
          <a:lstStyle/>
          <a:p>
            <a:pPr algn="just">
              <a:lnSpc>
                <a:spcPct val="150000"/>
              </a:lnSpc>
              <a:spcBef>
                <a:spcPts val="600"/>
              </a:spcBef>
            </a:pPr>
            <a:r>
              <a:rPr lang="en-US" sz="1800" b="1" dirty="0" err="1" smtClean="0">
                <a:solidFill>
                  <a:schemeClr val="accent5">
                    <a:lumMod val="50000"/>
                  </a:schemeClr>
                </a:solidFill>
              </a:rPr>
              <a:t>Lợi</a:t>
            </a:r>
            <a:r>
              <a:rPr lang="en-US" sz="1800" b="1" dirty="0" smtClean="0">
                <a:solidFill>
                  <a:schemeClr val="accent5">
                    <a:lumMod val="50000"/>
                  </a:schemeClr>
                </a:solidFill>
              </a:rPr>
              <a:t> </a:t>
            </a:r>
            <a:r>
              <a:rPr lang="en-US" sz="1800" b="1" dirty="0" err="1" smtClean="0">
                <a:solidFill>
                  <a:schemeClr val="accent5">
                    <a:lumMod val="50000"/>
                  </a:schemeClr>
                </a:solidFill>
              </a:rPr>
              <a:t>ích</a:t>
            </a:r>
            <a:r>
              <a:rPr lang="en-US" sz="1800" b="1" dirty="0" smtClean="0">
                <a:solidFill>
                  <a:schemeClr val="accent5">
                    <a:lumMod val="50000"/>
                  </a:schemeClr>
                </a:solidFill>
              </a:rPr>
              <a:t> </a:t>
            </a:r>
            <a:r>
              <a:rPr lang="en-US" sz="1800" b="1" dirty="0" err="1" smtClean="0">
                <a:solidFill>
                  <a:schemeClr val="accent5">
                    <a:lumMod val="50000"/>
                  </a:schemeClr>
                </a:solidFill>
              </a:rPr>
              <a:t>khách</a:t>
            </a:r>
            <a:r>
              <a:rPr lang="en-US" sz="1800" b="1" dirty="0" smtClean="0">
                <a:solidFill>
                  <a:schemeClr val="accent5">
                    <a:lumMod val="50000"/>
                  </a:schemeClr>
                </a:solidFill>
              </a:rPr>
              <a:t> </a:t>
            </a:r>
            <a:r>
              <a:rPr lang="en-US" sz="1800" b="1" dirty="0" err="1" smtClean="0">
                <a:solidFill>
                  <a:schemeClr val="accent5">
                    <a:lumMod val="50000"/>
                  </a:schemeClr>
                </a:solidFill>
              </a:rPr>
              <a:t>hàng</a:t>
            </a:r>
            <a:endParaRPr lang="en-US" sz="1800" b="1" dirty="0">
              <a:solidFill>
                <a:schemeClr val="accent5">
                  <a:lumMod val="50000"/>
                </a:schemeClr>
              </a:solidFill>
            </a:endParaRPr>
          </a:p>
        </p:txBody>
      </p:sp>
    </p:spTree>
    <p:extLst>
      <p:ext uri="{BB962C8B-B14F-4D97-AF65-F5344CB8AC3E}">
        <p14:creationId xmlns:p14="http://schemas.microsoft.com/office/powerpoint/2010/main" val="4108185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3815" y="265344"/>
            <a:ext cx="8079652" cy="535531"/>
          </a:xfrm>
          <a:prstGeom prst="rect">
            <a:avLst/>
          </a:prstGeom>
          <a:noFill/>
        </p:spPr>
        <p:txBody>
          <a:bodyPr wrap="square" rtlCol="0">
            <a:spAutoFit/>
          </a:bodyPr>
          <a:lstStyle/>
          <a:p>
            <a:pPr algn="ctr"/>
            <a:r>
              <a:rPr lang="en-US" sz="2880" b="1" dirty="0" smtClean="0">
                <a:solidFill>
                  <a:schemeClr val="bg1"/>
                </a:solidFill>
              </a:rPr>
              <a:t>NAPAS &amp; </a:t>
            </a:r>
            <a:r>
              <a:rPr lang="en-US" sz="2880" b="1" dirty="0" err="1" smtClean="0">
                <a:solidFill>
                  <a:schemeClr val="bg1"/>
                </a:solidFill>
              </a:rPr>
              <a:t>Vai</a:t>
            </a:r>
            <a:r>
              <a:rPr lang="en-US" sz="2880" b="1" dirty="0" smtClean="0">
                <a:solidFill>
                  <a:schemeClr val="bg1"/>
                </a:solidFill>
              </a:rPr>
              <a:t> </a:t>
            </a:r>
            <a:r>
              <a:rPr lang="en-US" sz="2880" b="1" dirty="0" err="1" smtClean="0">
                <a:solidFill>
                  <a:schemeClr val="bg1"/>
                </a:solidFill>
              </a:rPr>
              <a:t>trò</a:t>
            </a:r>
            <a:r>
              <a:rPr lang="en-US" sz="2880" b="1" dirty="0" smtClean="0">
                <a:solidFill>
                  <a:schemeClr val="bg1"/>
                </a:solidFill>
              </a:rPr>
              <a:t> </a:t>
            </a:r>
            <a:r>
              <a:rPr lang="vi-VN" sz="2880" b="1" dirty="0" smtClean="0">
                <a:solidFill>
                  <a:schemeClr val="bg1"/>
                </a:solidFill>
              </a:rPr>
              <a:t>hỗ trợ ngân hàng bán lẻ</a:t>
            </a:r>
            <a:endParaRPr lang="en-US" sz="2880" b="1" dirty="0">
              <a:solidFill>
                <a:schemeClr val="bg1"/>
              </a:solidFill>
            </a:endParaRPr>
          </a:p>
        </p:txBody>
      </p:sp>
      <p:sp>
        <p:nvSpPr>
          <p:cNvPr id="3" name="Rectangle 2"/>
          <p:cNvSpPr/>
          <p:nvPr/>
        </p:nvSpPr>
        <p:spPr>
          <a:xfrm>
            <a:off x="1015280" y="1346072"/>
            <a:ext cx="4195353" cy="2192908"/>
          </a:xfrm>
          <a:prstGeom prst="rect">
            <a:avLst/>
          </a:prstGeom>
        </p:spPr>
        <p:txBody>
          <a:bodyPr wrap="square">
            <a:spAutoFit/>
          </a:bodyPr>
          <a:lstStyle/>
          <a:p>
            <a:pPr>
              <a:lnSpc>
                <a:spcPct val="150000"/>
              </a:lnSpc>
            </a:pPr>
            <a:r>
              <a:rPr lang="en-US" sz="2000" b="1" dirty="0" err="1" smtClean="0">
                <a:solidFill>
                  <a:srgbClr val="002060"/>
                </a:solidFill>
              </a:rPr>
              <a:t>Xây</a:t>
            </a:r>
            <a:r>
              <a:rPr lang="en-US" sz="2000" b="1" dirty="0" smtClean="0">
                <a:solidFill>
                  <a:srgbClr val="002060"/>
                </a:solidFill>
              </a:rPr>
              <a:t> </a:t>
            </a:r>
            <a:r>
              <a:rPr lang="en-US" sz="2000" b="1" dirty="0" err="1" smtClean="0">
                <a:solidFill>
                  <a:srgbClr val="002060"/>
                </a:solidFill>
              </a:rPr>
              <a:t>dựng</a:t>
            </a:r>
            <a:r>
              <a:rPr lang="en-US" sz="2000" b="1" dirty="0" smtClean="0">
                <a:solidFill>
                  <a:srgbClr val="002060"/>
                </a:solidFill>
              </a:rPr>
              <a:t> </a:t>
            </a:r>
            <a:r>
              <a:rPr lang="en-US" sz="2000" b="1" dirty="0" err="1" smtClean="0">
                <a:solidFill>
                  <a:srgbClr val="002060"/>
                </a:solidFill>
              </a:rPr>
              <a:t>hạ</a:t>
            </a:r>
            <a:r>
              <a:rPr lang="en-US" sz="2000" b="1" dirty="0" smtClean="0">
                <a:solidFill>
                  <a:srgbClr val="002060"/>
                </a:solidFill>
              </a:rPr>
              <a:t> </a:t>
            </a:r>
            <a:r>
              <a:rPr lang="en-US" sz="2000" b="1" dirty="0" err="1" smtClean="0">
                <a:solidFill>
                  <a:srgbClr val="002060"/>
                </a:solidFill>
              </a:rPr>
              <a:t>tầng</a:t>
            </a:r>
            <a:r>
              <a:rPr lang="en-US" sz="2000" b="1" dirty="0" smtClean="0">
                <a:solidFill>
                  <a:srgbClr val="002060"/>
                </a:solidFill>
              </a:rPr>
              <a:t> </a:t>
            </a:r>
            <a:r>
              <a:rPr lang="en-US" sz="2000" b="1" dirty="0" err="1" smtClean="0">
                <a:solidFill>
                  <a:srgbClr val="002060"/>
                </a:solidFill>
              </a:rPr>
              <a:t>thanh</a:t>
            </a:r>
            <a:r>
              <a:rPr lang="en-US" sz="2000" b="1" dirty="0" smtClean="0">
                <a:solidFill>
                  <a:srgbClr val="002060"/>
                </a:solidFill>
              </a:rPr>
              <a:t> </a:t>
            </a:r>
            <a:r>
              <a:rPr lang="en-US" sz="2000" b="1" dirty="0" err="1" smtClean="0">
                <a:solidFill>
                  <a:srgbClr val="002060"/>
                </a:solidFill>
              </a:rPr>
              <a:t>toán</a:t>
            </a:r>
            <a:r>
              <a:rPr lang="en-US" sz="2000" b="1" dirty="0" smtClean="0">
                <a:solidFill>
                  <a:srgbClr val="002060"/>
                </a:solidFill>
              </a:rPr>
              <a:t> </a:t>
            </a:r>
            <a:r>
              <a:rPr lang="en-US" sz="2000" b="1" dirty="0" err="1" smtClean="0">
                <a:solidFill>
                  <a:srgbClr val="002060"/>
                </a:solidFill>
              </a:rPr>
              <a:t>quốc</a:t>
            </a:r>
            <a:r>
              <a:rPr lang="en-US" sz="2000" b="1" dirty="0" smtClean="0">
                <a:solidFill>
                  <a:srgbClr val="002060"/>
                </a:solidFill>
              </a:rPr>
              <a:t> </a:t>
            </a:r>
            <a:r>
              <a:rPr lang="en-US" sz="2000" b="1" dirty="0" err="1" smtClean="0">
                <a:solidFill>
                  <a:srgbClr val="002060"/>
                </a:solidFill>
              </a:rPr>
              <a:t>gia</a:t>
            </a:r>
            <a:endParaRPr lang="vi-VN" sz="2000" b="1" dirty="0" smtClean="0">
              <a:solidFill>
                <a:srgbClr val="002060"/>
              </a:solidFill>
            </a:endParaRPr>
          </a:p>
          <a:p>
            <a:pPr algn="just">
              <a:lnSpc>
                <a:spcPct val="150000"/>
              </a:lnSpc>
            </a:pPr>
            <a:r>
              <a:rPr lang="en-US" sz="1700" dirty="0" err="1" smtClean="0">
                <a:solidFill>
                  <a:srgbClr val="002060"/>
                </a:solidFill>
              </a:rPr>
              <a:t>Xây</a:t>
            </a:r>
            <a:r>
              <a:rPr lang="en-US" sz="1700" dirty="0" smtClean="0">
                <a:solidFill>
                  <a:srgbClr val="002060"/>
                </a:solidFill>
              </a:rPr>
              <a:t> </a:t>
            </a:r>
            <a:r>
              <a:rPr lang="en-US" sz="1700" dirty="0" err="1" smtClean="0">
                <a:solidFill>
                  <a:srgbClr val="002060"/>
                </a:solidFill>
              </a:rPr>
              <a:t>dựng</a:t>
            </a:r>
            <a:r>
              <a:rPr lang="en-US" sz="1700" dirty="0" smtClean="0">
                <a:solidFill>
                  <a:srgbClr val="002060"/>
                </a:solidFill>
              </a:rPr>
              <a:t> </a:t>
            </a:r>
            <a:r>
              <a:rPr lang="en-US" sz="1700" dirty="0" err="1" smtClean="0">
                <a:solidFill>
                  <a:srgbClr val="002060"/>
                </a:solidFill>
              </a:rPr>
              <a:t>hạ</a:t>
            </a:r>
            <a:r>
              <a:rPr lang="en-US" sz="1700" dirty="0" smtClean="0">
                <a:solidFill>
                  <a:srgbClr val="002060"/>
                </a:solidFill>
              </a:rPr>
              <a:t> </a:t>
            </a:r>
            <a:r>
              <a:rPr lang="en-US" sz="1700" dirty="0" err="1" smtClean="0">
                <a:solidFill>
                  <a:srgbClr val="002060"/>
                </a:solidFill>
              </a:rPr>
              <a:t>tầng</a:t>
            </a:r>
            <a:r>
              <a:rPr lang="en-US" sz="1700" dirty="0" smtClean="0">
                <a:solidFill>
                  <a:srgbClr val="002060"/>
                </a:solidFill>
              </a:rPr>
              <a:t> </a:t>
            </a:r>
            <a:r>
              <a:rPr lang="en-US" sz="1700" dirty="0" err="1" smtClean="0">
                <a:solidFill>
                  <a:srgbClr val="002060"/>
                </a:solidFill>
              </a:rPr>
              <a:t>và</a:t>
            </a:r>
            <a:r>
              <a:rPr lang="en-US" sz="1700" dirty="0" smtClean="0">
                <a:solidFill>
                  <a:srgbClr val="002060"/>
                </a:solidFill>
              </a:rPr>
              <a:t> </a:t>
            </a:r>
            <a:r>
              <a:rPr lang="en-US" sz="1700" dirty="0" err="1" smtClean="0">
                <a:solidFill>
                  <a:srgbClr val="002060"/>
                </a:solidFill>
              </a:rPr>
              <a:t>dịch</a:t>
            </a:r>
            <a:r>
              <a:rPr lang="en-US" sz="1700" dirty="0" smtClean="0">
                <a:solidFill>
                  <a:srgbClr val="002060"/>
                </a:solidFill>
              </a:rPr>
              <a:t> </a:t>
            </a:r>
            <a:r>
              <a:rPr lang="en-US" sz="1700" dirty="0" err="1" smtClean="0">
                <a:solidFill>
                  <a:srgbClr val="002060"/>
                </a:solidFill>
              </a:rPr>
              <a:t>vụ</a:t>
            </a:r>
            <a:r>
              <a:rPr lang="en-US" sz="1700" dirty="0" smtClean="0">
                <a:solidFill>
                  <a:srgbClr val="002060"/>
                </a:solidFill>
              </a:rPr>
              <a:t> </a:t>
            </a:r>
            <a:r>
              <a:rPr lang="en-US" sz="1700" dirty="0" err="1" smtClean="0">
                <a:solidFill>
                  <a:srgbClr val="002060"/>
                </a:solidFill>
              </a:rPr>
              <a:t>thanh</a:t>
            </a:r>
            <a:r>
              <a:rPr lang="en-US" sz="1700" dirty="0" smtClean="0">
                <a:solidFill>
                  <a:srgbClr val="002060"/>
                </a:solidFill>
              </a:rPr>
              <a:t> </a:t>
            </a:r>
            <a:r>
              <a:rPr lang="en-US" sz="1700" dirty="0" err="1" smtClean="0">
                <a:solidFill>
                  <a:srgbClr val="002060"/>
                </a:solidFill>
              </a:rPr>
              <a:t>toán</a:t>
            </a:r>
            <a:r>
              <a:rPr lang="en-US" sz="1700" dirty="0" smtClean="0">
                <a:solidFill>
                  <a:srgbClr val="002060"/>
                </a:solidFill>
              </a:rPr>
              <a:t> </a:t>
            </a:r>
            <a:r>
              <a:rPr lang="en-US" sz="1700" dirty="0" err="1" smtClean="0">
                <a:solidFill>
                  <a:srgbClr val="002060"/>
                </a:solidFill>
              </a:rPr>
              <a:t>thẻ</a:t>
            </a:r>
            <a:r>
              <a:rPr lang="en-US" sz="1700" dirty="0" smtClean="0">
                <a:solidFill>
                  <a:srgbClr val="002060"/>
                </a:solidFill>
              </a:rPr>
              <a:t>, </a:t>
            </a:r>
            <a:r>
              <a:rPr lang="en-US" sz="1700" dirty="0" err="1" smtClean="0">
                <a:solidFill>
                  <a:srgbClr val="002060"/>
                </a:solidFill>
              </a:rPr>
              <a:t>cung</a:t>
            </a:r>
            <a:r>
              <a:rPr lang="en-US" sz="1700" dirty="0" smtClean="0">
                <a:solidFill>
                  <a:srgbClr val="002060"/>
                </a:solidFill>
              </a:rPr>
              <a:t> </a:t>
            </a:r>
            <a:r>
              <a:rPr lang="en-US" sz="1700" dirty="0" err="1" smtClean="0">
                <a:solidFill>
                  <a:srgbClr val="002060"/>
                </a:solidFill>
              </a:rPr>
              <a:t>cấp</a:t>
            </a:r>
            <a:r>
              <a:rPr lang="en-US" sz="1700" dirty="0" smtClean="0">
                <a:solidFill>
                  <a:srgbClr val="002060"/>
                </a:solidFill>
              </a:rPr>
              <a:t> </a:t>
            </a:r>
            <a:r>
              <a:rPr lang="en-US" sz="1700" dirty="0" err="1" smtClean="0">
                <a:solidFill>
                  <a:srgbClr val="002060"/>
                </a:solidFill>
              </a:rPr>
              <a:t>cho</a:t>
            </a:r>
            <a:r>
              <a:rPr lang="en-US" sz="1700" dirty="0" smtClean="0">
                <a:solidFill>
                  <a:srgbClr val="002060"/>
                </a:solidFill>
              </a:rPr>
              <a:t> </a:t>
            </a:r>
            <a:r>
              <a:rPr lang="en-US" sz="1700" dirty="0" err="1" smtClean="0">
                <a:solidFill>
                  <a:srgbClr val="002060"/>
                </a:solidFill>
              </a:rPr>
              <a:t>các</a:t>
            </a:r>
            <a:r>
              <a:rPr lang="en-US" sz="1700" dirty="0" smtClean="0">
                <a:solidFill>
                  <a:srgbClr val="002060"/>
                </a:solidFill>
              </a:rPr>
              <a:t> </a:t>
            </a:r>
            <a:r>
              <a:rPr lang="en-US" sz="1700" dirty="0" err="1" smtClean="0">
                <a:solidFill>
                  <a:srgbClr val="002060"/>
                </a:solidFill>
              </a:rPr>
              <a:t>ngân</a:t>
            </a:r>
            <a:r>
              <a:rPr lang="en-US" sz="1700" dirty="0" smtClean="0">
                <a:solidFill>
                  <a:srgbClr val="002060"/>
                </a:solidFill>
              </a:rPr>
              <a:t> </a:t>
            </a:r>
            <a:r>
              <a:rPr lang="en-US" sz="1700" dirty="0" err="1" smtClean="0">
                <a:solidFill>
                  <a:srgbClr val="002060"/>
                </a:solidFill>
              </a:rPr>
              <a:t>hàng</a:t>
            </a:r>
            <a:r>
              <a:rPr lang="en-US" sz="1700" dirty="0" smtClean="0">
                <a:solidFill>
                  <a:srgbClr val="002060"/>
                </a:solidFill>
              </a:rPr>
              <a:t>, </a:t>
            </a:r>
            <a:r>
              <a:rPr lang="en-US" sz="1700" dirty="0" err="1" smtClean="0">
                <a:solidFill>
                  <a:srgbClr val="002060"/>
                </a:solidFill>
              </a:rPr>
              <a:t>đảm</a:t>
            </a:r>
            <a:r>
              <a:rPr lang="en-US" sz="1700" dirty="0" smtClean="0">
                <a:solidFill>
                  <a:srgbClr val="002060"/>
                </a:solidFill>
              </a:rPr>
              <a:t> </a:t>
            </a:r>
            <a:r>
              <a:rPr lang="en-US" sz="1700" dirty="0" err="1" smtClean="0">
                <a:solidFill>
                  <a:srgbClr val="002060"/>
                </a:solidFill>
              </a:rPr>
              <a:t>bảo</a:t>
            </a:r>
            <a:r>
              <a:rPr lang="en-US" sz="1700" dirty="0" smtClean="0">
                <a:solidFill>
                  <a:srgbClr val="002060"/>
                </a:solidFill>
              </a:rPr>
              <a:t> </a:t>
            </a:r>
            <a:r>
              <a:rPr lang="en-US" sz="1700" dirty="0" err="1" smtClean="0">
                <a:solidFill>
                  <a:srgbClr val="002060"/>
                </a:solidFill>
              </a:rPr>
              <a:t>tuân</a:t>
            </a:r>
            <a:r>
              <a:rPr lang="en-US" sz="1700" dirty="0" smtClean="0">
                <a:solidFill>
                  <a:srgbClr val="002060"/>
                </a:solidFill>
              </a:rPr>
              <a:t> </a:t>
            </a:r>
            <a:r>
              <a:rPr lang="en-US" sz="1700" dirty="0" err="1" smtClean="0">
                <a:solidFill>
                  <a:srgbClr val="002060"/>
                </a:solidFill>
              </a:rPr>
              <a:t>thủ</a:t>
            </a:r>
            <a:r>
              <a:rPr lang="en-US" sz="1700" dirty="0" smtClean="0">
                <a:solidFill>
                  <a:srgbClr val="002060"/>
                </a:solidFill>
              </a:rPr>
              <a:t> </a:t>
            </a:r>
            <a:r>
              <a:rPr lang="en-US" sz="1700" dirty="0" err="1" smtClean="0">
                <a:solidFill>
                  <a:srgbClr val="002060"/>
                </a:solidFill>
              </a:rPr>
              <a:t>các</a:t>
            </a:r>
            <a:r>
              <a:rPr lang="en-US" sz="1700" dirty="0" smtClean="0">
                <a:solidFill>
                  <a:srgbClr val="002060"/>
                </a:solidFill>
              </a:rPr>
              <a:t> </a:t>
            </a:r>
            <a:r>
              <a:rPr lang="en-US" sz="1700" dirty="0" err="1" smtClean="0">
                <a:solidFill>
                  <a:srgbClr val="002060"/>
                </a:solidFill>
              </a:rPr>
              <a:t>tiêu</a:t>
            </a:r>
            <a:r>
              <a:rPr lang="en-US" sz="1700" dirty="0" smtClean="0">
                <a:solidFill>
                  <a:srgbClr val="002060"/>
                </a:solidFill>
              </a:rPr>
              <a:t> </a:t>
            </a:r>
            <a:r>
              <a:rPr lang="en-US" sz="1700" dirty="0" err="1" smtClean="0">
                <a:solidFill>
                  <a:srgbClr val="002060"/>
                </a:solidFill>
              </a:rPr>
              <a:t>chuẩn</a:t>
            </a:r>
            <a:r>
              <a:rPr lang="en-US" sz="1700" dirty="0" smtClean="0">
                <a:solidFill>
                  <a:srgbClr val="002060"/>
                </a:solidFill>
              </a:rPr>
              <a:t> </a:t>
            </a:r>
            <a:r>
              <a:rPr lang="en-US" sz="1700" dirty="0" err="1" smtClean="0">
                <a:solidFill>
                  <a:srgbClr val="002060"/>
                </a:solidFill>
              </a:rPr>
              <a:t>bảo</a:t>
            </a:r>
            <a:r>
              <a:rPr lang="en-US" sz="1700" dirty="0" smtClean="0">
                <a:solidFill>
                  <a:srgbClr val="002060"/>
                </a:solidFill>
              </a:rPr>
              <a:t> </a:t>
            </a:r>
            <a:r>
              <a:rPr lang="en-US" sz="1700" dirty="0" err="1" smtClean="0">
                <a:solidFill>
                  <a:srgbClr val="002060"/>
                </a:solidFill>
              </a:rPr>
              <a:t>mật</a:t>
            </a:r>
            <a:r>
              <a:rPr lang="en-US" sz="1700" dirty="0" smtClean="0">
                <a:solidFill>
                  <a:srgbClr val="002060"/>
                </a:solidFill>
              </a:rPr>
              <a:t> </a:t>
            </a:r>
          </a:p>
        </p:txBody>
      </p:sp>
      <p:sp>
        <p:nvSpPr>
          <p:cNvPr id="7" name="Rectangle 6"/>
          <p:cNvSpPr/>
          <p:nvPr/>
        </p:nvSpPr>
        <p:spPr>
          <a:xfrm>
            <a:off x="1072831" y="3888868"/>
            <a:ext cx="4137802" cy="1969770"/>
          </a:xfrm>
          <a:prstGeom prst="rect">
            <a:avLst/>
          </a:prstGeom>
        </p:spPr>
        <p:txBody>
          <a:bodyPr wrap="square">
            <a:spAutoFit/>
          </a:bodyPr>
          <a:lstStyle/>
          <a:p>
            <a:r>
              <a:rPr lang="vi-VN" sz="2000" b="1" dirty="0" smtClean="0">
                <a:solidFill>
                  <a:srgbClr val="002060"/>
                </a:solidFill>
              </a:rPr>
              <a:t>Liên tục đổi </a:t>
            </a:r>
            <a:r>
              <a:rPr lang="en-US" sz="2000" b="1" dirty="0" err="1" smtClean="0">
                <a:solidFill>
                  <a:srgbClr val="002060"/>
                </a:solidFill>
              </a:rPr>
              <a:t>mới</a:t>
            </a:r>
            <a:r>
              <a:rPr lang="en-US" sz="2000" b="1" dirty="0" smtClean="0">
                <a:solidFill>
                  <a:srgbClr val="002060"/>
                </a:solidFill>
              </a:rPr>
              <a:t> </a:t>
            </a:r>
            <a:r>
              <a:rPr lang="vi-VN" sz="2000" b="1" dirty="0" smtClean="0">
                <a:solidFill>
                  <a:srgbClr val="002060"/>
                </a:solidFill>
              </a:rPr>
              <a:t>và cập nhật</a:t>
            </a:r>
          </a:p>
          <a:p>
            <a:pPr algn="just">
              <a:lnSpc>
                <a:spcPct val="150000"/>
              </a:lnSpc>
            </a:pPr>
            <a:r>
              <a:rPr lang="en-US" sz="1700" dirty="0" err="1" smtClean="0">
                <a:solidFill>
                  <a:srgbClr val="002060"/>
                </a:solidFill>
              </a:rPr>
              <a:t>Phát</a:t>
            </a:r>
            <a:r>
              <a:rPr lang="en-US" sz="1700" dirty="0" smtClean="0">
                <a:solidFill>
                  <a:srgbClr val="002060"/>
                </a:solidFill>
              </a:rPr>
              <a:t> </a:t>
            </a:r>
            <a:r>
              <a:rPr lang="en-US" sz="1700" dirty="0" err="1" smtClean="0">
                <a:solidFill>
                  <a:srgbClr val="002060"/>
                </a:solidFill>
              </a:rPr>
              <a:t>triển</a:t>
            </a:r>
            <a:r>
              <a:rPr lang="en-US" sz="1700" dirty="0" smtClean="0">
                <a:solidFill>
                  <a:srgbClr val="002060"/>
                </a:solidFill>
              </a:rPr>
              <a:t>, </a:t>
            </a:r>
            <a:r>
              <a:rPr lang="en-US" sz="1700" dirty="0" err="1" smtClean="0">
                <a:solidFill>
                  <a:srgbClr val="002060"/>
                </a:solidFill>
              </a:rPr>
              <a:t>cập</a:t>
            </a:r>
            <a:r>
              <a:rPr lang="en-US" sz="1700" dirty="0" smtClean="0">
                <a:solidFill>
                  <a:srgbClr val="002060"/>
                </a:solidFill>
              </a:rPr>
              <a:t> </a:t>
            </a:r>
            <a:r>
              <a:rPr lang="en-US" sz="1700" dirty="0" err="1" smtClean="0">
                <a:solidFill>
                  <a:srgbClr val="002060"/>
                </a:solidFill>
              </a:rPr>
              <a:t>nhật</a:t>
            </a:r>
            <a:r>
              <a:rPr lang="en-US" sz="1700" dirty="0" smtClean="0">
                <a:solidFill>
                  <a:srgbClr val="002060"/>
                </a:solidFill>
              </a:rPr>
              <a:t> </a:t>
            </a:r>
            <a:r>
              <a:rPr lang="en-US" sz="1700" dirty="0" err="1" smtClean="0">
                <a:solidFill>
                  <a:srgbClr val="002060"/>
                </a:solidFill>
              </a:rPr>
              <a:t>các</a:t>
            </a:r>
            <a:r>
              <a:rPr lang="en-US" sz="1700" dirty="0" smtClean="0">
                <a:solidFill>
                  <a:srgbClr val="002060"/>
                </a:solidFill>
              </a:rPr>
              <a:t> </a:t>
            </a:r>
            <a:r>
              <a:rPr lang="en-US" sz="1700" dirty="0" err="1" smtClean="0">
                <a:solidFill>
                  <a:srgbClr val="002060"/>
                </a:solidFill>
              </a:rPr>
              <a:t>phương</a:t>
            </a:r>
            <a:r>
              <a:rPr lang="en-US" sz="1700" dirty="0" smtClean="0">
                <a:solidFill>
                  <a:srgbClr val="002060"/>
                </a:solidFill>
              </a:rPr>
              <a:t> </a:t>
            </a:r>
            <a:r>
              <a:rPr lang="en-US" sz="1700" dirty="0" err="1" smtClean="0">
                <a:solidFill>
                  <a:srgbClr val="002060"/>
                </a:solidFill>
              </a:rPr>
              <a:t>thức</a:t>
            </a:r>
            <a:r>
              <a:rPr lang="en-US" sz="1700" dirty="0" smtClean="0">
                <a:solidFill>
                  <a:srgbClr val="002060"/>
                </a:solidFill>
              </a:rPr>
              <a:t> </a:t>
            </a:r>
            <a:r>
              <a:rPr lang="en-US" sz="1700" dirty="0" err="1" smtClean="0">
                <a:solidFill>
                  <a:srgbClr val="002060"/>
                </a:solidFill>
              </a:rPr>
              <a:t>thanh</a:t>
            </a:r>
            <a:r>
              <a:rPr lang="en-US" sz="1700" dirty="0">
                <a:solidFill>
                  <a:srgbClr val="002060"/>
                </a:solidFill>
              </a:rPr>
              <a:t> </a:t>
            </a:r>
            <a:r>
              <a:rPr lang="en-US" sz="1700" dirty="0" err="1" smtClean="0">
                <a:solidFill>
                  <a:srgbClr val="002060"/>
                </a:solidFill>
              </a:rPr>
              <a:t>toán</a:t>
            </a:r>
            <a:r>
              <a:rPr lang="en-US" sz="1700" dirty="0" smtClean="0">
                <a:solidFill>
                  <a:srgbClr val="002060"/>
                </a:solidFill>
              </a:rPr>
              <a:t>, </a:t>
            </a:r>
            <a:r>
              <a:rPr lang="en-US" sz="1700" dirty="0" err="1" smtClean="0">
                <a:solidFill>
                  <a:srgbClr val="002060"/>
                </a:solidFill>
              </a:rPr>
              <a:t>đa</a:t>
            </a:r>
            <a:r>
              <a:rPr lang="en-US" sz="1700" dirty="0" smtClean="0">
                <a:solidFill>
                  <a:srgbClr val="002060"/>
                </a:solidFill>
              </a:rPr>
              <a:t> </a:t>
            </a:r>
            <a:r>
              <a:rPr lang="en-US" sz="1700" dirty="0" err="1" smtClean="0">
                <a:solidFill>
                  <a:srgbClr val="002060"/>
                </a:solidFill>
              </a:rPr>
              <a:t>dạng</a:t>
            </a:r>
            <a:r>
              <a:rPr lang="en-US" sz="1700" dirty="0" smtClean="0">
                <a:solidFill>
                  <a:srgbClr val="002060"/>
                </a:solidFill>
              </a:rPr>
              <a:t> </a:t>
            </a:r>
            <a:r>
              <a:rPr lang="en-US" sz="1700" dirty="0" err="1" smtClean="0">
                <a:solidFill>
                  <a:srgbClr val="002060"/>
                </a:solidFill>
              </a:rPr>
              <a:t>hóa</a:t>
            </a:r>
            <a:r>
              <a:rPr lang="en-US" sz="1700" dirty="0" smtClean="0">
                <a:solidFill>
                  <a:srgbClr val="002060"/>
                </a:solidFill>
              </a:rPr>
              <a:t> </a:t>
            </a:r>
            <a:r>
              <a:rPr lang="en-US" sz="1700" dirty="0" err="1" smtClean="0">
                <a:solidFill>
                  <a:srgbClr val="002060"/>
                </a:solidFill>
              </a:rPr>
              <a:t>sản</a:t>
            </a:r>
            <a:r>
              <a:rPr lang="en-US" sz="1700" dirty="0" smtClean="0">
                <a:solidFill>
                  <a:srgbClr val="002060"/>
                </a:solidFill>
              </a:rPr>
              <a:t> </a:t>
            </a:r>
            <a:r>
              <a:rPr lang="en-US" sz="1700" dirty="0" err="1" smtClean="0">
                <a:solidFill>
                  <a:srgbClr val="002060"/>
                </a:solidFill>
              </a:rPr>
              <a:t>phẩm</a:t>
            </a:r>
            <a:r>
              <a:rPr lang="en-US" sz="1700" dirty="0" smtClean="0">
                <a:solidFill>
                  <a:srgbClr val="002060"/>
                </a:solidFill>
              </a:rPr>
              <a:t> </a:t>
            </a:r>
            <a:r>
              <a:rPr lang="en-US" sz="1700" dirty="0" err="1" smtClean="0">
                <a:solidFill>
                  <a:srgbClr val="002060"/>
                </a:solidFill>
              </a:rPr>
              <a:t>dịch</a:t>
            </a:r>
            <a:r>
              <a:rPr lang="en-US" sz="1700" dirty="0" smtClean="0">
                <a:solidFill>
                  <a:srgbClr val="002060"/>
                </a:solidFill>
              </a:rPr>
              <a:t> </a:t>
            </a:r>
            <a:r>
              <a:rPr lang="en-US" sz="1700" dirty="0" err="1" smtClean="0">
                <a:solidFill>
                  <a:srgbClr val="002060"/>
                </a:solidFill>
              </a:rPr>
              <a:t>vụ</a:t>
            </a:r>
            <a:r>
              <a:rPr lang="en-US" sz="1700" dirty="0" smtClean="0">
                <a:solidFill>
                  <a:srgbClr val="002060"/>
                </a:solidFill>
              </a:rPr>
              <a:t>, </a:t>
            </a:r>
            <a:r>
              <a:rPr lang="en-US" sz="1700" dirty="0" err="1" smtClean="0">
                <a:solidFill>
                  <a:srgbClr val="002060"/>
                </a:solidFill>
              </a:rPr>
              <a:t>đáp</a:t>
            </a:r>
            <a:r>
              <a:rPr lang="en-US" sz="1700" dirty="0" smtClean="0">
                <a:solidFill>
                  <a:srgbClr val="002060"/>
                </a:solidFill>
              </a:rPr>
              <a:t> </a:t>
            </a:r>
            <a:r>
              <a:rPr lang="en-US" sz="1700" dirty="0" err="1" smtClean="0">
                <a:solidFill>
                  <a:srgbClr val="002060"/>
                </a:solidFill>
              </a:rPr>
              <a:t>ứng</a:t>
            </a:r>
            <a:r>
              <a:rPr lang="en-US" sz="1700" dirty="0" smtClean="0">
                <a:solidFill>
                  <a:srgbClr val="002060"/>
                </a:solidFill>
              </a:rPr>
              <a:t> </a:t>
            </a:r>
            <a:r>
              <a:rPr lang="en-US" sz="1700" dirty="0" err="1" smtClean="0">
                <a:solidFill>
                  <a:srgbClr val="002060"/>
                </a:solidFill>
              </a:rPr>
              <a:t>nhu</a:t>
            </a:r>
            <a:r>
              <a:rPr lang="en-US" sz="1700" dirty="0" smtClean="0">
                <a:solidFill>
                  <a:srgbClr val="002060"/>
                </a:solidFill>
              </a:rPr>
              <a:t> </a:t>
            </a:r>
            <a:r>
              <a:rPr lang="en-US" sz="1700" dirty="0" err="1" smtClean="0">
                <a:solidFill>
                  <a:srgbClr val="002060"/>
                </a:solidFill>
              </a:rPr>
              <a:t>cầu</a:t>
            </a:r>
            <a:r>
              <a:rPr lang="en-US" sz="1700" dirty="0" smtClean="0">
                <a:solidFill>
                  <a:srgbClr val="002060"/>
                </a:solidFill>
              </a:rPr>
              <a:t> </a:t>
            </a:r>
            <a:r>
              <a:rPr lang="en-US" sz="1700" dirty="0" err="1" smtClean="0">
                <a:solidFill>
                  <a:srgbClr val="002060"/>
                </a:solidFill>
              </a:rPr>
              <a:t>của</a:t>
            </a:r>
            <a:r>
              <a:rPr lang="en-US" sz="1700" dirty="0" smtClean="0">
                <a:solidFill>
                  <a:srgbClr val="002060"/>
                </a:solidFill>
              </a:rPr>
              <a:t> </a:t>
            </a:r>
            <a:r>
              <a:rPr lang="en-US" sz="1700" dirty="0" err="1" smtClean="0">
                <a:solidFill>
                  <a:srgbClr val="002060"/>
                </a:solidFill>
              </a:rPr>
              <a:t>thị</a:t>
            </a:r>
            <a:r>
              <a:rPr lang="en-US" sz="1700" dirty="0" smtClean="0">
                <a:solidFill>
                  <a:srgbClr val="002060"/>
                </a:solidFill>
              </a:rPr>
              <a:t> </a:t>
            </a:r>
            <a:r>
              <a:rPr lang="en-US" sz="1700" dirty="0" err="1" smtClean="0">
                <a:solidFill>
                  <a:srgbClr val="002060"/>
                </a:solidFill>
              </a:rPr>
              <a:t>trường</a:t>
            </a:r>
            <a:r>
              <a:rPr lang="en-US" sz="1700" dirty="0" smtClean="0">
                <a:solidFill>
                  <a:srgbClr val="002060"/>
                </a:solidFill>
              </a:rPr>
              <a:t> </a:t>
            </a:r>
            <a:r>
              <a:rPr lang="en-US" sz="1700" dirty="0" err="1" smtClean="0">
                <a:solidFill>
                  <a:srgbClr val="002060"/>
                </a:solidFill>
              </a:rPr>
              <a:t>và</a:t>
            </a:r>
            <a:r>
              <a:rPr lang="en-US" sz="1700" dirty="0" smtClean="0">
                <a:solidFill>
                  <a:srgbClr val="002060"/>
                </a:solidFill>
              </a:rPr>
              <a:t> </a:t>
            </a:r>
            <a:r>
              <a:rPr lang="en-US" sz="1700" dirty="0" err="1" smtClean="0">
                <a:solidFill>
                  <a:srgbClr val="002060"/>
                </a:solidFill>
              </a:rPr>
              <a:t>bắt</a:t>
            </a:r>
            <a:r>
              <a:rPr lang="en-US" sz="1700" dirty="0" smtClean="0">
                <a:solidFill>
                  <a:srgbClr val="002060"/>
                </a:solidFill>
              </a:rPr>
              <a:t> </a:t>
            </a:r>
            <a:r>
              <a:rPr lang="en-US" sz="1700" dirty="0" err="1" smtClean="0">
                <a:solidFill>
                  <a:srgbClr val="002060"/>
                </a:solidFill>
              </a:rPr>
              <a:t>kịp</a:t>
            </a:r>
            <a:r>
              <a:rPr lang="en-US" sz="1700" dirty="0" smtClean="0">
                <a:solidFill>
                  <a:srgbClr val="002060"/>
                </a:solidFill>
              </a:rPr>
              <a:t> </a:t>
            </a:r>
            <a:r>
              <a:rPr lang="en-US" sz="1700" dirty="0" err="1" smtClean="0">
                <a:solidFill>
                  <a:srgbClr val="002060"/>
                </a:solidFill>
              </a:rPr>
              <a:t>xu</a:t>
            </a:r>
            <a:r>
              <a:rPr lang="en-US" sz="1700" dirty="0" smtClean="0">
                <a:solidFill>
                  <a:srgbClr val="002060"/>
                </a:solidFill>
              </a:rPr>
              <a:t> </a:t>
            </a:r>
            <a:r>
              <a:rPr lang="en-US" sz="1700" dirty="0" err="1" smtClean="0">
                <a:solidFill>
                  <a:srgbClr val="002060"/>
                </a:solidFill>
              </a:rPr>
              <a:t>thế</a:t>
            </a:r>
            <a:r>
              <a:rPr lang="en-US" sz="1700" dirty="0" smtClean="0">
                <a:solidFill>
                  <a:srgbClr val="002060"/>
                </a:solidFill>
              </a:rPr>
              <a:t> </a:t>
            </a:r>
            <a:r>
              <a:rPr lang="en-US" sz="1700" dirty="0" err="1" smtClean="0">
                <a:solidFill>
                  <a:srgbClr val="002060"/>
                </a:solidFill>
              </a:rPr>
              <a:t>phát</a:t>
            </a:r>
            <a:r>
              <a:rPr lang="en-US" sz="1700" dirty="0" smtClean="0">
                <a:solidFill>
                  <a:srgbClr val="002060"/>
                </a:solidFill>
              </a:rPr>
              <a:t> </a:t>
            </a:r>
            <a:r>
              <a:rPr lang="en-US" sz="1700" dirty="0" err="1" smtClean="0">
                <a:solidFill>
                  <a:srgbClr val="002060"/>
                </a:solidFill>
              </a:rPr>
              <a:t>triển</a:t>
            </a:r>
            <a:r>
              <a:rPr lang="en-US" sz="1700" dirty="0" smtClean="0">
                <a:solidFill>
                  <a:srgbClr val="002060"/>
                </a:solidFill>
              </a:rPr>
              <a:t> </a:t>
            </a:r>
            <a:r>
              <a:rPr lang="en-US" sz="1700" dirty="0" err="1" smtClean="0">
                <a:solidFill>
                  <a:srgbClr val="002060"/>
                </a:solidFill>
              </a:rPr>
              <a:t>trên</a:t>
            </a:r>
            <a:r>
              <a:rPr lang="en-US" sz="1700" dirty="0" smtClean="0">
                <a:solidFill>
                  <a:srgbClr val="002060"/>
                </a:solidFill>
              </a:rPr>
              <a:t> </a:t>
            </a:r>
            <a:r>
              <a:rPr lang="en-US" sz="1700" dirty="0" err="1" smtClean="0">
                <a:solidFill>
                  <a:srgbClr val="002060"/>
                </a:solidFill>
              </a:rPr>
              <a:t>thế</a:t>
            </a:r>
            <a:r>
              <a:rPr lang="en-US" sz="1700" dirty="0" smtClean="0">
                <a:solidFill>
                  <a:srgbClr val="002060"/>
                </a:solidFill>
              </a:rPr>
              <a:t> </a:t>
            </a:r>
            <a:r>
              <a:rPr lang="en-US" sz="1700" dirty="0" err="1" smtClean="0">
                <a:solidFill>
                  <a:srgbClr val="002060"/>
                </a:solidFill>
              </a:rPr>
              <a:t>giới</a:t>
            </a:r>
            <a:r>
              <a:rPr lang="en-US" sz="1700" dirty="0" smtClean="0">
                <a:solidFill>
                  <a:srgbClr val="002060"/>
                </a:solidFill>
              </a:rPr>
              <a:t>.</a:t>
            </a:r>
            <a:endParaRPr lang="en-US" sz="1700" dirty="0">
              <a:solidFill>
                <a:srgbClr val="002060"/>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7060" y="1383996"/>
            <a:ext cx="553232" cy="553232"/>
          </a:xfrm>
          <a:prstGeom prst="rect">
            <a:avLst/>
          </a:prstGeom>
        </p:spPr>
      </p:pic>
      <p:sp>
        <p:nvSpPr>
          <p:cNvPr id="12" name="Rectangle 11"/>
          <p:cNvSpPr/>
          <p:nvPr/>
        </p:nvSpPr>
        <p:spPr>
          <a:xfrm>
            <a:off x="6714946" y="1327296"/>
            <a:ext cx="3938540" cy="1969770"/>
          </a:xfrm>
          <a:prstGeom prst="rect">
            <a:avLst/>
          </a:prstGeom>
        </p:spPr>
        <p:txBody>
          <a:bodyPr wrap="square">
            <a:spAutoFit/>
          </a:bodyPr>
          <a:lstStyle/>
          <a:p>
            <a:pPr algn="just"/>
            <a:r>
              <a:rPr lang="vi-VN" sz="2000" b="1" dirty="0" smtClean="0">
                <a:solidFill>
                  <a:srgbClr val="002060"/>
                </a:solidFill>
              </a:rPr>
              <a:t>Quản trị rủi ro</a:t>
            </a:r>
          </a:p>
          <a:p>
            <a:pPr algn="just">
              <a:lnSpc>
                <a:spcPct val="150000"/>
              </a:lnSpc>
            </a:pPr>
            <a:r>
              <a:rPr lang="en-US" sz="1700" dirty="0" smtClean="0">
                <a:solidFill>
                  <a:srgbClr val="002060"/>
                </a:solidFill>
              </a:rPr>
              <a:t>X</a:t>
            </a:r>
            <a:r>
              <a:rPr lang="vi-VN" sz="1700" dirty="0" smtClean="0">
                <a:solidFill>
                  <a:srgbClr val="002060"/>
                </a:solidFill>
              </a:rPr>
              <a:t>ây </a:t>
            </a:r>
            <a:r>
              <a:rPr lang="vi-VN" sz="1700" dirty="0">
                <a:solidFill>
                  <a:srgbClr val="002060"/>
                </a:solidFill>
              </a:rPr>
              <a:t>dựng quy trình</a:t>
            </a:r>
            <a:r>
              <a:rPr lang="en-US" sz="1700" dirty="0">
                <a:solidFill>
                  <a:srgbClr val="002060"/>
                </a:solidFill>
              </a:rPr>
              <a:t> </a:t>
            </a:r>
            <a:r>
              <a:rPr lang="en-US" sz="1700" dirty="0" err="1">
                <a:solidFill>
                  <a:srgbClr val="002060"/>
                </a:solidFill>
              </a:rPr>
              <a:t>quản</a:t>
            </a:r>
            <a:r>
              <a:rPr lang="en-US" sz="1700" dirty="0">
                <a:solidFill>
                  <a:srgbClr val="002060"/>
                </a:solidFill>
              </a:rPr>
              <a:t> </a:t>
            </a:r>
            <a:r>
              <a:rPr lang="en-US" sz="1700" dirty="0" err="1">
                <a:solidFill>
                  <a:srgbClr val="002060"/>
                </a:solidFill>
              </a:rPr>
              <a:t>trị</a:t>
            </a:r>
            <a:r>
              <a:rPr lang="en-US" sz="1700" dirty="0">
                <a:solidFill>
                  <a:srgbClr val="002060"/>
                </a:solidFill>
              </a:rPr>
              <a:t> </a:t>
            </a:r>
            <a:r>
              <a:rPr lang="en-US" sz="1700" dirty="0" err="1">
                <a:solidFill>
                  <a:srgbClr val="002060"/>
                </a:solidFill>
              </a:rPr>
              <a:t>rủi</a:t>
            </a:r>
            <a:r>
              <a:rPr lang="en-US" sz="1700" dirty="0">
                <a:solidFill>
                  <a:srgbClr val="002060"/>
                </a:solidFill>
              </a:rPr>
              <a:t> </a:t>
            </a:r>
            <a:r>
              <a:rPr lang="en-US" sz="1700" dirty="0" err="1">
                <a:solidFill>
                  <a:srgbClr val="002060"/>
                </a:solidFill>
              </a:rPr>
              <a:t>ro</a:t>
            </a:r>
            <a:r>
              <a:rPr lang="en-US" sz="1700" dirty="0">
                <a:solidFill>
                  <a:srgbClr val="002060"/>
                </a:solidFill>
              </a:rPr>
              <a:t>, </a:t>
            </a:r>
            <a:r>
              <a:rPr lang="en-US" sz="1700" dirty="0" err="1">
                <a:solidFill>
                  <a:srgbClr val="002060"/>
                </a:solidFill>
              </a:rPr>
              <a:t>đưa</a:t>
            </a:r>
            <a:r>
              <a:rPr lang="en-US" sz="1700" dirty="0">
                <a:solidFill>
                  <a:srgbClr val="002060"/>
                </a:solidFill>
              </a:rPr>
              <a:t> </a:t>
            </a:r>
            <a:r>
              <a:rPr lang="en-US" sz="1700" dirty="0" err="1">
                <a:solidFill>
                  <a:srgbClr val="002060"/>
                </a:solidFill>
              </a:rPr>
              <a:t>ra</a:t>
            </a:r>
            <a:r>
              <a:rPr lang="en-US" sz="1700" dirty="0">
                <a:solidFill>
                  <a:srgbClr val="002060"/>
                </a:solidFill>
              </a:rPr>
              <a:t> </a:t>
            </a:r>
            <a:r>
              <a:rPr lang="en-US" sz="1700" dirty="0" err="1">
                <a:solidFill>
                  <a:srgbClr val="002060"/>
                </a:solidFill>
              </a:rPr>
              <a:t>các</a:t>
            </a:r>
            <a:r>
              <a:rPr lang="en-US" sz="1700" dirty="0">
                <a:solidFill>
                  <a:srgbClr val="002060"/>
                </a:solidFill>
              </a:rPr>
              <a:t> </a:t>
            </a:r>
            <a:r>
              <a:rPr lang="en-US" sz="1700" dirty="0" err="1">
                <a:solidFill>
                  <a:srgbClr val="002060"/>
                </a:solidFill>
              </a:rPr>
              <a:t>cảnh</a:t>
            </a:r>
            <a:r>
              <a:rPr lang="en-US" sz="1700" dirty="0">
                <a:solidFill>
                  <a:srgbClr val="002060"/>
                </a:solidFill>
              </a:rPr>
              <a:t> </a:t>
            </a:r>
            <a:r>
              <a:rPr lang="en-US" sz="1700" dirty="0" err="1">
                <a:solidFill>
                  <a:srgbClr val="002060"/>
                </a:solidFill>
              </a:rPr>
              <a:t>báo</a:t>
            </a:r>
            <a:r>
              <a:rPr lang="en-US" sz="1700" dirty="0">
                <a:solidFill>
                  <a:srgbClr val="002060"/>
                </a:solidFill>
              </a:rPr>
              <a:t> </a:t>
            </a:r>
            <a:r>
              <a:rPr lang="vi-VN" sz="1700" dirty="0" smtClean="0">
                <a:solidFill>
                  <a:srgbClr val="002060"/>
                </a:solidFill>
              </a:rPr>
              <a:t>cho các tổ chức tham gia, đảm bảo </a:t>
            </a:r>
            <a:r>
              <a:rPr lang="en-US" sz="1700" dirty="0" smtClean="0">
                <a:solidFill>
                  <a:srgbClr val="002060"/>
                </a:solidFill>
              </a:rPr>
              <a:t>a</a:t>
            </a:r>
            <a:r>
              <a:rPr lang="vi-VN" sz="1700" dirty="0" smtClean="0">
                <a:solidFill>
                  <a:srgbClr val="002060"/>
                </a:solidFill>
              </a:rPr>
              <a:t>n toàn cho người dùng khi sử</a:t>
            </a:r>
            <a:r>
              <a:rPr lang="en-US" sz="1700" dirty="0" smtClean="0">
                <a:solidFill>
                  <a:srgbClr val="002060"/>
                </a:solidFill>
              </a:rPr>
              <a:t> </a:t>
            </a:r>
            <a:r>
              <a:rPr lang="en-US" sz="1700" dirty="0" err="1" smtClean="0">
                <a:solidFill>
                  <a:srgbClr val="002060"/>
                </a:solidFill>
              </a:rPr>
              <a:t>dụng</a:t>
            </a:r>
            <a:r>
              <a:rPr lang="vi-VN" sz="1700" dirty="0" smtClean="0">
                <a:solidFill>
                  <a:srgbClr val="002060"/>
                </a:solidFill>
              </a:rPr>
              <a:t> </a:t>
            </a:r>
            <a:r>
              <a:rPr lang="en-US" sz="1700" dirty="0" err="1" smtClean="0">
                <a:solidFill>
                  <a:srgbClr val="002060"/>
                </a:solidFill>
              </a:rPr>
              <a:t>dịch</a:t>
            </a:r>
            <a:r>
              <a:rPr lang="en-US" sz="1700" dirty="0" smtClean="0">
                <a:solidFill>
                  <a:srgbClr val="002060"/>
                </a:solidFill>
              </a:rPr>
              <a:t> </a:t>
            </a:r>
            <a:r>
              <a:rPr lang="en-US" sz="1700" dirty="0" err="1" smtClean="0">
                <a:solidFill>
                  <a:srgbClr val="002060"/>
                </a:solidFill>
              </a:rPr>
              <a:t>vụ</a:t>
            </a:r>
            <a:endParaRPr lang="en-US" sz="1700" dirty="0">
              <a:solidFill>
                <a:srgbClr val="002060"/>
              </a:solidFill>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815" y="1511313"/>
            <a:ext cx="601739" cy="553232"/>
          </a:xfrm>
          <a:prstGeom prst="rect">
            <a:avLst/>
          </a:prstGeom>
        </p:spPr>
      </p:pic>
      <p:sp>
        <p:nvSpPr>
          <p:cNvPr id="14" name="Rectangle 13"/>
          <p:cNvSpPr/>
          <p:nvPr/>
        </p:nvSpPr>
        <p:spPr>
          <a:xfrm>
            <a:off x="6714946" y="3811992"/>
            <a:ext cx="3938540" cy="1969770"/>
          </a:xfrm>
          <a:prstGeom prst="rect">
            <a:avLst/>
          </a:prstGeom>
        </p:spPr>
        <p:txBody>
          <a:bodyPr wrap="square">
            <a:spAutoFit/>
          </a:bodyPr>
          <a:lstStyle/>
          <a:p>
            <a:pPr algn="just"/>
            <a:r>
              <a:rPr lang="en-US" sz="2000" b="1" dirty="0" smtClean="0">
                <a:solidFill>
                  <a:srgbClr val="002060"/>
                </a:solidFill>
              </a:rPr>
              <a:t>G</a:t>
            </a:r>
            <a:r>
              <a:rPr lang="vi-VN" sz="2000" b="1" dirty="0" smtClean="0">
                <a:solidFill>
                  <a:srgbClr val="002060"/>
                </a:solidFill>
              </a:rPr>
              <a:t>iám sát </a:t>
            </a:r>
            <a:r>
              <a:rPr lang="en-US" sz="2000" b="1" dirty="0" err="1" smtClean="0">
                <a:solidFill>
                  <a:srgbClr val="002060"/>
                </a:solidFill>
              </a:rPr>
              <a:t>dịch</a:t>
            </a:r>
            <a:r>
              <a:rPr lang="en-US" sz="2000" b="1" dirty="0" smtClean="0">
                <a:solidFill>
                  <a:srgbClr val="002060"/>
                </a:solidFill>
              </a:rPr>
              <a:t> </a:t>
            </a:r>
            <a:r>
              <a:rPr lang="en-US" sz="2000" b="1" dirty="0" err="1" smtClean="0">
                <a:solidFill>
                  <a:srgbClr val="002060"/>
                </a:solidFill>
              </a:rPr>
              <a:t>vụ</a:t>
            </a:r>
            <a:endParaRPr lang="en-US" sz="2000" b="1" dirty="0" smtClean="0">
              <a:solidFill>
                <a:srgbClr val="002060"/>
              </a:solidFill>
            </a:endParaRPr>
          </a:p>
          <a:p>
            <a:pPr algn="just">
              <a:lnSpc>
                <a:spcPct val="150000"/>
              </a:lnSpc>
            </a:pPr>
            <a:r>
              <a:rPr lang="en-US" sz="1700" dirty="0" err="1" smtClean="0">
                <a:solidFill>
                  <a:srgbClr val="002060"/>
                </a:solidFill>
              </a:rPr>
              <a:t>Có</a:t>
            </a:r>
            <a:r>
              <a:rPr lang="en-US" sz="1700" dirty="0" smtClean="0">
                <a:solidFill>
                  <a:srgbClr val="002060"/>
                </a:solidFill>
              </a:rPr>
              <a:t> </a:t>
            </a:r>
            <a:r>
              <a:rPr lang="en-US" sz="1700" dirty="0" err="1">
                <a:solidFill>
                  <a:srgbClr val="002060"/>
                </a:solidFill>
              </a:rPr>
              <a:t>các</a:t>
            </a:r>
            <a:r>
              <a:rPr lang="en-US" sz="1700" dirty="0">
                <a:solidFill>
                  <a:srgbClr val="002060"/>
                </a:solidFill>
              </a:rPr>
              <a:t> </a:t>
            </a:r>
            <a:r>
              <a:rPr lang="en-US" sz="1700" dirty="0" err="1">
                <a:solidFill>
                  <a:srgbClr val="002060"/>
                </a:solidFill>
              </a:rPr>
              <a:t>hệ</a:t>
            </a:r>
            <a:r>
              <a:rPr lang="en-US" sz="1700" dirty="0">
                <a:solidFill>
                  <a:srgbClr val="002060"/>
                </a:solidFill>
              </a:rPr>
              <a:t> </a:t>
            </a:r>
            <a:r>
              <a:rPr lang="en-US" sz="1700" dirty="0" err="1">
                <a:solidFill>
                  <a:srgbClr val="002060"/>
                </a:solidFill>
              </a:rPr>
              <a:t>thống</a:t>
            </a:r>
            <a:r>
              <a:rPr lang="en-US" sz="1700" dirty="0">
                <a:solidFill>
                  <a:srgbClr val="002060"/>
                </a:solidFill>
              </a:rPr>
              <a:t> </a:t>
            </a:r>
            <a:r>
              <a:rPr lang="en-US" sz="1700" dirty="0" err="1">
                <a:solidFill>
                  <a:srgbClr val="002060"/>
                </a:solidFill>
              </a:rPr>
              <a:t>giám</a:t>
            </a:r>
            <a:r>
              <a:rPr lang="en-US" sz="1700" dirty="0">
                <a:solidFill>
                  <a:srgbClr val="002060"/>
                </a:solidFill>
              </a:rPr>
              <a:t> </a:t>
            </a:r>
            <a:r>
              <a:rPr lang="en-US" sz="1700" dirty="0" err="1">
                <a:solidFill>
                  <a:srgbClr val="002060"/>
                </a:solidFill>
              </a:rPr>
              <a:t>sát</a:t>
            </a:r>
            <a:r>
              <a:rPr lang="en-US" sz="1700" dirty="0">
                <a:solidFill>
                  <a:srgbClr val="002060"/>
                </a:solidFill>
              </a:rPr>
              <a:t> </a:t>
            </a:r>
            <a:r>
              <a:rPr lang="en-US" sz="1700" dirty="0" err="1">
                <a:solidFill>
                  <a:srgbClr val="002060"/>
                </a:solidFill>
              </a:rPr>
              <a:t>giao</a:t>
            </a:r>
            <a:r>
              <a:rPr lang="en-US" sz="1700" dirty="0">
                <a:solidFill>
                  <a:srgbClr val="002060"/>
                </a:solidFill>
              </a:rPr>
              <a:t> </a:t>
            </a:r>
            <a:r>
              <a:rPr lang="en-US" sz="1700" dirty="0" err="1">
                <a:solidFill>
                  <a:srgbClr val="002060"/>
                </a:solidFill>
              </a:rPr>
              <a:t>dịch</a:t>
            </a:r>
            <a:r>
              <a:rPr lang="en-US" sz="1700" dirty="0">
                <a:solidFill>
                  <a:srgbClr val="002060"/>
                </a:solidFill>
              </a:rPr>
              <a:t> </a:t>
            </a:r>
            <a:r>
              <a:rPr lang="en-US" sz="1700" dirty="0" smtClean="0">
                <a:solidFill>
                  <a:srgbClr val="002060"/>
                </a:solidFill>
              </a:rPr>
              <a:t>24/7, </a:t>
            </a:r>
            <a:r>
              <a:rPr lang="vi-VN" sz="1700" dirty="0" smtClean="0">
                <a:solidFill>
                  <a:srgbClr val="002060"/>
                </a:solidFill>
              </a:rPr>
              <a:t>giúp phát hiện và xử lý kịp thời các vấn đề trong</a:t>
            </a:r>
            <a:r>
              <a:rPr lang="en-US" sz="1700" dirty="0" smtClean="0">
                <a:solidFill>
                  <a:srgbClr val="002060"/>
                </a:solidFill>
              </a:rPr>
              <a:t> </a:t>
            </a:r>
            <a:r>
              <a:rPr lang="en-US" sz="1700" dirty="0" err="1" smtClean="0">
                <a:solidFill>
                  <a:srgbClr val="002060"/>
                </a:solidFill>
              </a:rPr>
              <a:t>quá</a:t>
            </a:r>
            <a:r>
              <a:rPr lang="en-US" sz="1700" dirty="0" smtClean="0">
                <a:solidFill>
                  <a:srgbClr val="002060"/>
                </a:solidFill>
              </a:rPr>
              <a:t> </a:t>
            </a:r>
            <a:r>
              <a:rPr lang="en-US" sz="1700" dirty="0" err="1" smtClean="0">
                <a:solidFill>
                  <a:srgbClr val="002060"/>
                </a:solidFill>
              </a:rPr>
              <a:t>trình</a:t>
            </a:r>
            <a:r>
              <a:rPr lang="vi-VN" sz="1700" dirty="0" smtClean="0">
                <a:solidFill>
                  <a:srgbClr val="002060"/>
                </a:solidFill>
              </a:rPr>
              <a:t> vận hành hệ thống</a:t>
            </a:r>
            <a:r>
              <a:rPr lang="en-US" sz="1700" dirty="0" smtClean="0">
                <a:solidFill>
                  <a:srgbClr val="002060"/>
                </a:solidFill>
              </a:rPr>
              <a:t>, </a:t>
            </a:r>
            <a:r>
              <a:rPr lang="en-US" sz="1700" dirty="0" err="1" smtClean="0">
                <a:solidFill>
                  <a:srgbClr val="002060"/>
                </a:solidFill>
              </a:rPr>
              <a:t>cung</a:t>
            </a:r>
            <a:r>
              <a:rPr lang="en-US" sz="1700" dirty="0" smtClean="0">
                <a:solidFill>
                  <a:srgbClr val="002060"/>
                </a:solidFill>
              </a:rPr>
              <a:t> </a:t>
            </a:r>
            <a:r>
              <a:rPr lang="en-US" sz="1700" dirty="0" err="1" smtClean="0">
                <a:solidFill>
                  <a:srgbClr val="002060"/>
                </a:solidFill>
              </a:rPr>
              <a:t>cấp</a:t>
            </a:r>
            <a:r>
              <a:rPr lang="en-US" sz="1700" dirty="0" smtClean="0">
                <a:solidFill>
                  <a:srgbClr val="002060"/>
                </a:solidFill>
              </a:rPr>
              <a:t> </a:t>
            </a:r>
            <a:r>
              <a:rPr lang="en-US" sz="1700" dirty="0" err="1" smtClean="0">
                <a:solidFill>
                  <a:srgbClr val="002060"/>
                </a:solidFill>
              </a:rPr>
              <a:t>dịch</a:t>
            </a:r>
            <a:r>
              <a:rPr lang="en-US" sz="1700" dirty="0" smtClean="0">
                <a:solidFill>
                  <a:srgbClr val="002060"/>
                </a:solidFill>
              </a:rPr>
              <a:t> </a:t>
            </a:r>
            <a:r>
              <a:rPr lang="en-US" sz="1700" dirty="0" err="1" smtClean="0">
                <a:solidFill>
                  <a:srgbClr val="002060"/>
                </a:solidFill>
              </a:rPr>
              <a:t>vụ</a:t>
            </a:r>
            <a:endParaRPr lang="en-US" sz="1700" dirty="0">
              <a:solidFill>
                <a:srgbClr val="002060"/>
              </a:solidFill>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69" y="3779847"/>
            <a:ext cx="689593" cy="689593"/>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22382" y="3811992"/>
            <a:ext cx="626005" cy="657448"/>
          </a:xfrm>
          <a:prstGeom prst="rect">
            <a:avLst/>
          </a:prstGeom>
        </p:spPr>
      </p:pic>
    </p:spTree>
    <p:extLst>
      <p:ext uri="{BB962C8B-B14F-4D97-AF65-F5344CB8AC3E}">
        <p14:creationId xmlns:p14="http://schemas.microsoft.com/office/powerpoint/2010/main" val="7886964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028"/>
            <a:ext cx="10972800" cy="6644389"/>
          </a:xfrm>
          <a:prstGeom prst="rect">
            <a:avLst/>
          </a:prstGeom>
        </p:spPr>
      </p:pic>
    </p:spTree>
    <p:extLst>
      <p:ext uri="{BB962C8B-B14F-4D97-AF65-F5344CB8AC3E}">
        <p14:creationId xmlns:p14="http://schemas.microsoft.com/office/powerpoint/2010/main" val="38327223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Aug2016 Slide training DV Chuyen tien Payment code [Read-Only]" id="{59702841-5606-417B-B1C5-B74CC3D6F10C}" vid="{1A39358F-EE07-43E5-9D9F-8E58FD5CE205}"/>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Aug2016 Slide training DV Chuyen tien Payment code [Read-Only]" id="{59702841-5606-417B-B1C5-B74CC3D6F10C}" vid="{566612ED-6399-4595-B908-BB6932759FD7}"/>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Aug2016 Slide training DV Chuyen tien Payment code [Read-Only]" id="{59702841-5606-417B-B1C5-B74CC3D6F10C}" vid="{7058C103-DB8B-4702-B794-93C7DA9CB93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8Aug2016 Slide training DV Chuyen tien Payment code</Template>
  <TotalTime>5591</TotalTime>
  <Words>2217</Words>
  <Application>Microsoft Office PowerPoint</Application>
  <PresentationFormat>Custom</PresentationFormat>
  <Paragraphs>218</Paragraphs>
  <Slides>26</Slides>
  <Notes>17</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26</vt:i4>
      </vt:variant>
    </vt:vector>
  </HeadingPairs>
  <TitlesOfParts>
    <vt:vector size="34" baseType="lpstr">
      <vt:lpstr>Arial</vt:lpstr>
      <vt:lpstr>Calibri</vt:lpstr>
      <vt:lpstr>Calibri Light</vt:lpstr>
      <vt:lpstr>Helvetica</vt:lpstr>
      <vt:lpstr>Wingdings</vt:lpstr>
      <vt:lpstr>Office Theme</vt:lpstr>
      <vt:lpstr>1_Custom Design</vt:lpstr>
      <vt:lpstr>Custom Design</vt:lpstr>
      <vt:lpstr>Phát triển thanh toán thẻ, góp phần đa dạng hóa các dịch vụ ngân hàng bán lẻ tại Việt Nam</vt:lpstr>
      <vt:lpstr>PowerPoint Presentation</vt:lpstr>
      <vt:lpstr>PowerPoint Presentation</vt:lpstr>
      <vt:lpstr>Lịch sử phát triển các hình thức thanh toán</vt:lpstr>
      <vt:lpstr>Vai trò của Thanh toán thẻ</vt:lpstr>
      <vt:lpstr>PowerPoint Presentation</vt:lpstr>
      <vt:lpstr>Tổng quan thị trường thanh toán thẻ</vt:lpstr>
      <vt:lpstr>Sự phát triển của thanh toán thẻ</vt:lpstr>
      <vt:lpstr>Sự phát triển của thanh toán thẻ</vt:lpstr>
      <vt:lpstr>Sự phát triển của thanh toán thẻ</vt:lpstr>
      <vt:lpstr>Sự phát triển của thanh toán thẻ</vt:lpstr>
      <vt:lpstr>Sự phát triển của thanh toán thẻ</vt:lpstr>
      <vt:lpstr>Thực trạng thanh toán bằng thẻ</vt:lpstr>
      <vt:lpstr>Thực trạng thanh toán bằng thẻ</vt:lpstr>
      <vt:lpstr>PowerPoint Presentation</vt:lpstr>
      <vt:lpstr>Sản phẩm - Dịch vụ chính của NAPAS</vt:lpstr>
      <vt:lpstr>Dự án xây dựng Bộ tiêu chuẩn thẻ chip nội địa VCCS</vt:lpstr>
      <vt:lpstr>VCCS – Mobile payment</vt:lpstr>
      <vt:lpstr>Dự án đang triển khai – Chuyển mạch QR Code</vt:lpstr>
      <vt:lpstr>Dự án đang triển khai – POS dùng chung</vt:lpstr>
      <vt:lpstr>PowerPoint Presentation</vt:lpstr>
      <vt:lpstr>Hệ sinh thái số hóa</vt:lpstr>
      <vt:lpstr>Lợi ích của hạ tầng số hóa NAPAS</vt:lpstr>
      <vt:lpstr>SamsungPay</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Dịch vụ Nhận tiền bằng mã thanh toán (Payment code)</dc:title>
  <dc:creator>Thanh Hoang Viet</dc:creator>
  <cp:lastModifiedBy>Thuyvt</cp:lastModifiedBy>
  <cp:revision>808</cp:revision>
  <dcterms:created xsi:type="dcterms:W3CDTF">2017-08-28T07:42:51Z</dcterms:created>
  <dcterms:modified xsi:type="dcterms:W3CDTF">2018-11-22T09:27:22Z</dcterms:modified>
</cp:coreProperties>
</file>